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8" r:id="rId6"/>
    <p:sldId id="259" r:id="rId7"/>
    <p:sldId id="267" r:id="rId8"/>
    <p:sldId id="260" r:id="rId9"/>
    <p:sldId id="261" r:id="rId10"/>
    <p:sldId id="262" r:id="rId11"/>
    <p:sldId id="265" r:id="rId12"/>
    <p:sldId id="269"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801CE9A-0491-454C-84DA-2CA2A210263E}" type="datetimeFigureOut">
              <a:rPr lang="es-ES"/>
              <a:pPr>
                <a:defRPr/>
              </a:pPr>
              <a:t>29/01/2021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A13209B4-4DAF-4742-B70F-46DF7B4D807A}"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1779632-C83D-4DCE-AEC7-0F3F4086D454}" type="datetimeFigureOut">
              <a:rPr lang="es-ES"/>
              <a:pPr>
                <a:defRPr/>
              </a:pPr>
              <a:t>29/01/2021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7063893A-CF83-4E9A-B771-CB42F555D2F8}"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1CF2F2D-D9A4-4E10-BDBA-40393DD64D44}" type="datetimeFigureOut">
              <a:rPr lang="es-ES"/>
              <a:pPr>
                <a:defRPr/>
              </a:pPr>
              <a:t>29/01/2021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E3D6599A-C302-45AD-A563-A4367F2D62D1}"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F39E155-7E14-4C23-9E28-1910504AE8EB}" type="datetimeFigureOut">
              <a:rPr lang="es-ES"/>
              <a:pPr>
                <a:defRPr/>
              </a:pPr>
              <a:t>29/01/2021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A47B051E-825F-460A-B030-77F640FBFF96}"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F3EEDC2-307E-4522-8AF3-5EA15982A7FE}" type="datetimeFigureOut">
              <a:rPr lang="es-ES"/>
              <a:pPr>
                <a:defRPr/>
              </a:pPr>
              <a:t>29/01/2021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1EF59BF4-3847-49B6-81D8-D027A68CD110}"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3CEB39B-022F-46C7-99EB-0EEE042D0143}" type="datetimeFigureOut">
              <a:rPr lang="es-ES"/>
              <a:pPr>
                <a:defRPr/>
              </a:pPr>
              <a:t>29/01/2021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4C2134CB-A500-4DB7-86F6-4BA547EAD52E}"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5CB819C-2FA0-48C4-AE18-F0B7BA2AD3C7}" type="datetimeFigureOut">
              <a:rPr lang="es-ES"/>
              <a:pPr>
                <a:defRPr/>
              </a:pPr>
              <a:t>29/01/2021</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D97CA621-54FC-4833-A3C9-DE8FB6D3F0E5}"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189AA42-6CFE-4DDE-8B21-342F87591779}" type="datetimeFigureOut">
              <a:rPr lang="es-ES"/>
              <a:pPr>
                <a:defRPr/>
              </a:pPr>
              <a:t>29/01/2021</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51B1837B-6B1B-46C8-8858-842AEB091CE5}"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BD0F5E4-25CB-4EE5-8EFB-5CFFC0A764D5}" type="datetimeFigureOut">
              <a:rPr lang="es-ES"/>
              <a:pPr>
                <a:defRPr/>
              </a:pPr>
              <a:t>29/01/2021</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E5D677EF-450A-4621-ABED-8AA35BFAA57C}"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CB825FC-0A40-4EBB-A1A9-9822F0E64CF6}" type="datetimeFigureOut">
              <a:rPr lang="es-ES"/>
              <a:pPr>
                <a:defRPr/>
              </a:pPr>
              <a:t>29/01/2021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B83ACFF3-5C3A-4501-B548-43F807819080}"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E62CF58-0945-4806-91AC-724C49E428A6}" type="datetimeFigureOut">
              <a:rPr lang="es-ES"/>
              <a:pPr>
                <a:defRPr/>
              </a:pPr>
              <a:t>29/01/2021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4C182C1D-4855-4000-A8AB-0DE4B8857754}"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DE35E3-D92B-4E56-9168-A554F8BFFD1A}" type="datetimeFigureOut">
              <a:rPr lang="es-ES"/>
              <a:pPr>
                <a:defRPr/>
              </a:pPr>
              <a:t>29/01/2021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0102174-D124-4766-B15A-B2367C2D187D}"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aratúla+base_presentacion+rita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1 Título"/>
          <p:cNvSpPr>
            <a:spLocks noGrp="1"/>
          </p:cNvSpPr>
          <p:nvPr>
            <p:ph type="ctrTitle"/>
          </p:nvPr>
        </p:nvSpPr>
        <p:spPr>
          <a:xfrm>
            <a:off x="685800" y="1916833"/>
            <a:ext cx="7772400" cy="1296143"/>
          </a:xfrm>
        </p:spPr>
        <p:txBody>
          <a:bodyPr/>
          <a:lstStyle/>
          <a:p>
            <a:pPr eaLnBrk="1" hangingPunct="1"/>
            <a:r>
              <a:rPr lang="es-ES_tradnl" dirty="0" smtClean="0"/>
              <a:t>LA CUMPARSITA</a:t>
            </a:r>
            <a:endParaRPr lang="es-ES" dirty="0" smtClean="0"/>
          </a:p>
        </p:txBody>
      </p:sp>
      <p:sp>
        <p:nvSpPr>
          <p:cNvPr id="2052" name="Rectangle 6"/>
          <p:cNvSpPr>
            <a:spLocks noGrp="1"/>
          </p:cNvSpPr>
          <p:nvPr>
            <p:ph type="subTitle" idx="4294967295"/>
          </p:nvPr>
        </p:nvSpPr>
        <p:spPr>
          <a:xfrm>
            <a:off x="1371600" y="3501008"/>
            <a:ext cx="6400800" cy="1224136"/>
          </a:xfrm>
        </p:spPr>
        <p:txBody>
          <a:bodyPr/>
          <a:lstStyle/>
          <a:p>
            <a:pPr marL="0" indent="0" algn="ctr" eaLnBrk="1" hangingPunct="1">
              <a:buFont typeface="Arial" charset="0"/>
              <a:buNone/>
            </a:pPr>
            <a:r>
              <a:rPr lang="es-ES_tradnl" dirty="0" smtClean="0"/>
              <a:t>Área del Conocimiento Artístico</a:t>
            </a:r>
          </a:p>
          <a:p>
            <a:pPr marL="0" indent="0" algn="ctr" eaLnBrk="1" hangingPunct="1">
              <a:buFont typeface="Arial" charset="0"/>
              <a:buNone/>
            </a:pPr>
            <a:r>
              <a:rPr lang="es-ES_tradnl" dirty="0" smtClean="0"/>
              <a:t>Música</a:t>
            </a:r>
          </a:p>
        </p:txBody>
      </p:sp>
      <p:sp>
        <p:nvSpPr>
          <p:cNvPr id="5" name="4 CuadroTexto"/>
          <p:cNvSpPr txBox="1"/>
          <p:nvPr/>
        </p:nvSpPr>
        <p:spPr>
          <a:xfrm>
            <a:off x="5148064" y="5157192"/>
            <a:ext cx="3528392" cy="369332"/>
          </a:xfrm>
          <a:prstGeom prst="rect">
            <a:avLst/>
          </a:prstGeom>
          <a:noFill/>
        </p:spPr>
        <p:txBody>
          <a:bodyPr wrap="square" rtlCol="0">
            <a:spAutoFit/>
          </a:bodyPr>
          <a:lstStyle/>
          <a:p>
            <a:r>
              <a:rPr lang="es-UY" dirty="0" smtClean="0"/>
              <a:t>Lic. Beatriz González</a:t>
            </a:r>
            <a:endParaRPr lang="es-UY"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7" y="332656"/>
            <a:ext cx="8207697" cy="1512168"/>
          </a:xfrm>
        </p:spPr>
        <p:txBody>
          <a:bodyPr rtlCol="0">
            <a:normAutofit/>
          </a:bodyPr>
          <a:lstStyle/>
          <a:p>
            <a:pPr eaLnBrk="1" fontAlgn="auto" hangingPunct="1">
              <a:spcAft>
                <a:spcPts val="0"/>
              </a:spcAft>
              <a:defRPr/>
            </a:pPr>
            <a:r>
              <a:rPr lang="es-ES_tradnl" sz="2800" dirty="0" smtClean="0">
                <a:latin typeface="Arial" pitchFamily="34" charset="0"/>
                <a:cs typeface="Arial" pitchFamily="34" charset="0"/>
              </a:rPr>
              <a:t>Carlos Gardel También fue uno de sus intérpretes entonando la letra que creó Pascual Contursi y Enrique P. Maroni en 1924 </a:t>
            </a:r>
            <a:endParaRPr lang="es-ES" sz="2800" dirty="0">
              <a:latin typeface="Arial" pitchFamily="34" charset="0"/>
              <a:cs typeface="Arial" pitchFamily="34" charset="0"/>
            </a:endParaRPr>
          </a:p>
        </p:txBody>
      </p:sp>
      <p:pic>
        <p:nvPicPr>
          <p:cNvPr id="4" name="3 Imagen" descr="la cumparsita gardel.jpg"/>
          <p:cNvPicPr>
            <a:picLocks noChangeAspect="1"/>
          </p:cNvPicPr>
          <p:nvPr/>
        </p:nvPicPr>
        <p:blipFill>
          <a:blip r:embed="rId2" cstate="print"/>
          <a:stretch>
            <a:fillRect/>
          </a:stretch>
        </p:blipFill>
        <p:spPr>
          <a:xfrm>
            <a:off x="1043608" y="1988840"/>
            <a:ext cx="2524125" cy="3314700"/>
          </a:xfrm>
          <a:prstGeom prst="rect">
            <a:avLst/>
          </a:prstGeom>
        </p:spPr>
      </p:pic>
      <p:pic>
        <p:nvPicPr>
          <p:cNvPr id="5" name="4 Imagen" descr="contursi 2.jpg"/>
          <p:cNvPicPr>
            <a:picLocks noChangeAspect="1"/>
          </p:cNvPicPr>
          <p:nvPr/>
        </p:nvPicPr>
        <p:blipFill>
          <a:blip r:embed="rId3" cstate="print"/>
          <a:stretch>
            <a:fillRect/>
          </a:stretch>
        </p:blipFill>
        <p:spPr>
          <a:xfrm>
            <a:off x="4932040" y="2060848"/>
            <a:ext cx="2376264" cy="3024336"/>
          </a:xfrm>
          <a:prstGeom prst="rect">
            <a:avLst/>
          </a:prstGeom>
        </p:spPr>
      </p:pic>
      <p:sp>
        <p:nvSpPr>
          <p:cNvPr id="6" name="5 CuadroTexto"/>
          <p:cNvSpPr txBox="1"/>
          <p:nvPr/>
        </p:nvSpPr>
        <p:spPr>
          <a:xfrm>
            <a:off x="971600" y="5661248"/>
            <a:ext cx="2520280" cy="369332"/>
          </a:xfrm>
          <a:prstGeom prst="rect">
            <a:avLst/>
          </a:prstGeom>
          <a:noFill/>
        </p:spPr>
        <p:txBody>
          <a:bodyPr wrap="square" rtlCol="0">
            <a:spAutoFit/>
          </a:bodyPr>
          <a:lstStyle/>
          <a:p>
            <a:r>
              <a:rPr lang="es-UY" dirty="0" smtClean="0"/>
              <a:t>       Carlos Gardel</a:t>
            </a:r>
            <a:endParaRPr lang="es-UY" dirty="0"/>
          </a:p>
        </p:txBody>
      </p:sp>
      <p:sp>
        <p:nvSpPr>
          <p:cNvPr id="7" name="6 CuadroTexto"/>
          <p:cNvSpPr txBox="1"/>
          <p:nvPr/>
        </p:nvSpPr>
        <p:spPr>
          <a:xfrm>
            <a:off x="4283968" y="5229200"/>
            <a:ext cx="4032448" cy="1015663"/>
          </a:xfrm>
          <a:prstGeom prst="rect">
            <a:avLst/>
          </a:prstGeom>
          <a:noFill/>
        </p:spPr>
        <p:txBody>
          <a:bodyPr wrap="square" rtlCol="0">
            <a:spAutoFit/>
          </a:bodyPr>
          <a:lstStyle/>
          <a:p>
            <a:r>
              <a:rPr lang="es-UY" sz="1200" dirty="0" smtClean="0"/>
              <a:t>Pascual Contursi , dramaturgo, músico y letrista de tango argentino. Radicado en 1914 en Montevideo, cantaba en lugares como el cabaret Moulin Rouge de propiedad de Emilio Matos, padre de Gerardo Hernán Matos Rodríguez.</a:t>
            </a:r>
            <a:endParaRPr lang="es-UY"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Rectángulo"/>
          <p:cNvSpPr>
            <a:spLocks noChangeArrowheads="1"/>
          </p:cNvSpPr>
          <p:nvPr/>
        </p:nvSpPr>
        <p:spPr bwMode="auto">
          <a:xfrm>
            <a:off x="1043608" y="3933057"/>
            <a:ext cx="7056784" cy="2215991"/>
          </a:xfrm>
          <a:prstGeom prst="rect">
            <a:avLst/>
          </a:prstGeom>
          <a:noFill/>
          <a:ln w="9525">
            <a:solidFill>
              <a:srgbClr val="0070C0"/>
            </a:solidFill>
            <a:miter lim="800000"/>
            <a:headEnd/>
            <a:tailEnd/>
          </a:ln>
        </p:spPr>
        <p:txBody>
          <a:bodyPr wrap="square">
            <a:spAutoFit/>
          </a:bodyPr>
          <a:lstStyle/>
          <a:p>
            <a:r>
              <a:rPr lang="es-ES_tradnl" sz="2000" dirty="0" smtClean="0">
                <a:latin typeface="Arial" pitchFamily="34" charset="0"/>
                <a:cs typeface="Arial" pitchFamily="34" charset="0"/>
              </a:rPr>
              <a:t>“La Cumparsita” </a:t>
            </a:r>
            <a:r>
              <a:rPr lang="es-ES_tradnl" sz="2000" dirty="0">
                <a:latin typeface="Arial" pitchFamily="34" charset="0"/>
                <a:cs typeface="Arial" pitchFamily="34" charset="0"/>
              </a:rPr>
              <a:t>recorrió el mundo entero. Catalogada como el himno de los tangos fue cantada en diferentes idiomas, incluida en películas y representaciones teatrales. Fue y es uno de los tangos más exitosos, tal vez porque al decir de un crítico, quince años después de su estreno  “es el único tango que no fue escuchado sino sentido”.</a:t>
            </a:r>
          </a:p>
          <a:p>
            <a:endParaRPr lang="es-ES" dirty="0"/>
          </a:p>
        </p:txBody>
      </p:sp>
      <p:sp>
        <p:nvSpPr>
          <p:cNvPr id="5" name="4 Pergamino horizontal"/>
          <p:cNvSpPr/>
          <p:nvPr/>
        </p:nvSpPr>
        <p:spPr>
          <a:xfrm>
            <a:off x="8892480" y="6021288"/>
            <a:ext cx="114300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p>
        </p:txBody>
      </p:sp>
      <p:pic>
        <p:nvPicPr>
          <p:cNvPr id="6" name="5 Imagen" descr="matos y su piano.jpg"/>
          <p:cNvPicPr>
            <a:picLocks noChangeAspect="1"/>
          </p:cNvPicPr>
          <p:nvPr/>
        </p:nvPicPr>
        <p:blipFill>
          <a:blip r:embed="rId2" cstate="print"/>
          <a:stretch>
            <a:fillRect/>
          </a:stretch>
        </p:blipFill>
        <p:spPr>
          <a:xfrm>
            <a:off x="1475656" y="548680"/>
            <a:ext cx="6143625" cy="3168352"/>
          </a:xfrm>
          <a:prstGeom prst="rect">
            <a:avLst/>
          </a:prstGeom>
          <a:ln>
            <a:solidFill>
              <a:srgbClr val="002060"/>
            </a:solid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sz="2800" b="1" dirty="0" smtClean="0">
                <a:latin typeface="Arial" pitchFamily="34" charset="0"/>
                <a:cs typeface="Arial" pitchFamily="34" charset="0"/>
              </a:rPr>
              <a:t>Fuente de las imágenes</a:t>
            </a:r>
            <a:endParaRPr lang="es-UY" sz="2800" b="1"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UY" sz="1800" dirty="0" smtClean="0">
                <a:latin typeface="Arial" pitchFamily="34" charset="0"/>
                <a:cs typeface="Arial" pitchFamily="34" charset="0"/>
              </a:rPr>
              <a:t>Centro de fotografía de Montevideo (CDF): http://cdf.montevideo.gub.uy/exposicion/becho-y-un-tango-un-amor-que-cumple-100-anos</a:t>
            </a:r>
          </a:p>
          <a:p>
            <a:r>
              <a:rPr lang="es-UY" sz="1800" dirty="0" smtClean="0">
                <a:latin typeface="Arial" pitchFamily="34" charset="0"/>
                <a:cs typeface="Arial" pitchFamily="34" charset="0"/>
              </a:rPr>
              <a:t>Todotango: http://www.todotango.com/historias/cronica/544/Orquesta-Tipica-Roberto-Firpo/</a:t>
            </a:r>
            <a:endParaRPr lang="es-UY" sz="18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p:cNvSpPr>
          <p:nvPr/>
        </p:nvSpPr>
        <p:spPr bwMode="auto">
          <a:xfrm>
            <a:off x="1331913" y="1916832"/>
            <a:ext cx="6400800" cy="3816423"/>
          </a:xfrm>
          <a:prstGeom prst="rect">
            <a:avLst/>
          </a:prstGeom>
          <a:noFill/>
          <a:ln w="9525">
            <a:noFill/>
            <a:miter lim="800000"/>
            <a:headEnd/>
            <a:tailEnd/>
          </a:ln>
        </p:spPr>
        <p:txBody>
          <a:bodyPr/>
          <a:lstStyle/>
          <a:p>
            <a:pPr algn="ctr" fontAlgn="auto">
              <a:spcBef>
                <a:spcPct val="20000"/>
              </a:spcBef>
              <a:spcAft>
                <a:spcPts val="0"/>
              </a:spcAft>
              <a:buFont typeface="Arial" pitchFamily="34" charset="0"/>
              <a:buNone/>
              <a:defRPr/>
            </a:pPr>
            <a:r>
              <a:rPr lang="es-ES_tradnl" sz="2800" dirty="0">
                <a:latin typeface="Arial" pitchFamily="34" charset="0"/>
                <a:cs typeface="Arial" pitchFamily="34" charset="0"/>
              </a:rPr>
              <a:t>Tango creado por el compositor uruguayo Gerardo Matos Rodríguez</a:t>
            </a:r>
          </a:p>
          <a:p>
            <a:pPr algn="ctr" fontAlgn="auto">
              <a:spcBef>
                <a:spcPct val="20000"/>
              </a:spcBef>
              <a:spcAft>
                <a:spcPts val="0"/>
              </a:spcAft>
              <a:buFont typeface="Arial" pitchFamily="34" charset="0"/>
              <a:buNone/>
              <a:defRPr/>
            </a:pPr>
            <a:r>
              <a:rPr lang="es-ES_tradnl" sz="2800" dirty="0">
                <a:latin typeface="Arial" pitchFamily="34" charset="0"/>
                <a:cs typeface="Arial" pitchFamily="34" charset="0"/>
              </a:rPr>
              <a:t>y estrenado el 19 de abril de 1917 en el local de la confitería “la Giralda” , situada en la planta baja del Palacio Salvo. En esta ocasión la orquesta fue dirigida </a:t>
            </a:r>
            <a:r>
              <a:rPr lang="es-ES_tradnl" sz="2800" dirty="0" smtClean="0">
                <a:latin typeface="Arial" pitchFamily="34" charset="0"/>
                <a:cs typeface="Arial" pitchFamily="34" charset="0"/>
              </a:rPr>
              <a:t>por el </a:t>
            </a:r>
            <a:r>
              <a:rPr lang="es-ES_tradnl" sz="2800" dirty="0">
                <a:latin typeface="Arial" pitchFamily="34" charset="0"/>
                <a:cs typeface="Arial" pitchFamily="34" charset="0"/>
              </a:rPr>
              <a:t>músico argentino Roberto Firpo.</a:t>
            </a:r>
            <a:endParaRPr lang="es-ES" sz="2800" dirty="0">
              <a:latin typeface="Arial" pitchFamily="34" charset="0"/>
              <a:cs typeface="Arial" pitchFamily="34" charset="0"/>
            </a:endParaRPr>
          </a:p>
        </p:txBody>
      </p:sp>
      <p:sp>
        <p:nvSpPr>
          <p:cNvPr id="3075" name="1 Título"/>
          <p:cNvSpPr>
            <a:spLocks/>
          </p:cNvSpPr>
          <p:nvPr/>
        </p:nvSpPr>
        <p:spPr bwMode="auto">
          <a:xfrm>
            <a:off x="684213" y="260350"/>
            <a:ext cx="7772400" cy="1470025"/>
          </a:xfrm>
          <a:prstGeom prst="rect">
            <a:avLst/>
          </a:prstGeom>
          <a:noFill/>
          <a:ln w="9525">
            <a:noFill/>
            <a:miter lim="800000"/>
            <a:headEnd/>
            <a:tailEnd/>
          </a:ln>
        </p:spPr>
        <p:txBody>
          <a:bodyPr anchor="ctr"/>
          <a:lstStyle/>
          <a:p>
            <a:pPr algn="ctr"/>
            <a:r>
              <a:rPr lang="es-ES_tradnl" sz="4400" dirty="0">
                <a:latin typeface="Calibri" pitchFamily="34" charset="0"/>
              </a:rPr>
              <a:t>LA CUMPARSITA</a:t>
            </a:r>
            <a:endParaRPr lang="es-ES" sz="44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_tradnl" dirty="0" smtClean="0"/>
              <a:t>El compositor: Gerardo Matos Rodríguez (Montevideo 1897-1948)</a:t>
            </a:r>
            <a:endParaRPr lang="es-ES" dirty="0"/>
          </a:p>
        </p:txBody>
      </p:sp>
      <p:pic>
        <p:nvPicPr>
          <p:cNvPr id="6" name="5 Marcador de contenido" descr="matos sombrero paja.jpg"/>
          <p:cNvPicPr>
            <a:picLocks noGrp="1" noChangeAspect="1"/>
          </p:cNvPicPr>
          <p:nvPr>
            <p:ph idx="1"/>
          </p:nvPr>
        </p:nvPicPr>
        <p:blipFill>
          <a:blip r:embed="rId2" cstate="print"/>
          <a:stretch>
            <a:fillRect/>
          </a:stretch>
        </p:blipFill>
        <p:spPr>
          <a:xfrm>
            <a:off x="4499992" y="1844824"/>
            <a:ext cx="3888432" cy="4248472"/>
          </a:xfrm>
        </p:spPr>
      </p:pic>
      <p:sp>
        <p:nvSpPr>
          <p:cNvPr id="7" name="6 CuadroTexto"/>
          <p:cNvSpPr txBox="1"/>
          <p:nvPr/>
        </p:nvSpPr>
        <p:spPr>
          <a:xfrm>
            <a:off x="323528" y="1700808"/>
            <a:ext cx="4032448" cy="4524315"/>
          </a:xfrm>
          <a:prstGeom prst="rect">
            <a:avLst/>
          </a:prstGeom>
          <a:noFill/>
        </p:spPr>
        <p:txBody>
          <a:bodyPr wrap="square" rtlCol="0">
            <a:spAutoFit/>
          </a:bodyPr>
          <a:lstStyle/>
          <a:p>
            <a:r>
              <a:rPr lang="es-UY" sz="1600" dirty="0" smtClean="0"/>
              <a:t>Pianista y compositor de tangos, milongas y canciones criollas. En 1929 fundó la Asociación General de Autores del Uruguay (Agadu). Fue el creador de ochenta obras, en su mayoría tangos, con letras propias o en conjunto con letristas de la época, como Fernán Silva Valdez, Celedonio Flores, Víctor Soliño, Enrique Cadícamo, entre otros. Además de su célebre tango “La Cumparsita” merecen destacarse “Che papusa oí”, “Mocosita”, “Son grupos”, “Adiós Argentina”, “La milonga azul”, “San Telmo”. Musicalizó la película “Luces de Buenos Aires” en la que actuó Carlos Gardel y los sainetes “La Cumparsita” y “Lanza fuerte”. Integró la Troupe Ateniense durante varias temporadas </a:t>
            </a:r>
            <a:r>
              <a:rPr lang="es-UY" sz="1600" dirty="0" smtClean="0"/>
              <a:t>del </a:t>
            </a:r>
            <a:r>
              <a:rPr lang="es-UY" sz="1600" dirty="0" smtClean="0"/>
              <a:t>carnaval montevideano.</a:t>
            </a:r>
            <a:endParaRPr lang="es-UY" sz="1600" dirty="0"/>
          </a:p>
        </p:txBody>
      </p:sp>
    </p:spTree>
  </p:cSld>
  <p:clrMapOvr>
    <a:masterClrMapping/>
  </p:clrMapOvr>
  <p:transition advClick="0"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_tradnl" dirty="0" smtClean="0"/>
              <a:t>Carátula de la primera edición de la obra</a:t>
            </a:r>
            <a:endParaRPr lang="es-ES" dirty="0"/>
          </a:p>
        </p:txBody>
      </p:sp>
      <p:pic>
        <p:nvPicPr>
          <p:cNvPr id="5123" name="Picture 2" descr="F:\MÚSICA URUGUAYA\La Cumparsita\la_cumparsita.gif"/>
          <p:cNvPicPr>
            <a:picLocks noChangeAspect="1" noChangeArrowheads="1"/>
          </p:cNvPicPr>
          <p:nvPr/>
        </p:nvPicPr>
        <p:blipFill>
          <a:blip r:embed="rId2" cstate="print"/>
          <a:srcRect/>
          <a:stretch>
            <a:fillRect/>
          </a:stretch>
        </p:blipFill>
        <p:spPr bwMode="auto">
          <a:xfrm>
            <a:off x="3059832" y="1700808"/>
            <a:ext cx="2888531" cy="4392488"/>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sz="2800" b="1" dirty="0" smtClean="0">
                <a:latin typeface="Arial" pitchFamily="34" charset="0"/>
                <a:cs typeface="Arial" pitchFamily="34" charset="0"/>
              </a:rPr>
              <a:t>En la FEU se escucharon por primera vez los acordes de “La Cumparsita”</a:t>
            </a:r>
            <a:endParaRPr lang="es-UY" sz="2800" b="1" dirty="0">
              <a:latin typeface="Arial" pitchFamily="34" charset="0"/>
              <a:cs typeface="Arial" pitchFamily="34" charset="0"/>
            </a:endParaRPr>
          </a:p>
        </p:txBody>
      </p:sp>
      <p:pic>
        <p:nvPicPr>
          <p:cNvPr id="5" name="4 Marcador de contenido" descr="federacion de estudiantes def.jpg"/>
          <p:cNvPicPr>
            <a:picLocks noGrp="1" noChangeAspect="1"/>
          </p:cNvPicPr>
          <p:nvPr>
            <p:ph idx="1"/>
          </p:nvPr>
        </p:nvPicPr>
        <p:blipFill>
          <a:blip r:embed="rId2" cstate="print"/>
          <a:stretch>
            <a:fillRect/>
          </a:stretch>
        </p:blipFill>
        <p:spPr>
          <a:xfrm>
            <a:off x="4499992" y="1628800"/>
            <a:ext cx="3672408" cy="4536504"/>
          </a:xfrm>
          <a:ln>
            <a:solidFill>
              <a:schemeClr val="accent1">
                <a:lumMod val="50000"/>
              </a:schemeClr>
            </a:solidFill>
          </a:ln>
        </p:spPr>
      </p:pic>
      <p:sp>
        <p:nvSpPr>
          <p:cNvPr id="6" name="5 CuadroTexto"/>
          <p:cNvSpPr txBox="1"/>
          <p:nvPr/>
        </p:nvSpPr>
        <p:spPr>
          <a:xfrm>
            <a:off x="539552" y="1844824"/>
            <a:ext cx="3672408" cy="3970318"/>
          </a:xfrm>
          <a:prstGeom prst="rect">
            <a:avLst/>
          </a:prstGeom>
          <a:noFill/>
        </p:spPr>
        <p:txBody>
          <a:bodyPr wrap="square" rtlCol="0">
            <a:spAutoFit/>
          </a:bodyPr>
          <a:lstStyle/>
          <a:p>
            <a:r>
              <a:rPr lang="es-UY" dirty="0" smtClean="0"/>
              <a:t>Matos Rodríguez era estudiante de arquitectura e integraba la Federación de estudiantes del Uruguay (FEU), cuyo local se ubicaba en la calle Ituzaingó 1292. Allí los estudiantes se reunían con sus inquietudes artísticas para organizar sus actividades musicales y representativas para la época de carnaval. En el piano de la FEU fue uno de los primeros lugares donde Matos interpretó su famoso tango.</a:t>
            </a:r>
            <a:endParaRPr lang="es-UY"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s-ES_tradnl" dirty="0" smtClean="0"/>
              <a:t>Lugar del estreno: La Giralda</a:t>
            </a:r>
            <a:endParaRPr lang="es-ES" dirty="0" smtClean="0"/>
          </a:p>
        </p:txBody>
      </p:sp>
      <p:pic>
        <p:nvPicPr>
          <p:cNvPr id="5" name="4 Marcador de contenido" descr="GIRALDA ESC MUNDO.jpg"/>
          <p:cNvPicPr>
            <a:picLocks noGrp="1" noChangeAspect="1"/>
          </p:cNvPicPr>
          <p:nvPr>
            <p:ph idx="1"/>
          </p:nvPr>
        </p:nvPicPr>
        <p:blipFill>
          <a:blip r:embed="rId2" cstate="print"/>
          <a:stretch>
            <a:fillRect/>
          </a:stretch>
        </p:blipFill>
        <p:spPr>
          <a:xfrm>
            <a:off x="4932040" y="1268760"/>
            <a:ext cx="2808312" cy="2190750"/>
          </a:xfrm>
        </p:spPr>
      </p:pic>
      <p:pic>
        <p:nvPicPr>
          <p:cNvPr id="6147" name="Picture 2" descr="F:\MÚSICA URUGUAYA\La Cumparsita\la giralda.jpg"/>
          <p:cNvPicPr>
            <a:picLocks noChangeAspect="1" noChangeArrowheads="1"/>
          </p:cNvPicPr>
          <p:nvPr/>
        </p:nvPicPr>
        <p:blipFill>
          <a:blip r:embed="rId3" cstate="print"/>
          <a:srcRect/>
          <a:stretch>
            <a:fillRect/>
          </a:stretch>
        </p:blipFill>
        <p:spPr bwMode="auto">
          <a:xfrm>
            <a:off x="4932040" y="3212976"/>
            <a:ext cx="2952328" cy="2160240"/>
          </a:xfrm>
          <a:prstGeom prst="rect">
            <a:avLst/>
          </a:prstGeom>
          <a:noFill/>
          <a:ln w="9525">
            <a:noFill/>
            <a:miter lim="800000"/>
            <a:headEnd/>
            <a:tailEnd/>
          </a:ln>
        </p:spPr>
      </p:pic>
      <p:pic>
        <p:nvPicPr>
          <p:cNvPr id="6" name="5 Imagen" descr="interior de La Giralda.jpg"/>
          <p:cNvPicPr>
            <a:picLocks noChangeAspect="1"/>
          </p:cNvPicPr>
          <p:nvPr/>
        </p:nvPicPr>
        <p:blipFill>
          <a:blip r:embed="rId4" cstate="print"/>
          <a:stretch>
            <a:fillRect/>
          </a:stretch>
        </p:blipFill>
        <p:spPr>
          <a:xfrm>
            <a:off x="323528" y="1412777"/>
            <a:ext cx="4536504" cy="3888431"/>
          </a:xfrm>
          <a:prstGeom prst="rect">
            <a:avLst/>
          </a:prstGeom>
        </p:spPr>
      </p:pic>
      <p:sp>
        <p:nvSpPr>
          <p:cNvPr id="7" name="6 CuadroTexto"/>
          <p:cNvSpPr txBox="1"/>
          <p:nvPr/>
        </p:nvSpPr>
        <p:spPr>
          <a:xfrm>
            <a:off x="539552" y="5517232"/>
            <a:ext cx="7416824" cy="584775"/>
          </a:xfrm>
          <a:prstGeom prst="rect">
            <a:avLst/>
          </a:prstGeom>
          <a:noFill/>
        </p:spPr>
        <p:txBody>
          <a:bodyPr wrap="square" rtlCol="0">
            <a:spAutoFit/>
          </a:bodyPr>
          <a:lstStyle/>
          <a:p>
            <a:r>
              <a:rPr lang="es-UY" sz="1600" dirty="0" smtClean="0"/>
              <a:t>Café La Giralda. Avenida 18 de Julio, entre calle Andes y Plaza Independencia. Año 1917. (Foto: Museo y Centro de documentación AGADU. Autor: S.d).</a:t>
            </a:r>
            <a:endParaRPr lang="es-UY"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La orquesta del </a:t>
            </a:r>
            <a:r>
              <a:rPr lang="es-UY" dirty="0" smtClean="0"/>
              <a:t>estreno</a:t>
            </a:r>
            <a:endParaRPr lang="es-UY" dirty="0"/>
          </a:p>
        </p:txBody>
      </p:sp>
      <p:pic>
        <p:nvPicPr>
          <p:cNvPr id="4" name="3 Marcador de contenido" descr="Firpo3.gif"/>
          <p:cNvPicPr>
            <a:picLocks noGrp="1" noChangeAspect="1"/>
          </p:cNvPicPr>
          <p:nvPr>
            <p:ph idx="1"/>
          </p:nvPr>
        </p:nvPicPr>
        <p:blipFill>
          <a:blip r:embed="rId2" cstate="print"/>
          <a:stretch>
            <a:fillRect/>
          </a:stretch>
        </p:blipFill>
        <p:spPr>
          <a:xfrm>
            <a:off x="1043608" y="1484784"/>
            <a:ext cx="6840760" cy="3384376"/>
          </a:xfrm>
        </p:spPr>
      </p:pic>
      <p:sp>
        <p:nvSpPr>
          <p:cNvPr id="5" name="4 CuadroTexto"/>
          <p:cNvSpPr txBox="1"/>
          <p:nvPr/>
        </p:nvSpPr>
        <p:spPr>
          <a:xfrm>
            <a:off x="971600" y="5301208"/>
            <a:ext cx="6912768" cy="923330"/>
          </a:xfrm>
          <a:prstGeom prst="rect">
            <a:avLst/>
          </a:prstGeom>
          <a:noFill/>
        </p:spPr>
        <p:txBody>
          <a:bodyPr wrap="square" rtlCol="0">
            <a:spAutoFit/>
          </a:bodyPr>
          <a:lstStyle/>
          <a:p>
            <a:r>
              <a:rPr lang="es-UY" dirty="0" smtClean="0"/>
              <a:t>Roberto Firpo (Las Flores, Argentina1884 - 1969), pianista, compositor y director argentino, al frente de su orquesta estrenó el tango “La Cumparsita” </a:t>
            </a:r>
            <a:r>
              <a:rPr lang="es-UY" dirty="0" smtClean="0"/>
              <a:t>en la confitería </a:t>
            </a:r>
            <a:r>
              <a:rPr lang="es-UY" dirty="0" smtClean="0"/>
              <a:t>“La Giralda”.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714375" y="571500"/>
            <a:ext cx="7972425" cy="846138"/>
          </a:xfrm>
        </p:spPr>
        <p:txBody>
          <a:bodyPr/>
          <a:lstStyle/>
          <a:p>
            <a:pPr eaLnBrk="1" hangingPunct="1"/>
            <a:r>
              <a:rPr lang="es-ES_tradnl" sz="3600" dirty="0" smtClean="0"/>
              <a:t>La primera grabación: En mayo de 1917 el cuarteto de Alberto Alonso graba La Cumparsita  para la Compañía RCA Víctor</a:t>
            </a:r>
            <a:endParaRPr lang="es-ES" sz="3600" dirty="0" smtClean="0"/>
          </a:p>
        </p:txBody>
      </p:sp>
      <p:pic>
        <p:nvPicPr>
          <p:cNvPr id="7171" name="Picture 2" descr="F:\MÚSICA URUGUAYA\La Cumparsita\ETIQUETA DE RCA VÍCTOR.bmp"/>
          <p:cNvPicPr>
            <a:picLocks noChangeAspect="1" noChangeArrowheads="1"/>
          </p:cNvPicPr>
          <p:nvPr/>
        </p:nvPicPr>
        <p:blipFill>
          <a:blip r:embed="rId2" cstate="print"/>
          <a:srcRect/>
          <a:stretch>
            <a:fillRect/>
          </a:stretch>
        </p:blipFill>
        <p:spPr bwMode="auto">
          <a:xfrm>
            <a:off x="3286125" y="2028825"/>
            <a:ext cx="3128963"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0"/>
            <a:ext cx="8229600" cy="1214438"/>
          </a:xfrm>
        </p:spPr>
        <p:txBody>
          <a:bodyPr/>
          <a:lstStyle/>
          <a:p>
            <a:pPr eaLnBrk="1" hangingPunct="1"/>
            <a:r>
              <a:rPr lang="es-ES_tradnl" dirty="0" smtClean="0"/>
              <a:t>Cuarteto de Alberto Alonso</a:t>
            </a:r>
            <a:endParaRPr lang="es-ES" dirty="0" smtClean="0"/>
          </a:p>
        </p:txBody>
      </p:sp>
      <p:pic>
        <p:nvPicPr>
          <p:cNvPr id="8195" name="Picture 2" descr="F:\MÚSICA URUGUAYA\La Cumparsita\CUARTETO 1er grabación 1971 I II.jpg"/>
          <p:cNvPicPr>
            <a:picLocks noChangeAspect="1" noChangeArrowheads="1"/>
          </p:cNvPicPr>
          <p:nvPr/>
        </p:nvPicPr>
        <p:blipFill>
          <a:blip r:embed="rId2" cstate="print"/>
          <a:srcRect/>
          <a:stretch>
            <a:fillRect/>
          </a:stretch>
        </p:blipFill>
        <p:spPr bwMode="auto">
          <a:xfrm>
            <a:off x="684213" y="1268413"/>
            <a:ext cx="7800975" cy="506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 CUMPARS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 CUMPARSITA</Template>
  <TotalTime>202</TotalTime>
  <Words>559</Words>
  <Application>Microsoft Office PowerPoint</Application>
  <PresentationFormat>Presentación en pantalla (4:3)</PresentationFormat>
  <Paragraphs>25</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LA CUMPARSITA</vt:lpstr>
      <vt:lpstr>LA CUMPARSITA</vt:lpstr>
      <vt:lpstr>Presentación de PowerPoint</vt:lpstr>
      <vt:lpstr>El compositor: Gerardo Matos Rodríguez (Montevideo 1897-1948)</vt:lpstr>
      <vt:lpstr>Carátula de la primera edición de la obra</vt:lpstr>
      <vt:lpstr>En la FEU se escucharon por primera vez los acordes de “La Cumparsita”</vt:lpstr>
      <vt:lpstr>Lugar del estreno: La Giralda</vt:lpstr>
      <vt:lpstr>La orquesta del estreno</vt:lpstr>
      <vt:lpstr>La primera grabación: En mayo de 1917 el cuarteto de Alberto Alonso graba La Cumparsita  para la Compañía RCA Víctor</vt:lpstr>
      <vt:lpstr>Cuarteto de Alberto Alonso</vt:lpstr>
      <vt:lpstr>Carlos Gardel También fue uno de sus intérpretes entonando la letra que creó Pascual Contursi y Enrique P. Maroni en 1924 </vt:lpstr>
      <vt:lpstr>Presentación de PowerPoint</vt:lpstr>
      <vt:lpstr>Fuente de las imágenes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CUMPARSITA</dc:title>
  <dc:creator>Beatriz</dc:creator>
  <cp:lastModifiedBy>Usuario</cp:lastModifiedBy>
  <cp:revision>12</cp:revision>
  <dcterms:created xsi:type="dcterms:W3CDTF">2017-06-16T15:24:05Z</dcterms:created>
  <dcterms:modified xsi:type="dcterms:W3CDTF">2021-01-29T20:26:38Z</dcterms:modified>
</cp:coreProperties>
</file>