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4.xml"/>
  <Override ContentType="application/vnd.openxmlformats-officedocument.presentationml.slideMaster+xml" PartName="/ppt/slideMasters/slideMaster12.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1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 id="2147483650" r:id="rId6"/>
    <p:sldMasterId id="2147483652" r:id="rId7"/>
    <p:sldMasterId id="2147483654" r:id="rId8"/>
    <p:sldMasterId id="2147483655" r:id="rId9"/>
    <p:sldMasterId id="2147483656" r:id="rId10"/>
    <p:sldMasterId id="2147483658" r:id="rId11"/>
    <p:sldMasterId id="2147483660" r:id="rId12"/>
    <p:sldMasterId id="2147483662" r:id="rId13"/>
    <p:sldMasterId id="2147483664" r:id="rId14"/>
    <p:sldMasterId id="2147483666" r:id="rId15"/>
    <p:sldMasterId id="2147483668" r:id="rId16"/>
    <p:sldMasterId id="2147483670" r:id="rId17"/>
    <p:sldMasterId id="2147483672" r:id="rId18"/>
  </p:sldMasterIdLst>
  <p:notesMasterIdLst>
    <p:notesMasterId r:id="rId19"/>
  </p:notes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Lst>
  <p:sldSz cy="6858000" cx="12192000"/>
  <p:notesSz cx="6858000" cy="9144000"/>
  <p:embeddedFontLst>
    <p:embeddedFont>
      <p:font typeface="Raleway"/>
      <p:regular r:id="rId68"/>
      <p:bold r:id="rId69"/>
      <p:italic r:id="rId70"/>
      <p:boldItalic r:id="rId71"/>
    </p:embeddedFont>
    <p:embeddedFont>
      <p:font typeface="Roboto"/>
      <p:regular r:id="rId72"/>
      <p:bold r:id="rId73"/>
      <p:italic r:id="rId74"/>
      <p:boldItalic r:id="rId75"/>
    </p:embeddedFont>
    <p:embeddedFont>
      <p:font typeface="Pacifico"/>
      <p:regular r:id="rId76"/>
    </p:embeddedFont>
    <p:embeddedFont>
      <p:font typeface="Arial Black"/>
      <p:regular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000000"/>
          </p15:clr>
        </p15:guide>
        <p15:guide id="2" orient="horz" pos="2160">
          <p15:clr>
            <a:srgbClr val="000000"/>
          </p15:clr>
        </p15:guide>
      </p15:sldGuideLst>
    </p:ext>
    <p:ext uri="http://customooxmlschemas.google.com/">
      <go:slidesCustomData xmlns:go="http://customooxmlschemas.google.com/" r:id="rId78" roundtripDataSignature="AMtx7miZQYmS+O4iiIDB6OIh3QJEgNCG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E68CD3A-2562-4CA0-9D49-783F38A58DB2}">
  <a:tblStyle styleId="{FE68CD3A-2562-4CA0-9D49-783F38A58DB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1.xml"/><Relationship Id="rId42" Type="http://schemas.openxmlformats.org/officeDocument/2006/relationships/slide" Target="slides/slide23.xml"/><Relationship Id="rId41" Type="http://schemas.openxmlformats.org/officeDocument/2006/relationships/slide" Target="slides/slide22.xml"/><Relationship Id="rId44" Type="http://schemas.openxmlformats.org/officeDocument/2006/relationships/slide" Target="slides/slide25.xml"/><Relationship Id="rId43" Type="http://schemas.openxmlformats.org/officeDocument/2006/relationships/slide" Target="slides/slide24.xml"/><Relationship Id="rId46" Type="http://schemas.openxmlformats.org/officeDocument/2006/relationships/slide" Target="slides/slide27.xml"/><Relationship Id="rId45" Type="http://schemas.openxmlformats.org/officeDocument/2006/relationships/slide" Target="slides/slide26.xml"/><Relationship Id="rId1" Type="http://schemas.openxmlformats.org/officeDocument/2006/relationships/theme" Target="theme/theme1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29.xml"/><Relationship Id="rId47" Type="http://schemas.openxmlformats.org/officeDocument/2006/relationships/slide" Target="slides/slide28.xml"/><Relationship Id="rId49" Type="http://schemas.openxmlformats.org/officeDocument/2006/relationships/slide" Target="slides/slide3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Roboto-bold.fntdata"/><Relationship Id="rId72" Type="http://schemas.openxmlformats.org/officeDocument/2006/relationships/font" Target="fonts/Roboto-regular.fntdata"/><Relationship Id="rId31" Type="http://schemas.openxmlformats.org/officeDocument/2006/relationships/slide" Target="slides/slide12.xml"/><Relationship Id="rId75" Type="http://schemas.openxmlformats.org/officeDocument/2006/relationships/font" Target="fonts/Roboto-boldItalic.fntdata"/><Relationship Id="rId30" Type="http://schemas.openxmlformats.org/officeDocument/2006/relationships/slide" Target="slides/slide11.xml"/><Relationship Id="rId74" Type="http://schemas.openxmlformats.org/officeDocument/2006/relationships/font" Target="fonts/Roboto-italic.fntdata"/><Relationship Id="rId33" Type="http://schemas.openxmlformats.org/officeDocument/2006/relationships/slide" Target="slides/slide14.xml"/><Relationship Id="rId77" Type="http://schemas.openxmlformats.org/officeDocument/2006/relationships/font" Target="fonts/ArialBlack-regular.fntdata"/><Relationship Id="rId32" Type="http://schemas.openxmlformats.org/officeDocument/2006/relationships/slide" Target="slides/slide13.xml"/><Relationship Id="rId76" Type="http://schemas.openxmlformats.org/officeDocument/2006/relationships/font" Target="fonts/Pacifico-regular.fntdata"/><Relationship Id="rId35" Type="http://schemas.openxmlformats.org/officeDocument/2006/relationships/slide" Target="slides/slide16.xml"/><Relationship Id="rId34" Type="http://schemas.openxmlformats.org/officeDocument/2006/relationships/slide" Target="slides/slide15.xml"/><Relationship Id="rId78" Type="http://customschemas.google.com/relationships/presentationmetadata" Target="metadata"/><Relationship Id="rId71" Type="http://schemas.openxmlformats.org/officeDocument/2006/relationships/font" Target="fonts/Raleway-boldItalic.fntdata"/><Relationship Id="rId70" Type="http://schemas.openxmlformats.org/officeDocument/2006/relationships/font" Target="fonts/Raleway-italic.fntdata"/><Relationship Id="rId37" Type="http://schemas.openxmlformats.org/officeDocument/2006/relationships/slide" Target="slides/slide18.xml"/><Relationship Id="rId36" Type="http://schemas.openxmlformats.org/officeDocument/2006/relationships/slide" Target="slides/slide17.xml"/><Relationship Id="rId39" Type="http://schemas.openxmlformats.org/officeDocument/2006/relationships/slide" Target="slides/slide20.xml"/><Relationship Id="rId38" Type="http://schemas.openxmlformats.org/officeDocument/2006/relationships/slide" Target="slides/slide19.xml"/><Relationship Id="rId62" Type="http://schemas.openxmlformats.org/officeDocument/2006/relationships/slide" Target="slides/slide43.xml"/><Relationship Id="rId61" Type="http://schemas.openxmlformats.org/officeDocument/2006/relationships/slide" Target="slides/slide42.xml"/><Relationship Id="rId20" Type="http://schemas.openxmlformats.org/officeDocument/2006/relationships/slide" Target="slides/slide1.xml"/><Relationship Id="rId64" Type="http://schemas.openxmlformats.org/officeDocument/2006/relationships/slide" Target="slides/slide45.xml"/><Relationship Id="rId63" Type="http://schemas.openxmlformats.org/officeDocument/2006/relationships/slide" Target="slides/slide44.xml"/><Relationship Id="rId22" Type="http://schemas.openxmlformats.org/officeDocument/2006/relationships/slide" Target="slides/slide3.xml"/><Relationship Id="rId66" Type="http://schemas.openxmlformats.org/officeDocument/2006/relationships/slide" Target="slides/slide47.xml"/><Relationship Id="rId21" Type="http://schemas.openxmlformats.org/officeDocument/2006/relationships/slide" Target="slides/slide2.xml"/><Relationship Id="rId65" Type="http://schemas.openxmlformats.org/officeDocument/2006/relationships/slide" Target="slides/slide46.xml"/><Relationship Id="rId24" Type="http://schemas.openxmlformats.org/officeDocument/2006/relationships/slide" Target="slides/slide5.xml"/><Relationship Id="rId68" Type="http://schemas.openxmlformats.org/officeDocument/2006/relationships/font" Target="fonts/Raleway-regular.fntdata"/><Relationship Id="rId23" Type="http://schemas.openxmlformats.org/officeDocument/2006/relationships/slide" Target="slides/slide4.xml"/><Relationship Id="rId67" Type="http://schemas.openxmlformats.org/officeDocument/2006/relationships/slide" Target="slides/slide48.xml"/><Relationship Id="rId60" Type="http://schemas.openxmlformats.org/officeDocument/2006/relationships/slide" Target="slides/slide41.xml"/><Relationship Id="rId26" Type="http://schemas.openxmlformats.org/officeDocument/2006/relationships/slide" Target="slides/slide7.xml"/><Relationship Id="rId25" Type="http://schemas.openxmlformats.org/officeDocument/2006/relationships/slide" Target="slides/slide6.xml"/><Relationship Id="rId69" Type="http://schemas.openxmlformats.org/officeDocument/2006/relationships/font" Target="fonts/Raleway-bold.fntdata"/><Relationship Id="rId28" Type="http://schemas.openxmlformats.org/officeDocument/2006/relationships/slide" Target="slides/slide9.xml"/><Relationship Id="rId27" Type="http://schemas.openxmlformats.org/officeDocument/2006/relationships/slide" Target="slides/slide8.xml"/><Relationship Id="rId29" Type="http://schemas.openxmlformats.org/officeDocument/2006/relationships/slide" Target="slides/slide10.xml"/><Relationship Id="rId51" Type="http://schemas.openxmlformats.org/officeDocument/2006/relationships/slide" Target="slides/slide32.xml"/><Relationship Id="rId50" Type="http://schemas.openxmlformats.org/officeDocument/2006/relationships/slide" Target="slides/slide31.xml"/><Relationship Id="rId53" Type="http://schemas.openxmlformats.org/officeDocument/2006/relationships/slide" Target="slides/slide34.xml"/><Relationship Id="rId52" Type="http://schemas.openxmlformats.org/officeDocument/2006/relationships/slide" Target="slides/slide33.xml"/><Relationship Id="rId11" Type="http://schemas.openxmlformats.org/officeDocument/2006/relationships/slideMaster" Target="slideMasters/slideMaster7.xml"/><Relationship Id="rId55" Type="http://schemas.openxmlformats.org/officeDocument/2006/relationships/slide" Target="slides/slide36.xml"/><Relationship Id="rId10" Type="http://schemas.openxmlformats.org/officeDocument/2006/relationships/slideMaster" Target="slideMasters/slideMaster6.xml"/><Relationship Id="rId54" Type="http://schemas.openxmlformats.org/officeDocument/2006/relationships/slide" Target="slides/slide35.xml"/><Relationship Id="rId13" Type="http://schemas.openxmlformats.org/officeDocument/2006/relationships/slideMaster" Target="slideMasters/slideMaster9.xml"/><Relationship Id="rId57" Type="http://schemas.openxmlformats.org/officeDocument/2006/relationships/slide" Target="slides/slide38.xml"/><Relationship Id="rId12" Type="http://schemas.openxmlformats.org/officeDocument/2006/relationships/slideMaster" Target="slideMasters/slideMaster8.xml"/><Relationship Id="rId56" Type="http://schemas.openxmlformats.org/officeDocument/2006/relationships/slide" Target="slides/slide37.xml"/><Relationship Id="rId15" Type="http://schemas.openxmlformats.org/officeDocument/2006/relationships/slideMaster" Target="slideMasters/slideMaster11.xml"/><Relationship Id="rId59" Type="http://schemas.openxmlformats.org/officeDocument/2006/relationships/slide" Target="slides/slide40.xml"/><Relationship Id="rId14" Type="http://schemas.openxmlformats.org/officeDocument/2006/relationships/slideMaster" Target="slideMasters/slideMaster10.xml"/><Relationship Id="rId58" Type="http://schemas.openxmlformats.org/officeDocument/2006/relationships/slide" Target="slides/slide39.xml"/><Relationship Id="rId17" Type="http://schemas.openxmlformats.org/officeDocument/2006/relationships/slideMaster" Target="slideMasters/slideMaster13.xml"/><Relationship Id="rId16" Type="http://schemas.openxmlformats.org/officeDocument/2006/relationships/slideMaster" Target="slideMasters/slideMaster12.xml"/><Relationship Id="rId19" Type="http://schemas.openxmlformats.org/officeDocument/2006/relationships/notesMaster" Target="notesMasters/notesMaster1.xml"/><Relationship Id="rId18" Type="http://schemas.openxmlformats.org/officeDocument/2006/relationships/slideMaster" Target="slideMasters/slideMaster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6" name="Google Shape;1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1" name="Google Shape;33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 name="Google Shape;18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8" name="Google Shape;36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5" name="Google Shape;41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2" name="Google Shape;45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3" name="Google Shape;20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p40:notes"/>
          <p:cNvSpPr txBox="1"/>
          <p:nvPr>
            <p:ph idx="1" type="body"/>
          </p:nvPr>
        </p:nvSpPr>
        <p:spPr>
          <a:xfrm>
            <a:off x="685800" y="4343400"/>
            <a:ext cx="5486400" cy="4114800"/>
          </a:xfrm>
          <a:prstGeom prst="rect">
            <a:avLst/>
          </a:prstGeom>
          <a:noFill/>
          <a:ln>
            <a:noFill/>
          </a:ln>
        </p:spPr>
        <p:txBody>
          <a:bodyPr anchorCtr="0" anchor="t" bIns="81350" lIns="81350" spcFirstLastPara="1" rIns="81350" wrap="square" tIns="81350">
            <a:noAutofit/>
          </a:bodyPr>
          <a:lstStyle/>
          <a:p>
            <a:pPr indent="0" lvl="0" marL="0" rtl="0" algn="l">
              <a:spcBef>
                <a:spcPts val="0"/>
              </a:spcBef>
              <a:spcAft>
                <a:spcPts val="0"/>
              </a:spcAft>
              <a:buNone/>
            </a:pPr>
            <a:r>
              <a:t/>
            </a:r>
            <a:endParaRPr/>
          </a:p>
        </p:txBody>
      </p:sp>
      <p:sp>
        <p:nvSpPr>
          <p:cNvPr id="489" name="Google Shape;489;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Google Shape;49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9" name="Google Shape;51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Google Shape;527;p45:notes"/>
          <p:cNvSpPr txBox="1"/>
          <p:nvPr>
            <p:ph idx="1" type="body"/>
          </p:nvPr>
        </p:nvSpPr>
        <p:spPr>
          <a:xfrm>
            <a:off x="685800" y="4343400"/>
            <a:ext cx="5486400" cy="4114800"/>
          </a:xfrm>
          <a:prstGeom prst="rect">
            <a:avLst/>
          </a:prstGeom>
          <a:noFill/>
          <a:ln>
            <a:noFill/>
          </a:ln>
        </p:spPr>
        <p:txBody>
          <a:bodyPr anchorCtr="0" anchor="t" bIns="81350" lIns="81350" spcFirstLastPara="1" rIns="81350" wrap="square" tIns="81350">
            <a:noAutofit/>
          </a:bodyPr>
          <a:lstStyle/>
          <a:p>
            <a:pPr indent="0" lvl="0" marL="0" rtl="0" algn="l">
              <a:spcBef>
                <a:spcPts val="0"/>
              </a:spcBef>
              <a:spcAft>
                <a:spcPts val="0"/>
              </a:spcAft>
              <a:buNone/>
            </a:pPr>
            <a:r>
              <a:t/>
            </a:r>
            <a:endParaRPr/>
          </a:p>
        </p:txBody>
      </p:sp>
      <p:sp>
        <p:nvSpPr>
          <p:cNvPr id="528" name="Google Shape;528;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Google Shape;538;p46:notes"/>
          <p:cNvSpPr txBox="1"/>
          <p:nvPr>
            <p:ph idx="1" type="body"/>
          </p:nvPr>
        </p:nvSpPr>
        <p:spPr>
          <a:xfrm>
            <a:off x="685800" y="4343400"/>
            <a:ext cx="5486400" cy="4114800"/>
          </a:xfrm>
          <a:prstGeom prst="rect">
            <a:avLst/>
          </a:prstGeom>
          <a:noFill/>
          <a:ln>
            <a:noFill/>
          </a:ln>
        </p:spPr>
        <p:txBody>
          <a:bodyPr anchorCtr="0" anchor="t" bIns="81350" lIns="81350" spcFirstLastPara="1" rIns="81350" wrap="square" tIns="81350">
            <a:noAutofit/>
          </a:bodyPr>
          <a:lstStyle/>
          <a:p>
            <a:pPr indent="0" lvl="0" marL="0" rtl="0" algn="l">
              <a:spcBef>
                <a:spcPts val="0"/>
              </a:spcBef>
              <a:spcAft>
                <a:spcPts val="0"/>
              </a:spcAft>
              <a:buNone/>
            </a:pPr>
            <a:r>
              <a:t/>
            </a:r>
            <a:endParaRPr/>
          </a:p>
        </p:txBody>
      </p:sp>
      <p:sp>
        <p:nvSpPr>
          <p:cNvPr id="539" name="Google Shape;539;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0" name="Google Shape;550;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Google Shape;559;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0" name="Google Shape;560;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 name="Google Shape;21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1" name="Google Shape;22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 name="Google Shape;23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5" name="Google Shape;24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11" name="Shape 11"/>
        <p:cNvGrpSpPr/>
        <p:nvPr/>
      </p:nvGrpSpPr>
      <p:grpSpPr>
        <a:xfrm>
          <a:off x="0" y="0"/>
          <a:ext cx="0" cy="0"/>
          <a:chOff x="0" y="0"/>
          <a:chExt cx="0" cy="0"/>
        </a:xfrm>
      </p:grpSpPr>
      <p:sp>
        <p:nvSpPr>
          <p:cNvPr id="12" name="Google Shape;12;p5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50"/>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130" name="Shape 130"/>
        <p:cNvGrpSpPr/>
        <p:nvPr/>
      </p:nvGrpSpPr>
      <p:grpSpPr>
        <a:xfrm>
          <a:off x="0" y="0"/>
          <a:ext cx="0" cy="0"/>
          <a:chOff x="0" y="0"/>
          <a:chExt cx="0" cy="0"/>
        </a:xfrm>
      </p:grpSpPr>
      <p:sp>
        <p:nvSpPr>
          <p:cNvPr id="131" name="Google Shape;131;p7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7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3" name="Google Shape;133;p7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7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5" name="Google Shape;135;p7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145" name="Shape 145"/>
        <p:cNvGrpSpPr/>
        <p:nvPr/>
      </p:nvGrpSpPr>
      <p:grpSpPr>
        <a:xfrm>
          <a:off x="0" y="0"/>
          <a:ext cx="0" cy="0"/>
          <a:chOff x="0" y="0"/>
          <a:chExt cx="0" cy="0"/>
        </a:xfrm>
      </p:grpSpPr>
      <p:sp>
        <p:nvSpPr>
          <p:cNvPr id="146" name="Google Shape;146;p72"/>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7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7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158" name="Shape 158"/>
        <p:cNvGrpSpPr/>
        <p:nvPr/>
      </p:nvGrpSpPr>
      <p:grpSpPr>
        <a:xfrm>
          <a:off x="0" y="0"/>
          <a:ext cx="0" cy="0"/>
          <a:chOff x="0" y="0"/>
          <a:chExt cx="0" cy="0"/>
        </a:xfrm>
      </p:grpSpPr>
      <p:sp>
        <p:nvSpPr>
          <p:cNvPr id="159" name="Google Shape;159;p7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7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61" name="Google Shape;161;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23" name="Shape 23"/>
        <p:cNvGrpSpPr/>
        <p:nvPr/>
      </p:nvGrpSpPr>
      <p:grpSpPr>
        <a:xfrm>
          <a:off x="0" y="0"/>
          <a:ext cx="0" cy="0"/>
          <a:chOff x="0" y="0"/>
          <a:chExt cx="0" cy="0"/>
        </a:xfrm>
      </p:grpSpPr>
      <p:sp>
        <p:nvSpPr>
          <p:cNvPr id="24" name="Google Shape;24;p5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 name="Google Shape;26;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35" name="Shape 35"/>
        <p:cNvGrpSpPr/>
        <p:nvPr/>
      </p:nvGrpSpPr>
      <p:grpSpPr>
        <a:xfrm>
          <a:off x="0" y="0"/>
          <a:ext cx="0" cy="0"/>
          <a:chOff x="0" y="0"/>
          <a:chExt cx="0" cy="0"/>
        </a:xfrm>
      </p:grpSpPr>
      <p:sp>
        <p:nvSpPr>
          <p:cNvPr id="36" name="Google Shape;36;p54"/>
          <p:cNvSpPr txBox="1"/>
          <p:nvPr>
            <p:ph type="title"/>
          </p:nvPr>
        </p:nvSpPr>
        <p:spPr>
          <a:xfrm>
            <a:off x="838200" y="365125"/>
            <a:ext cx="10515600" cy="1325700"/>
          </a:xfrm>
          <a:prstGeom prst="rect">
            <a:avLst/>
          </a:prstGeom>
          <a:noFill/>
          <a:ln>
            <a:noFill/>
          </a:ln>
        </p:spPr>
        <p:txBody>
          <a:bodyPr anchorCtr="0" anchor="ctr" bIns="60925" lIns="121900" spcFirstLastPara="1" rIns="121900" wrap="square" tIns="60925">
            <a:noAutofit/>
          </a:bodyPr>
          <a:lstStyle>
            <a:lvl1pPr lvl="0" algn="l">
              <a:lnSpc>
                <a:spcPct val="90000"/>
              </a:lnSpc>
              <a:spcBef>
                <a:spcPts val="0"/>
              </a:spcBef>
              <a:spcAft>
                <a:spcPts val="0"/>
              </a:spcAft>
              <a:buClr>
                <a:schemeClr val="dk1"/>
              </a:buClr>
              <a:buSzPts val="2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4"/>
          <p:cNvSpPr txBox="1"/>
          <p:nvPr>
            <p:ph idx="1" type="body"/>
          </p:nvPr>
        </p:nvSpPr>
        <p:spPr>
          <a:xfrm>
            <a:off x="838200" y="1825625"/>
            <a:ext cx="10515600" cy="4351200"/>
          </a:xfrm>
          <a:prstGeom prst="rect">
            <a:avLst/>
          </a:prstGeom>
          <a:noFill/>
          <a:ln>
            <a:noFill/>
          </a:ln>
        </p:spPr>
        <p:txBody>
          <a:bodyPr anchorCtr="0" anchor="t" bIns="60925" lIns="121900" spcFirstLastPara="1" rIns="121900" wrap="square" tIns="60925">
            <a:no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38" name="Google Shape;38;p54"/>
          <p:cNvSpPr txBox="1"/>
          <p:nvPr>
            <p:ph idx="10" type="dt"/>
          </p:nvPr>
        </p:nvSpPr>
        <p:spPr>
          <a:xfrm>
            <a:off x="838200" y="6356350"/>
            <a:ext cx="2743200" cy="365125"/>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4"/>
          <p:cNvSpPr txBox="1"/>
          <p:nvPr>
            <p:ph idx="11" type="ftr"/>
          </p:nvPr>
        </p:nvSpPr>
        <p:spPr>
          <a:xfrm>
            <a:off x="4038600" y="6356350"/>
            <a:ext cx="4114800" cy="365125"/>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4"/>
          <p:cNvSpPr txBox="1"/>
          <p:nvPr>
            <p:ph idx="12" type="sldNum"/>
          </p:nvPr>
        </p:nvSpPr>
        <p:spPr>
          <a:xfrm>
            <a:off x="8610600" y="6356350"/>
            <a:ext cx="2743200" cy="365125"/>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59" name="Shape 59"/>
        <p:cNvGrpSpPr/>
        <p:nvPr/>
      </p:nvGrpSpPr>
      <p:grpSpPr>
        <a:xfrm>
          <a:off x="0" y="0"/>
          <a:ext cx="0" cy="0"/>
          <a:chOff x="0" y="0"/>
          <a:chExt cx="0" cy="0"/>
        </a:xfrm>
      </p:grpSpPr>
      <p:sp>
        <p:nvSpPr>
          <p:cNvPr id="60" name="Google Shape;60;p5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71" name="Shape 71"/>
        <p:cNvGrpSpPr/>
        <p:nvPr/>
      </p:nvGrpSpPr>
      <p:grpSpPr>
        <a:xfrm>
          <a:off x="0" y="0"/>
          <a:ext cx="0" cy="0"/>
          <a:chOff x="0" y="0"/>
          <a:chExt cx="0" cy="0"/>
        </a:xfrm>
      </p:grpSpPr>
      <p:sp>
        <p:nvSpPr>
          <p:cNvPr id="72" name="Google Shape;72;p6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60"/>
          <p:cNvSpPr txBox="1"/>
          <p:nvPr>
            <p:ph idx="1" type="body"/>
          </p:nvPr>
        </p:nvSpPr>
        <p:spPr>
          <a:xfrm rot="5400000">
            <a:off x="3920332" y="-1256506"/>
            <a:ext cx="4351337"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83" name="Shape 83"/>
        <p:cNvGrpSpPr/>
        <p:nvPr/>
      </p:nvGrpSpPr>
      <p:grpSpPr>
        <a:xfrm>
          <a:off x="0" y="0"/>
          <a:ext cx="0" cy="0"/>
          <a:chOff x="0" y="0"/>
          <a:chExt cx="0" cy="0"/>
        </a:xfrm>
      </p:grpSpPr>
      <p:sp>
        <p:nvSpPr>
          <p:cNvPr id="84" name="Google Shape;84;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6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6" name="Google Shape;86;p6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7" name="Google Shape;87;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96" name="Shape 96"/>
        <p:cNvGrpSpPr/>
        <p:nvPr/>
      </p:nvGrpSpPr>
      <p:grpSpPr>
        <a:xfrm>
          <a:off x="0" y="0"/>
          <a:ext cx="0" cy="0"/>
          <a:chOff x="0" y="0"/>
          <a:chExt cx="0" cy="0"/>
        </a:xfrm>
      </p:grpSpPr>
      <p:sp>
        <p:nvSpPr>
          <p:cNvPr id="97" name="Google Shape;97;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6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9" name="Google Shape;99;p6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0" name="Google Shape;100;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109" name="Shape 109"/>
        <p:cNvGrpSpPr/>
        <p:nvPr/>
      </p:nvGrpSpPr>
      <p:grpSpPr>
        <a:xfrm>
          <a:off x="0" y="0"/>
          <a:ext cx="0" cy="0"/>
          <a:chOff x="0" y="0"/>
          <a:chExt cx="0" cy="0"/>
        </a:xfrm>
      </p:grpSpPr>
      <p:sp>
        <p:nvSpPr>
          <p:cNvPr id="110" name="Google Shape;110;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119" name="Shape 119"/>
        <p:cNvGrpSpPr/>
        <p:nvPr/>
      </p:nvGrpSpPr>
      <p:grpSpPr>
        <a:xfrm>
          <a:off x="0" y="0"/>
          <a:ext cx="0" cy="0"/>
          <a:chOff x="0" y="0"/>
          <a:chExt cx="0" cy="0"/>
        </a:xfrm>
      </p:grpSpPr>
      <p:sp>
        <p:nvSpPr>
          <p:cNvPr id="120" name="Google Shape;120;p68"/>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5.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9.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12.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7.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10.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1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1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5.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49"/>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49"/>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 name="Google Shape;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 name="Google Shape;1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3" name="Shape 103"/>
        <p:cNvGrpSpPr/>
        <p:nvPr/>
      </p:nvGrpSpPr>
      <p:grpSpPr>
        <a:xfrm>
          <a:off x="0" y="0"/>
          <a:ext cx="0" cy="0"/>
          <a:chOff x="0" y="0"/>
          <a:chExt cx="0" cy="0"/>
        </a:xfrm>
      </p:grpSpPr>
      <p:sp>
        <p:nvSpPr>
          <p:cNvPr id="104" name="Google Shape;104;p65"/>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5" name="Google Shape;105;p65"/>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6" name="Google Shape;106;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7" name="Google Shape;107;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8" name="Google Shape;108;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5" r:id="rId1"/>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3" name="Shape 113"/>
        <p:cNvGrpSpPr/>
        <p:nvPr/>
      </p:nvGrpSpPr>
      <p:grpSpPr>
        <a:xfrm>
          <a:off x="0" y="0"/>
          <a:ext cx="0" cy="0"/>
          <a:chOff x="0" y="0"/>
          <a:chExt cx="0" cy="0"/>
        </a:xfrm>
      </p:grpSpPr>
      <p:sp>
        <p:nvSpPr>
          <p:cNvPr id="114" name="Google Shape;114;p67"/>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5" name="Google Shape;115;p67"/>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6" name="Google Shape;116;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7" name="Google Shape;117;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8" name="Google Shape;118;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7" r:id="rId1"/>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4" name="Shape 124"/>
        <p:cNvGrpSpPr/>
        <p:nvPr/>
      </p:nvGrpSpPr>
      <p:grpSpPr>
        <a:xfrm>
          <a:off x="0" y="0"/>
          <a:ext cx="0" cy="0"/>
          <a:chOff x="0" y="0"/>
          <a:chExt cx="0" cy="0"/>
        </a:xfrm>
      </p:grpSpPr>
      <p:sp>
        <p:nvSpPr>
          <p:cNvPr id="125" name="Google Shape;125;p69"/>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6" name="Google Shape;126;p69"/>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7" name="Google Shape;127;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8" name="Google Shape;128;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9" name="Google Shape;129;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9" r:id="rId1"/>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9" name="Shape 139"/>
        <p:cNvGrpSpPr/>
        <p:nvPr/>
      </p:nvGrpSpPr>
      <p:grpSpPr>
        <a:xfrm>
          <a:off x="0" y="0"/>
          <a:ext cx="0" cy="0"/>
          <a:chOff x="0" y="0"/>
          <a:chExt cx="0" cy="0"/>
        </a:xfrm>
      </p:grpSpPr>
      <p:sp>
        <p:nvSpPr>
          <p:cNvPr id="140" name="Google Shape;140;p71"/>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1" name="Google Shape;141;p71"/>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2" name="Google Shape;142;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3" name="Google Shape;143;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4" name="Google Shape;144;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71" r:id="rId1"/>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2" name="Shape 152"/>
        <p:cNvGrpSpPr/>
        <p:nvPr/>
      </p:nvGrpSpPr>
      <p:grpSpPr>
        <a:xfrm>
          <a:off x="0" y="0"/>
          <a:ext cx="0" cy="0"/>
          <a:chOff x="0" y="0"/>
          <a:chExt cx="0" cy="0"/>
        </a:xfrm>
      </p:grpSpPr>
      <p:sp>
        <p:nvSpPr>
          <p:cNvPr id="153" name="Google Shape;153;p73"/>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4" name="Google Shape;154;p73"/>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5" name="Google Shape;155;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6" name="Google Shape;156;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7" name="Google Shape;157;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73" r:id="rId1"/>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 name="Shape 17"/>
        <p:cNvGrpSpPr/>
        <p:nvPr/>
      </p:nvGrpSpPr>
      <p:grpSpPr>
        <a:xfrm>
          <a:off x="0" y="0"/>
          <a:ext cx="0" cy="0"/>
          <a:chOff x="0" y="0"/>
          <a:chExt cx="0" cy="0"/>
        </a:xfrm>
      </p:grpSpPr>
      <p:sp>
        <p:nvSpPr>
          <p:cNvPr id="18" name="Google Shape;18;p51"/>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 name="Google Shape;19;p51"/>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 name="Google Shape;20;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 name="Google Shape;21;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 name="Google Shape;22;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1" r:id="rId1"/>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 name="Shape 29"/>
        <p:cNvGrpSpPr/>
        <p:nvPr/>
      </p:nvGrpSpPr>
      <p:grpSpPr>
        <a:xfrm>
          <a:off x="0" y="0"/>
          <a:ext cx="0" cy="0"/>
          <a:chOff x="0" y="0"/>
          <a:chExt cx="0" cy="0"/>
        </a:xfrm>
      </p:grpSpPr>
      <p:sp>
        <p:nvSpPr>
          <p:cNvPr id="30" name="Google Shape;30;p53"/>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 name="Google Shape;31;p53"/>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 name="Google Shape;32;p53"/>
          <p:cNvSpPr txBox="1"/>
          <p:nvPr>
            <p:ph idx="10" type="dt"/>
          </p:nvPr>
        </p:nvSpPr>
        <p:spPr>
          <a:xfrm>
            <a:off x="838200" y="6356350"/>
            <a:ext cx="2743200" cy="365125"/>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53"/>
          <p:cNvSpPr txBox="1"/>
          <p:nvPr>
            <p:ph idx="11" type="ftr"/>
          </p:nvPr>
        </p:nvSpPr>
        <p:spPr>
          <a:xfrm>
            <a:off x="4038600" y="6356350"/>
            <a:ext cx="4114800" cy="365125"/>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53"/>
          <p:cNvSpPr txBox="1"/>
          <p:nvPr>
            <p:ph idx="12" type="sldNum"/>
          </p:nvPr>
        </p:nvSpPr>
        <p:spPr>
          <a:xfrm>
            <a:off x="8610600" y="6356350"/>
            <a:ext cx="2743200" cy="365125"/>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3" r:id="rId1"/>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 name="Shape 41"/>
        <p:cNvGrpSpPr/>
        <p:nvPr/>
      </p:nvGrpSpPr>
      <p:grpSpPr>
        <a:xfrm>
          <a:off x="0" y="0"/>
          <a:ext cx="0" cy="0"/>
          <a:chOff x="0" y="0"/>
          <a:chExt cx="0" cy="0"/>
        </a:xfrm>
      </p:grpSpPr>
      <p:sp>
        <p:nvSpPr>
          <p:cNvPr id="42" name="Google Shape;42;p55"/>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3" name="Google Shape;43;p55"/>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 name="Google Shape;45;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6" name="Google Shape;46;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 name="Shape 47"/>
        <p:cNvGrpSpPr/>
        <p:nvPr/>
      </p:nvGrpSpPr>
      <p:grpSpPr>
        <a:xfrm>
          <a:off x="0" y="0"/>
          <a:ext cx="0" cy="0"/>
          <a:chOff x="0" y="0"/>
          <a:chExt cx="0" cy="0"/>
        </a:xfrm>
      </p:grpSpPr>
      <p:sp>
        <p:nvSpPr>
          <p:cNvPr id="48" name="Google Shape;48;p56"/>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9" name="Google Shape;49;p56"/>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0" name="Google Shape;50;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1" name="Google Shape;51;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 name="Google Shape;52;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 name="Shape 53"/>
        <p:cNvGrpSpPr/>
        <p:nvPr/>
      </p:nvGrpSpPr>
      <p:grpSpPr>
        <a:xfrm>
          <a:off x="0" y="0"/>
          <a:ext cx="0" cy="0"/>
          <a:chOff x="0" y="0"/>
          <a:chExt cx="0" cy="0"/>
        </a:xfrm>
      </p:grpSpPr>
      <p:sp>
        <p:nvSpPr>
          <p:cNvPr id="54" name="Google Shape;54;p57"/>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5" name="Google Shape;55;p57"/>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6" name="Google Shape;56;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7" name="Google Shape;57;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8" name="Google Shape;58;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7" r:id="rId1"/>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 name="Shape 65"/>
        <p:cNvGrpSpPr/>
        <p:nvPr/>
      </p:nvGrpSpPr>
      <p:grpSpPr>
        <a:xfrm>
          <a:off x="0" y="0"/>
          <a:ext cx="0" cy="0"/>
          <a:chOff x="0" y="0"/>
          <a:chExt cx="0" cy="0"/>
        </a:xfrm>
      </p:grpSpPr>
      <p:sp>
        <p:nvSpPr>
          <p:cNvPr id="66" name="Google Shape;66;p59"/>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7" name="Google Shape;67;p59"/>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8" name="Google Shape;68;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9" name="Google Shape;69;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0" name="Google Shape;70;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1"/>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7" name="Shape 77"/>
        <p:cNvGrpSpPr/>
        <p:nvPr/>
      </p:nvGrpSpPr>
      <p:grpSpPr>
        <a:xfrm>
          <a:off x="0" y="0"/>
          <a:ext cx="0" cy="0"/>
          <a:chOff x="0" y="0"/>
          <a:chExt cx="0" cy="0"/>
        </a:xfrm>
      </p:grpSpPr>
      <p:sp>
        <p:nvSpPr>
          <p:cNvPr id="78" name="Google Shape;78;p61"/>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9" name="Google Shape;79;p61"/>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0" name="Google Shape;8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1" name="Google Shape;81;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2" name="Google Shape;8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1" r:id="rId1"/>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0" name="Shape 90"/>
        <p:cNvGrpSpPr/>
        <p:nvPr/>
      </p:nvGrpSpPr>
      <p:grpSpPr>
        <a:xfrm>
          <a:off x="0" y="0"/>
          <a:ext cx="0" cy="0"/>
          <a:chOff x="0" y="0"/>
          <a:chExt cx="0" cy="0"/>
        </a:xfrm>
      </p:grpSpPr>
      <p:sp>
        <p:nvSpPr>
          <p:cNvPr id="91" name="Google Shape;91;p63"/>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2" name="Google Shape;92;p63"/>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3" name="Google Shape;93;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4" name="Google Shape;94;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5" name="Google Shape;95;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3" r:id="rId1"/>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png"/><Relationship Id="rId9" Type="http://schemas.openxmlformats.org/officeDocument/2006/relationships/image" Target="../media/image5.jpg"/><Relationship Id="rId5" Type="http://schemas.openxmlformats.org/officeDocument/2006/relationships/image" Target="../media/image4.png"/><Relationship Id="rId6" Type="http://schemas.openxmlformats.org/officeDocument/2006/relationships/image" Target="../media/image12.jpg"/><Relationship Id="rId7" Type="http://schemas.openxmlformats.org/officeDocument/2006/relationships/image" Target="../media/image3.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diccisenas.cedeti.cl/" TargetMode="External"/><Relationship Id="rId4" Type="http://schemas.openxmlformats.org/officeDocument/2006/relationships/hyperlink" Target="http://diccisenas.cedeti.cl/" TargetMode="External"/><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pictosonidos.com/instalacion" TargetMode="External"/><Relationship Id="rId4" Type="http://schemas.openxmlformats.org/officeDocument/2006/relationships/hyperlink" Target="https://www.pictoaplicaciones.com/" TargetMode="External"/><Relationship Id="rId5"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hyperlink" Target="https://play.google.com/store/apps/details?id=com.lorenzomoreno.pictogramagenda" TargetMode="External"/><Relationship Id="rId5"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hyperlink" Target="https://play.google.com/store/apps/details?id=com.PambuDev.galexia" TargetMode="External"/><Relationship Id="rId5"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hyperlink" Target="http://www.educapeques.com/escuela-de-padres/actividades-para-la-estimulacion-cognitiva-en-los-ninos.html" TargetMode="External"/><Relationship Id="rId5" Type="http://schemas.openxmlformats.org/officeDocument/2006/relationships/hyperlink" Target="https://www.bitbrain.com/es/blog/que-es-estimulacion-cognitiva" TargetMode="External"/><Relationship Id="rId6"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hyperlink" Target="https://educparatodosblog.wordpress.com/2017/04/22/el-juego-nos-incluye/amp/" TargetMode="External"/><Relationship Id="rId6"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play.google.com/store/apps/details?id=com.apdif.llevotodo"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elbuhoboo.com/juegos-educativos.php" TargetMode="Externa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play.google.com/store/apps/details?id=com.hedgehogacademy.memoryattentionlite" TargetMode="Externa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play.google.com/store/apps/details?id=com.icallel.tempus&amp;hl=es" TargetMode="Externa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g"/><Relationship Id="rId4" Type="http://schemas.openxmlformats.org/officeDocument/2006/relationships/image" Target="../media/image32.png"/><Relationship Id="rId5" Type="http://schemas.openxmlformats.org/officeDocument/2006/relationships/hyperlink" Target="https://www.youtube.com/watch?v=FBA1dqMJxgw" TargetMode="External"/><Relationship Id="rId6" Type="http://schemas.openxmlformats.org/officeDocument/2006/relationships/hyperlink" Target="http://wikinclusion.org/index.php/Categor%C3%ADa:Software_rampas_digitales" TargetMode="External"/><Relationship Id="rId7" Type="http://schemas.openxmlformats.org/officeDocument/2006/relationships/image" Target="../media/image7.png"/><Relationship Id="rId8" Type="http://schemas.openxmlformats.org/officeDocument/2006/relationships/hyperlink" Target="https://sites.google.com/site/ticvivilinale/tics/rampas-digital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play.google.com/store/apps/details?id=com.orange.joseaprende&amp;hl=es_419" TargetMode="Externa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play.google.com/store/apps/details?id=com.soyvisual.player&amp;hl=es_419" TargetMode="Externa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play.google.com/store/apps/details?id=de.appnotize.letmetalk&amp;hl=es_419" TargetMode="Externa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pictocuentos.com/" TargetMode="External"/><Relationship Id="rId4" Type="http://schemas.openxmlformats.org/officeDocument/2006/relationships/hyperlink" Target="https://www.pictoaplicaciones.com/" TargetMode="External"/><Relationship Id="rId5" Type="http://schemas.openxmlformats.org/officeDocument/2006/relationships/hyperlink" Target="https://www.pictocuentos.com/" TargetMode="External"/><Relationship Id="rId6"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projectefressa.blogspot.com/2017/01/kanghooru.html" TargetMode="External"/><Relationship Id="rId4" Type="http://schemas.openxmlformats.org/officeDocument/2006/relationships/hyperlink" Target="https://tecnoaccesible.net/content/kanghooru" TargetMode="External"/><Relationship Id="rId5"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jp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5.png"/><Relationship Id="rId4" Type="http://schemas.openxmlformats.org/officeDocument/2006/relationships/hyperlink" Target="https://www.vedoque.com/" TargetMode="External"/><Relationship Id="rId5" Type="http://schemas.openxmlformats.org/officeDocument/2006/relationships/image" Target="../media/image4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6.png"/><Relationship Id="rId4" Type="http://schemas.openxmlformats.org/officeDocument/2006/relationships/hyperlink" Target="https://www.orientacionandujar.es/" TargetMode="External"/><Relationship Id="rId5" Type="http://schemas.openxmlformats.org/officeDocument/2006/relationships/image" Target="../media/image3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7.png"/><Relationship Id="rId4" Type="http://schemas.openxmlformats.org/officeDocument/2006/relationships/hyperlink" Target="https://www.tinytap.it/site/home/" TargetMode="External"/><Relationship Id="rId5"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ww.arasaac.org/" TargetMode="External"/><Relationship Id="rId4" Type="http://schemas.openxmlformats.org/officeDocument/2006/relationships/hyperlink" Target="http://www.arasaac.org/software.php?id_software=8" TargetMode="External"/><Relationship Id="rId5"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jpg"/><Relationship Id="rId4" Type="http://schemas.openxmlformats.org/officeDocument/2006/relationships/hyperlink" Target="https://educacion.once.es/appdocumentos/catalogo-apps-android/download" TargetMode="External"/><Relationship Id="rId5"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ntic.educacion.es/w3/eos/MaterialesEducativos/mem2009/caracol_serafin/start_html.html" TargetMode="Externa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apkpure.com/es/azahar/org.adapta.azahar" TargetMode="External"/><Relationship Id="rId4" Type="http://schemas.openxmlformats.org/officeDocument/2006/relationships/hyperlink" Target="http://www.proyectoazahar.org/azahar/ChangeLocale.do?language=es&amp;country=ES&amp;page=/loggined.do" TargetMode="External"/><Relationship Id="rId5"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www.lazarillo.cl/es/" TargetMode="Externa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play.google.com/store/apps/details?id=boriol.learn.clocklite" TargetMode="Externa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jp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diccisenas.cedeti.cl/" TargetMode="External"/><Relationship Id="rId4" Type="http://schemas.openxmlformats.org/officeDocument/2006/relationships/hyperlink" Target="http://diccisenas.cedeti.cl/" TargetMode="External"/><Relationship Id="rId5"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play.google.com/store/apps/details?id=com.sirHat.CeibalLSU" TargetMode="Externa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jpg"/><Relationship Id="rId4" Type="http://schemas.openxmlformats.org/officeDocument/2006/relationships/hyperlink" Target="https://drive.google.com/open?id=16OoArenMdZQ985OEy2sKmbtguIxHd50h" TargetMode="External"/><Relationship Id="rId10" Type="http://schemas.openxmlformats.org/officeDocument/2006/relationships/image" Target="../media/image7.png"/><Relationship Id="rId9" Type="http://schemas.openxmlformats.org/officeDocument/2006/relationships/hyperlink" Target="https://www.youtube.com/watch?v=ucJcL7ou3NU&amp;vl=es" TargetMode="External"/><Relationship Id="rId5" Type="http://schemas.openxmlformats.org/officeDocument/2006/relationships/hyperlink" Target="https://drive.google.com/open?id=18gkYENelJmaOaGV8PeaqHSyTdqZTE0zJ" TargetMode="External"/><Relationship Id="rId6" Type="http://schemas.openxmlformats.org/officeDocument/2006/relationships/hyperlink" Target="https://docs.google.com/document/d/1rKvk-uGSW_qa42P0qYcY0iFg8H9HvYfUztAvZJSzIB4/edit" TargetMode="External"/><Relationship Id="rId7" Type="http://schemas.openxmlformats.org/officeDocument/2006/relationships/hyperlink" Target="https://play.google.com/store/apps/details?id=com.screencast" TargetMode="External"/><Relationship Id="rId8" Type="http://schemas.openxmlformats.org/officeDocument/2006/relationships/hyperlink" Target="https://www.pdfescape.com/windows/" TargetMode="External"/></Relationships>
</file>

<file path=ppt/slides/_rels/slide45.xml.rels><?xml version="1.0" encoding="UTF-8" standalone="yes"?><Relationships xmlns="http://schemas.openxmlformats.org/package/2006/relationships"><Relationship Id="rId11" Type="http://schemas.openxmlformats.org/officeDocument/2006/relationships/hyperlink" Target="http://aulaabierta.arasaac.org/senalizacion-de-espacios-publicos-y-servicios-con-pictogramas-de-arasaac" TargetMode="External"/><Relationship Id="rId10" Type="http://schemas.openxmlformats.org/officeDocument/2006/relationships/hyperlink" Target="https://play.google.com/store/apps/details?id=com.icallel.tempus&amp;hl=es" TargetMode="External"/><Relationship Id="rId13" Type="http://schemas.openxmlformats.org/officeDocument/2006/relationships/image" Target="../media/image7.png"/><Relationship Id="rId12" Type="http://schemas.openxmlformats.org/officeDocument/2006/relationships/hyperlink" Target="http://aulaabierta.arasaac.org/ejemplos-de-uso-caa" TargetMode="External"/><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jpg"/><Relationship Id="rId4" Type="http://schemas.openxmlformats.org/officeDocument/2006/relationships/hyperlink" Target="https://www.pictoagenda.com/" TargetMode="External"/><Relationship Id="rId9" Type="http://schemas.openxmlformats.org/officeDocument/2006/relationships/hyperlink" Target="https://play.google.com/store/apps/details?id=com.orange.dictapicto&amp;hl=es_UY" TargetMode="External"/><Relationship Id="rId5" Type="http://schemas.openxmlformats.org/officeDocument/2006/relationships/hyperlink" Target="http://www.arasaac.org/herramientas.php" TargetMode="External"/><Relationship Id="rId6" Type="http://schemas.openxmlformats.org/officeDocument/2006/relationships/hyperlink" Target="http://www.arasaac.org/herramientas.php" TargetMode="External"/><Relationship Id="rId7" Type="http://schemas.openxmlformats.org/officeDocument/2006/relationships/hyperlink" Target="https://www.pictoagenda.com/" TargetMode="External"/><Relationship Id="rId8" Type="http://schemas.openxmlformats.org/officeDocument/2006/relationships/hyperlink" Target="https://play.google.com/store/apps/details?id=es.uvigo.GTI.MyGameSequences&amp;hl=en_US" TargetMode="External"/></Relationships>
</file>

<file path=ppt/slides/_rels/slide46.xml.rels><?xml version="1.0" encoding="UTF-8" standalone="yes"?><Relationships xmlns="http://schemas.openxmlformats.org/package/2006/relationships"><Relationship Id="rId11" Type="http://schemas.openxmlformats.org/officeDocument/2006/relationships/hyperlink" Target="https://play.google.com/store/apps/details?id=com.apdif.llevotodo&amp;hl=en_US" TargetMode="External"/><Relationship Id="rId10" Type="http://schemas.openxmlformats.org/officeDocument/2006/relationships/hyperlink" Target="http://www.czpsicologos.es/evenbettergames/juegos.php" TargetMode="External"/><Relationship Id="rId13" Type="http://schemas.openxmlformats.org/officeDocument/2006/relationships/hyperlink" Target="https://www.youtube.com/channel/UCKz_p4nB8LzWbWJDOKe2abA/feed" TargetMode="External"/><Relationship Id="rId12" Type="http://schemas.openxmlformats.org/officeDocument/2006/relationships/hyperlink" Target="https://play.google.com/store/apps/details?id=com.orange.joseaprende&amp;hl=en_US" TargetMode="External"/><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jpg"/><Relationship Id="rId4" Type="http://schemas.openxmlformats.org/officeDocument/2006/relationships/hyperlink" Target="https://www.pictojuegos.com/emociones/" TargetMode="External"/><Relationship Id="rId9" Type="http://schemas.openxmlformats.org/officeDocument/2006/relationships/hyperlink" Target="http://aulaabierta.arasaac.org/materiales-caa-estados-y-emociones" TargetMode="External"/><Relationship Id="rId15" Type="http://schemas.openxmlformats.org/officeDocument/2006/relationships/hyperlink" Target="https://play.google.com/store/apps/details?id=com.anforai365.android.goodpoint&amp;hl=es" TargetMode="External"/><Relationship Id="rId14" Type="http://schemas.openxmlformats.org/officeDocument/2006/relationships/hyperlink" Target="https://www.pictosonidos.com/" TargetMode="External"/><Relationship Id="rId17" Type="http://schemas.openxmlformats.org/officeDocument/2006/relationships/image" Target="../media/image7.png"/><Relationship Id="rId16" Type="http://schemas.openxmlformats.org/officeDocument/2006/relationships/hyperlink" Target="http://www.arasaac.org/materiales.php?busqueda=basico&amp;buscador=1&amp;titulo_descripcion_basico=econom%C3%ADa+de+fichas&amp;autor_basico=&amp;idiomas_basico=&amp;area_curricular_basico=0&amp;subarea_curricular_basico=0&amp;tipo_basico=0&amp;dirigido_basico=0&amp;nivel_basico=0&amp;saa_basico=0&amp;button=Buscar" TargetMode="External"/><Relationship Id="rId5" Type="http://schemas.openxmlformats.org/officeDocument/2006/relationships/hyperlink" Target="https://apkpure.com/es/proyect-retratos-autismo/com.UV.Tesis" TargetMode="External"/><Relationship Id="rId6" Type="http://schemas.openxmlformats.org/officeDocument/2006/relationships/hyperlink" Target="https://play.google.com/store/apps/details?id=air.ProyectoEmociones&amp;hl=es" TargetMode="External"/><Relationship Id="rId7" Type="http://schemas.openxmlformats.org/officeDocument/2006/relationships/hyperlink" Target="https://apkpure.com/es/proyect-habilidades/air.Habilidades" TargetMode="External"/><Relationship Id="rId8" Type="http://schemas.openxmlformats.org/officeDocument/2006/relationships/hyperlink" Target="https://www.pictoeduca.com/" TargetMode="External"/></Relationships>
</file>

<file path=ppt/slides/_rels/slide47.xml.rels><?xml version="1.0" encoding="UTF-8" standalone="yes"?><Relationships xmlns="http://schemas.openxmlformats.org/package/2006/relationships"><Relationship Id="rId11" Type="http://schemas.openxmlformats.org/officeDocument/2006/relationships/hyperlink" Target="https://sites.google.com/site/ticvivilinale/tics/rampas-digitales" TargetMode="External"/><Relationship Id="rId10" Type="http://schemas.openxmlformats.org/officeDocument/2006/relationships/hyperlink" Target="http://editorialdismes.com/la-importancia-de-la-estimulacion-cognitiva-en-ninos/" TargetMode="External"/><Relationship Id="rId13" Type="http://schemas.openxmlformats.org/officeDocument/2006/relationships/image" Target="../media/image7.png"/><Relationship Id="rId12" Type="http://schemas.openxmlformats.org/officeDocument/2006/relationships/hyperlink" Target="http://cdn.mos.cms.futurecdn.net/a7a510c5aee997b46a4af034a3e1b129-970-80.jpg" TargetMode="External"/><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jpg"/><Relationship Id="rId4" Type="http://schemas.openxmlformats.org/officeDocument/2006/relationships/hyperlink" Target="http://ceip.edu.uy/archivos/DestacadosCep/Programa_Escolar.pdf" TargetMode="External"/><Relationship Id="rId9" Type="http://schemas.openxmlformats.org/officeDocument/2006/relationships/hyperlink" Target="https://www.bitbrain.com/es/blog/que-es-estimulacion-cognitiva" TargetMode="External"/><Relationship Id="rId14" Type="http://schemas.openxmlformats.org/officeDocument/2006/relationships/image" Target="../media/image46.png"/><Relationship Id="rId5" Type="http://schemas.openxmlformats.org/officeDocument/2006/relationships/hyperlink" Target="http://www.ceip.edu.uy/documentos/normativa/programaescolar/DocumentoFinalAnalisisCurricular_agosto2015.pdf" TargetMode="External"/><Relationship Id="rId6" Type="http://schemas.openxmlformats.org/officeDocument/2006/relationships/hyperlink" Target="https://play.google.com/apps" TargetMode="External"/><Relationship Id="rId7" Type="http://schemas.openxmlformats.org/officeDocument/2006/relationships/hyperlink" Target="http://cddown-inico.usal.es/docs/116.pdf" TargetMode="External"/><Relationship Id="rId8" Type="http://schemas.openxmlformats.org/officeDocument/2006/relationships/hyperlink" Target="https://www.yumpu.com/es/document/read/62708404/fichas-tablet-costa-2017-1"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jpg"/><Relationship Id="rId4" Type="http://schemas.openxmlformats.org/officeDocument/2006/relationships/image" Target="../media/image7.png"/><Relationship Id="rId9"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12.jpg"/><Relationship Id="rId7" Type="http://schemas.openxmlformats.org/officeDocument/2006/relationships/image" Target="../media/image3.png"/><Relationship Id="rId8"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hyperlink" Target="https://drive.google.com/open?id=1wNu6T7tYzgbSEC_cIi2GrBLS7NlRvN9C" TargetMode="External"/><Relationship Id="rId9" Type="http://schemas.openxmlformats.org/officeDocument/2006/relationships/hyperlink" Target="https://youtu.be/g2Eqiw2k5S0" TargetMode="External"/><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11.png"/><Relationship Id="rId8" Type="http://schemas.openxmlformats.org/officeDocument/2006/relationships/hyperlink" Target="https://youtu.be/Z9LWS_iON6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1"/>
          <p:cNvSpPr txBox="1"/>
          <p:nvPr/>
        </p:nvSpPr>
        <p:spPr>
          <a:xfrm>
            <a:off x="-227012" y="1320800"/>
            <a:ext cx="12595224"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69" name="Google Shape;169;p1"/>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
        <p:nvSpPr>
          <p:cNvPr id="170" name="Google Shape;170;p1"/>
          <p:cNvSpPr/>
          <p:nvPr/>
        </p:nvSpPr>
        <p:spPr>
          <a:xfrm>
            <a:off x="114300" y="163512"/>
            <a:ext cx="11922125" cy="909637"/>
          </a:xfrm>
          <a:prstGeom prst="roundRect">
            <a:avLst>
              <a:gd fmla="val 16667" name="adj"/>
            </a:avLst>
          </a:prstGeom>
          <a:solidFill>
            <a:srgbClr val="FFFFFF"/>
          </a:solidFill>
          <a:ln cap="flat" cmpd="sng" w="9525">
            <a:solidFill>
              <a:srgbClr val="43434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71" name="Google Shape;171;p1"/>
          <p:cNvPicPr preferRelativeResize="0"/>
          <p:nvPr/>
        </p:nvPicPr>
        <p:blipFill rotWithShape="1">
          <a:blip r:embed="rId4">
            <a:alphaModFix/>
          </a:blip>
          <a:srcRect b="0" l="0" r="0" t="0"/>
          <a:stretch/>
        </p:blipFill>
        <p:spPr>
          <a:xfrm>
            <a:off x="9580562" y="1303337"/>
            <a:ext cx="2357437" cy="1262062"/>
          </a:xfrm>
          <a:prstGeom prst="rect">
            <a:avLst/>
          </a:prstGeom>
          <a:noFill/>
          <a:ln cap="flat" cmpd="sng" w="28575">
            <a:solidFill>
              <a:srgbClr val="2A3990"/>
            </a:solidFill>
            <a:prstDash val="solid"/>
            <a:round/>
            <a:headEnd len="sm" w="sm" type="none"/>
            <a:tailEnd len="sm" w="sm" type="none"/>
          </a:ln>
        </p:spPr>
      </p:pic>
      <p:sp>
        <p:nvSpPr>
          <p:cNvPr id="172" name="Google Shape;172;p1"/>
          <p:cNvSpPr txBox="1"/>
          <p:nvPr/>
        </p:nvSpPr>
        <p:spPr>
          <a:xfrm>
            <a:off x="254000" y="1393825"/>
            <a:ext cx="11068050" cy="10239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CC0000"/>
              </a:buClr>
              <a:buSzPts val="4800"/>
              <a:buFont typeface="Raleway"/>
              <a:buNone/>
            </a:pPr>
            <a:r>
              <a:rPr b="1" i="0" lang="en-US" sz="4800" u="none">
                <a:solidFill>
                  <a:srgbClr val="CC0000"/>
                </a:solidFill>
                <a:latin typeface="Raleway"/>
                <a:ea typeface="Raleway"/>
                <a:cs typeface="Raleway"/>
                <a:sym typeface="Raleway"/>
              </a:rPr>
              <a:t>  </a:t>
            </a:r>
            <a:r>
              <a:rPr b="1" i="0" lang="en-US" sz="4800" u="none">
                <a:solidFill>
                  <a:srgbClr val="000000"/>
                </a:solidFill>
                <a:latin typeface="Raleway"/>
                <a:ea typeface="Raleway"/>
                <a:cs typeface="Raleway"/>
                <a:sym typeface="Raleway"/>
              </a:rPr>
              <a:t> </a:t>
            </a:r>
            <a:r>
              <a:rPr b="1" i="0" lang="en-US" sz="4800" u="none">
                <a:solidFill>
                  <a:srgbClr val="674EA7"/>
                </a:solidFill>
                <a:latin typeface="Raleway"/>
                <a:ea typeface="Raleway"/>
                <a:cs typeface="Raleway"/>
                <a:sym typeface="Raleway"/>
              </a:rPr>
              <a:t>RevisT-EE</a:t>
            </a:r>
            <a:endParaRPr/>
          </a:p>
        </p:txBody>
      </p:sp>
      <p:sp>
        <p:nvSpPr>
          <p:cNvPr id="173" name="Google Shape;173;p1"/>
          <p:cNvSpPr txBox="1"/>
          <p:nvPr/>
        </p:nvSpPr>
        <p:spPr>
          <a:xfrm>
            <a:off x="820737" y="3055937"/>
            <a:ext cx="7789862" cy="34036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674EA7"/>
              </a:buClr>
              <a:buSzPts val="1700"/>
              <a:buFont typeface="Calibri"/>
              <a:buNone/>
            </a:pPr>
            <a:r>
              <a:rPr b="1" i="0" lang="en-US" sz="1700" u="none">
                <a:solidFill>
                  <a:srgbClr val="674EA7"/>
                </a:solidFill>
                <a:latin typeface="Calibri"/>
                <a:ea typeface="Calibri"/>
                <a:cs typeface="Calibri"/>
                <a:sym typeface="Calibri"/>
              </a:rPr>
              <a:t>Este año la revista digital toma ese nombre porque combina trabajo de Maestros MAC, Dinamizadores T (tecnología) con Maestros de Apoyo EE (Educación Especial).</a:t>
            </a:r>
            <a:endParaRPr/>
          </a:p>
          <a:p>
            <a:pPr indent="0" lvl="0" marL="0" marR="0" rtl="0" algn="just">
              <a:lnSpc>
                <a:spcPct val="100000"/>
              </a:lnSpc>
              <a:spcBef>
                <a:spcPts val="0"/>
              </a:spcBef>
              <a:spcAft>
                <a:spcPts val="0"/>
              </a:spcAft>
              <a:buClr>
                <a:srgbClr val="000000"/>
              </a:buClr>
              <a:buSzPts val="1700"/>
              <a:buFont typeface="Arial"/>
              <a:buNone/>
            </a:pPr>
            <a:r>
              <a:t/>
            </a:r>
            <a:endParaRPr b="1" i="0" sz="1700" u="none">
              <a:solidFill>
                <a:srgbClr val="674EA7"/>
              </a:solidFill>
              <a:latin typeface="Calibri"/>
              <a:ea typeface="Calibri"/>
              <a:cs typeface="Calibri"/>
              <a:sym typeface="Calibri"/>
            </a:endParaRPr>
          </a:p>
          <a:p>
            <a:pPr indent="0" lvl="0" marL="0" marR="0" rtl="0" algn="just">
              <a:lnSpc>
                <a:spcPct val="100000"/>
              </a:lnSpc>
              <a:spcBef>
                <a:spcPts val="0"/>
              </a:spcBef>
              <a:spcAft>
                <a:spcPts val="0"/>
              </a:spcAft>
              <a:buClr>
                <a:srgbClr val="674EA7"/>
              </a:buClr>
              <a:buSzPts val="1700"/>
              <a:buFont typeface="Calibri"/>
              <a:buNone/>
            </a:pPr>
            <a:r>
              <a:rPr b="1" i="0" lang="en-US" sz="1700" u="none">
                <a:solidFill>
                  <a:srgbClr val="674EA7"/>
                </a:solidFill>
                <a:latin typeface="Calibri"/>
                <a:ea typeface="Calibri"/>
                <a:cs typeface="Calibri"/>
                <a:sym typeface="Calibri"/>
              </a:rPr>
              <a:t>Como todos los años, desde el Centro de Tecnología Educativa de la Jurisdicción, queremos difundir contenido que sea de utilidad para las prácticas educativas con integración de tecnologías. Este año a partir del curso de Creática-CEIP-Ceibal- IFS, se realiza un trabajo de exploración y  puesta en práctica, de aplicaciones y programas, con dispositivos de diversos sistemas operativos (Android, Linux, Windows) relacionados con el área de educación especial.</a:t>
            </a:r>
            <a:endParaRPr/>
          </a:p>
          <a:p>
            <a:pPr indent="0" lvl="0" marL="0" marR="0" rtl="0" algn="just">
              <a:lnSpc>
                <a:spcPct val="100000"/>
              </a:lnSpc>
              <a:spcBef>
                <a:spcPts val="0"/>
              </a:spcBef>
              <a:spcAft>
                <a:spcPts val="0"/>
              </a:spcAft>
              <a:buClr>
                <a:srgbClr val="674EA7"/>
              </a:buClr>
              <a:buSzPts val="1700"/>
              <a:buFont typeface="Calibri"/>
              <a:buNone/>
            </a:pPr>
            <a:r>
              <a:rPr b="1" i="0" lang="en-US" sz="1700" u="none">
                <a:solidFill>
                  <a:srgbClr val="674EA7"/>
                </a:solidFill>
                <a:latin typeface="Calibri"/>
                <a:ea typeface="Calibri"/>
                <a:cs typeface="Calibri"/>
                <a:sym typeface="Calibri"/>
              </a:rPr>
              <a:t>Estas fichas que presentamos, son el producto de un trabajo de reflexión conjunto  entre Maestros MAC, Dinamizadores y Maestros de Apoyo de Educación Especial, con el  propósito de que los docentes lo puedan utilizar y ver de qué manera los recursos tecnológicos pueden favorecer a los estudiantes con barreras para el aprendizaje y la participación, fortaleciendo el aprendizaje y potenciando sus capacidades. </a:t>
            </a:r>
            <a:endParaRPr/>
          </a:p>
          <a:p>
            <a:pPr indent="0" lvl="0" marL="0" marR="0" rtl="0" algn="l">
              <a:lnSpc>
                <a:spcPct val="100000"/>
              </a:lnSpc>
              <a:spcBef>
                <a:spcPts val="0"/>
              </a:spcBef>
              <a:spcAft>
                <a:spcPts val="0"/>
              </a:spcAft>
              <a:buNone/>
            </a:pPr>
            <a:r>
              <a:t/>
            </a:r>
            <a:endParaRPr b="1" i="0" sz="1700" u="none">
              <a:solidFill>
                <a:srgbClr val="674EA7"/>
              </a:solidFill>
              <a:latin typeface="Calibri"/>
              <a:ea typeface="Calibri"/>
              <a:cs typeface="Calibri"/>
              <a:sym typeface="Calibri"/>
            </a:endParaRPr>
          </a:p>
        </p:txBody>
      </p:sp>
      <p:sp>
        <p:nvSpPr>
          <p:cNvPr id="174" name="Google Shape;174;p1"/>
          <p:cNvSpPr txBox="1"/>
          <p:nvPr/>
        </p:nvSpPr>
        <p:spPr>
          <a:xfrm>
            <a:off x="254000" y="295275"/>
            <a:ext cx="11684000" cy="107473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73763"/>
              </a:buClr>
              <a:buSzPts val="2400"/>
              <a:buFont typeface="Arial Black"/>
              <a:buNone/>
            </a:pPr>
            <a:r>
              <a:rPr b="0" i="0" lang="en-US" sz="2400" u="none">
                <a:solidFill>
                  <a:srgbClr val="073763"/>
                </a:solidFill>
                <a:latin typeface="Arial Black"/>
                <a:ea typeface="Arial Black"/>
                <a:cs typeface="Arial Black"/>
                <a:sym typeface="Arial Black"/>
              </a:rPr>
              <a:t>AÑO 2019  </a:t>
            </a:r>
            <a:r>
              <a:rPr b="0" i="0" lang="en-US" sz="2400" u="none">
                <a:solidFill>
                  <a:srgbClr val="274E13"/>
                </a:solidFill>
                <a:latin typeface="Arial Black"/>
                <a:ea typeface="Arial Black"/>
                <a:cs typeface="Arial Black"/>
                <a:sym typeface="Arial Black"/>
              </a:rPr>
              <a:t> </a:t>
            </a:r>
            <a:r>
              <a:rPr b="0" i="0" lang="en-US" sz="1800" u="none">
                <a:solidFill>
                  <a:srgbClr val="274E13"/>
                </a:solidFill>
                <a:latin typeface="Arial Black"/>
                <a:ea typeface="Arial Black"/>
                <a:cs typeface="Arial Black"/>
                <a:sym typeface="Arial Black"/>
              </a:rPr>
              <a:t>                                                                                               </a:t>
            </a:r>
            <a:r>
              <a:rPr b="0" i="0" lang="en-US" sz="2400" u="none">
                <a:solidFill>
                  <a:srgbClr val="073763"/>
                </a:solidFill>
                <a:latin typeface="Arial Black"/>
                <a:ea typeface="Arial Black"/>
                <a:cs typeface="Arial Black"/>
                <a:sym typeface="Arial Black"/>
              </a:rPr>
              <a:t>REVISTA N° 4</a:t>
            </a:r>
            <a:endParaRPr/>
          </a:p>
        </p:txBody>
      </p:sp>
      <p:pic>
        <p:nvPicPr>
          <p:cNvPr id="175" name="Google Shape;175;p1"/>
          <p:cNvPicPr preferRelativeResize="0"/>
          <p:nvPr/>
        </p:nvPicPr>
        <p:blipFill rotWithShape="1">
          <a:blip r:embed="rId5">
            <a:alphaModFix/>
          </a:blip>
          <a:srcRect b="0" l="0" r="0" t="0"/>
          <a:stretch/>
        </p:blipFill>
        <p:spPr>
          <a:xfrm>
            <a:off x="4284662" y="396875"/>
            <a:ext cx="1873250" cy="596900"/>
          </a:xfrm>
          <a:prstGeom prst="rect">
            <a:avLst/>
          </a:prstGeom>
          <a:noFill/>
          <a:ln>
            <a:noFill/>
          </a:ln>
        </p:spPr>
      </p:pic>
      <p:pic>
        <p:nvPicPr>
          <p:cNvPr id="176" name="Google Shape;176;p1"/>
          <p:cNvPicPr preferRelativeResize="0"/>
          <p:nvPr/>
        </p:nvPicPr>
        <p:blipFill rotWithShape="1">
          <a:blip r:embed="rId6">
            <a:alphaModFix/>
          </a:blip>
          <a:srcRect b="0" l="0" r="0" t="0"/>
          <a:stretch/>
        </p:blipFill>
        <p:spPr>
          <a:xfrm>
            <a:off x="8337550" y="320675"/>
            <a:ext cx="673100" cy="596900"/>
          </a:xfrm>
          <a:prstGeom prst="rect">
            <a:avLst/>
          </a:prstGeom>
          <a:noFill/>
          <a:ln>
            <a:noFill/>
          </a:ln>
        </p:spPr>
      </p:pic>
      <p:pic>
        <p:nvPicPr>
          <p:cNvPr id="177" name="Google Shape;177;p1"/>
          <p:cNvPicPr preferRelativeResize="0"/>
          <p:nvPr/>
        </p:nvPicPr>
        <p:blipFill rotWithShape="1">
          <a:blip r:embed="rId7">
            <a:alphaModFix/>
          </a:blip>
          <a:srcRect b="0" l="0" r="0" t="18524"/>
          <a:stretch/>
        </p:blipFill>
        <p:spPr>
          <a:xfrm>
            <a:off x="2436812" y="295275"/>
            <a:ext cx="1492250" cy="596900"/>
          </a:xfrm>
          <a:prstGeom prst="rect">
            <a:avLst/>
          </a:prstGeom>
          <a:noFill/>
          <a:ln>
            <a:noFill/>
          </a:ln>
        </p:spPr>
      </p:pic>
      <p:pic>
        <p:nvPicPr>
          <p:cNvPr id="178" name="Google Shape;178;p1"/>
          <p:cNvPicPr preferRelativeResize="0"/>
          <p:nvPr/>
        </p:nvPicPr>
        <p:blipFill rotWithShape="1">
          <a:blip r:embed="rId8">
            <a:alphaModFix/>
          </a:blip>
          <a:srcRect b="0" l="0" r="0" t="0"/>
          <a:stretch/>
        </p:blipFill>
        <p:spPr>
          <a:xfrm>
            <a:off x="6513512" y="320675"/>
            <a:ext cx="1370012" cy="596900"/>
          </a:xfrm>
          <a:prstGeom prst="rect">
            <a:avLst/>
          </a:prstGeom>
          <a:noFill/>
          <a:ln>
            <a:noFill/>
          </a:ln>
        </p:spPr>
      </p:pic>
      <p:pic>
        <p:nvPicPr>
          <p:cNvPr descr="centro ceibal canelones este - costa rollup.jpg" id="179" name="Google Shape;179;p1"/>
          <p:cNvPicPr preferRelativeResize="0"/>
          <p:nvPr/>
        </p:nvPicPr>
        <p:blipFill rotWithShape="1">
          <a:blip r:embed="rId9">
            <a:alphaModFix/>
          </a:blip>
          <a:srcRect b="31308" l="13095" r="8156" t="27621"/>
          <a:stretch/>
        </p:blipFill>
        <p:spPr>
          <a:xfrm>
            <a:off x="9502775" y="2738437"/>
            <a:ext cx="2533650" cy="340360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graphicFrame>
        <p:nvGraphicFramePr>
          <p:cNvPr id="270" name="Google Shape;270;p10"/>
          <p:cNvGraphicFramePr/>
          <p:nvPr/>
        </p:nvGraphicFramePr>
        <p:xfrm>
          <a:off x="87312" y="61912"/>
          <a:ext cx="3000000" cy="3000000"/>
        </p:xfrm>
        <a:graphic>
          <a:graphicData uri="http://schemas.openxmlformats.org/drawingml/2006/table">
            <a:tbl>
              <a:tblPr>
                <a:noFill/>
                <a:tableStyleId>{FE68CD3A-2562-4CA0-9D49-783F38A58DB2}</a:tableStyleId>
              </a:tblPr>
              <a:tblGrid>
                <a:gridCol w="4129075"/>
                <a:gridCol w="3643300"/>
                <a:gridCol w="4217975"/>
              </a:tblGrid>
              <a:tr h="54292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85723"/>
                    </a:solidFill>
                  </a:tcPr>
                </a:tc>
                <a:tc gridSpan="2">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DICCISEÑAS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85723"/>
                    </a:solidFill>
                  </a:tcPr>
                </a:tc>
                <a:tc hMerge="1"/>
              </a:tr>
              <a:tr h="62387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48235"/>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5E0B4"/>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Arial Black"/>
                          <a:ea typeface="Arial Black"/>
                          <a:cs typeface="Arial Black"/>
                          <a:sym typeface="Arial Black"/>
                        </a:rPr>
                        <a:t>Uso pedagógico-didáctico.</a:t>
                      </a:r>
                      <a:endParaRPr b="0" i="0" sz="1400" u="none" cap="none" strike="noStrike">
                        <a:solidFill>
                          <a:srgbClr val="274E13"/>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5E0B4"/>
                    </a:solidFill>
                  </a:tcPr>
                </a:tc>
              </a:tr>
              <a:tr h="3779825">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i="0" lang="en-US" sz="1800" u="none" cap="none" strike="noStrike">
                          <a:solidFill>
                            <a:srgbClr val="FFFFFF"/>
                          </a:solidFill>
                          <a:latin typeface="Calibri"/>
                          <a:ea typeface="Calibri"/>
                          <a:cs typeface="Calibri"/>
                          <a:sym typeface="Calibri"/>
                        </a:rPr>
                        <a:t>Se ejecuta desde la web. </a:t>
                      </a:r>
                      <a:endParaRPr b="0" i="0" sz="18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600"/>
                        <a:buFont typeface="Arial"/>
                        <a:buNone/>
                      </a:pPr>
                      <a:r>
                        <a:t/>
                      </a:r>
                      <a:endParaRPr b="1" i="0" sz="1600" u="none" cap="none" strike="noStrike">
                        <a:solidFill>
                          <a:srgbClr val="FFFFFF"/>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48235"/>
                    </a:solidFill>
                  </a:tcPr>
                </a:tc>
                <a:tc rowSpan="2">
                  <a:txBody>
                    <a:bodyPr/>
                    <a:lstStyle/>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38761D"/>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38761D"/>
                          </a:solidFill>
                          <a:latin typeface="Calibri"/>
                          <a:ea typeface="Calibri"/>
                          <a:cs typeface="Calibri"/>
                          <a:sym typeface="Calibri"/>
                        </a:rPr>
                        <a:t>Ingresar a</a:t>
                      </a:r>
                      <a:r>
                        <a:rPr lang="en-US" sz="1800">
                          <a:solidFill>
                            <a:srgbClr val="38761D"/>
                          </a:solidFill>
                          <a:latin typeface="Calibri"/>
                          <a:ea typeface="Calibri"/>
                          <a:cs typeface="Calibri"/>
                          <a:sym typeface="Calibri"/>
                        </a:rPr>
                        <a:t>: </a:t>
                      </a:r>
                      <a:r>
                        <a:rPr b="0" i="0" lang="en-US" sz="1800" u="sng" cap="none" strike="noStrike">
                          <a:solidFill>
                            <a:srgbClr val="38761D"/>
                          </a:solidFill>
                          <a:hlinkClick r:id="rId3"/>
                        </a:rPr>
                        <a:t>http://diccisenas.cedeti.cl/</a:t>
                      </a:r>
                      <a:endParaRPr/>
                    </a:p>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38761D"/>
                          </a:solidFill>
                          <a:latin typeface="Calibri"/>
                          <a:ea typeface="Calibri"/>
                          <a:cs typeface="Calibri"/>
                          <a:sym typeface="Calibri"/>
                        </a:rPr>
                        <a:t>Seleccionar la lengua de señas de tu país.</a:t>
                      </a:r>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38761D"/>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38761D"/>
                          </a:solidFill>
                          <a:latin typeface="Calibri"/>
                          <a:ea typeface="Calibri"/>
                          <a:cs typeface="Calibri"/>
                          <a:sym typeface="Calibri"/>
                        </a:rPr>
                        <a:t>En la parte superior aparecen las categorías en dibujos y debajo la lista de palabras correspondiente a la categoría. </a:t>
                      </a:r>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38761D"/>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38761D"/>
                          </a:solidFill>
                          <a:latin typeface="Calibri"/>
                          <a:ea typeface="Calibri"/>
                          <a:cs typeface="Calibri"/>
                          <a:sym typeface="Calibri"/>
                        </a:rPr>
                        <a:t>Al seleccionar la palabra, se despliega el video con la demostración de la seña.</a:t>
                      </a:r>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38761D"/>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38761D"/>
                        </a:solidFill>
                        <a:latin typeface="Calibri"/>
                        <a:ea typeface="Calibri"/>
                        <a:cs typeface="Calibri"/>
                        <a:sym typeface="Calibri"/>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A9D18E"/>
                    </a:solidFill>
                  </a:tcPr>
                </a:tc>
                <a:tc>
                  <a:txBody>
                    <a:bodyPr/>
                    <a:lstStyle/>
                    <a:p>
                      <a:pPr indent="0" lvl="0" marL="0" marR="0" rtl="0" algn="l">
                        <a:lnSpc>
                          <a:spcPct val="107000"/>
                        </a:lnSpc>
                        <a:spcBef>
                          <a:spcPts val="0"/>
                        </a:spcBef>
                        <a:spcAft>
                          <a:spcPts val="0"/>
                        </a:spcAft>
                        <a:buClr>
                          <a:srgbClr val="000000"/>
                        </a:buClr>
                        <a:buSzPts val="1400"/>
                        <a:buFont typeface="Arial"/>
                        <a:buNone/>
                      </a:pPr>
                      <a:r>
                        <a:t/>
                      </a:r>
                      <a:endParaRPr b="0" i="0" sz="1400" u="none" cap="none" strike="noStrike">
                        <a:solidFill>
                          <a:srgbClr val="38761D"/>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38761D"/>
                          </a:solidFill>
                          <a:latin typeface="Calibri"/>
                          <a:ea typeface="Calibri"/>
                          <a:cs typeface="Calibri"/>
                          <a:sym typeface="Calibri"/>
                        </a:rPr>
                        <a:t>Es un diccionario de lenguaje de señas hecho por estudiantes y para estudiantes sordos de diversas nacionalidades. </a:t>
                      </a:r>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38761D"/>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38761D"/>
                          </a:solidFill>
                          <a:latin typeface="Calibri"/>
                          <a:ea typeface="Calibri"/>
                          <a:cs typeface="Calibri"/>
                          <a:sym typeface="Calibri"/>
                        </a:rPr>
                        <a:t>En la actualidad existen disponibles versiones de Dicciseñas en lengua de señas chilena, costarricense, española, mexicana y uruguaya.</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A9D18E"/>
                    </a:solidFill>
                  </a:tcPr>
                </a:tc>
              </a:tr>
              <a:tr h="587375">
                <a:tc vMerge="1"/>
                <a:tc vMerge="1"/>
                <a:tc>
                  <a:txBody>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274E13"/>
                          </a:solidFill>
                          <a:latin typeface="Calibri"/>
                          <a:ea typeface="Calibri"/>
                          <a:cs typeface="Calibri"/>
                          <a:sym typeface="Calibri"/>
                        </a:rPr>
                        <a:t>Adaptativa,  de acuerdo a la singularidades del estudiante.</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5E0B4"/>
                    </a:solidFill>
                  </a:tcPr>
                </a:tc>
              </a:tr>
              <a:tr h="1201725">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385723"/>
                    </a:solidFill>
                  </a:tcPr>
                </a:tc>
                <a:tc hMerge="1"/>
                <a:tc hMerge="1"/>
              </a:tr>
            </a:tbl>
          </a:graphicData>
        </a:graphic>
      </p:graphicFrame>
      <p:pic>
        <p:nvPicPr>
          <p:cNvPr id="271" name="Google Shape;271;p10">
            <a:hlinkClick r:id="rId4"/>
          </p:cNvPr>
          <p:cNvPicPr preferRelativeResize="0"/>
          <p:nvPr/>
        </p:nvPicPr>
        <p:blipFill rotWithShape="1">
          <a:blip r:embed="rId5">
            <a:alphaModFix/>
          </a:blip>
          <a:srcRect b="75219" l="22259" r="50996" t="9735"/>
          <a:stretch/>
        </p:blipFill>
        <p:spPr>
          <a:xfrm>
            <a:off x="219075" y="2022475"/>
            <a:ext cx="3848100" cy="1219200"/>
          </a:xfrm>
          <a:prstGeom prst="rect">
            <a:avLst/>
          </a:prstGeom>
          <a:noFill/>
          <a:ln>
            <a:noFill/>
          </a:ln>
        </p:spPr>
      </p:pic>
      <p:sp>
        <p:nvSpPr>
          <p:cNvPr id="272" name="Google Shape;272;p10"/>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graphicFrame>
        <p:nvGraphicFramePr>
          <p:cNvPr id="277" name="Google Shape;277;p11"/>
          <p:cNvGraphicFramePr/>
          <p:nvPr/>
        </p:nvGraphicFramePr>
        <p:xfrm>
          <a:off x="87312" y="61912"/>
          <a:ext cx="3000000" cy="3000000"/>
        </p:xfrm>
        <a:graphic>
          <a:graphicData uri="http://schemas.openxmlformats.org/drawingml/2006/table">
            <a:tbl>
              <a:tblPr>
                <a:noFill/>
                <a:tableStyleId>{FE68CD3A-2562-4CA0-9D49-783F38A58DB2}</a:tableStyleId>
              </a:tblPr>
              <a:tblGrid>
                <a:gridCol w="4129075"/>
                <a:gridCol w="3643300"/>
                <a:gridCol w="4217975"/>
              </a:tblGrid>
              <a:tr h="54292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85723"/>
                    </a:solidFill>
                  </a:tcPr>
                </a:tc>
                <a:tc gridSpan="2">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DICTAPICTO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85723"/>
                    </a:solidFill>
                  </a:tcPr>
                </a:tc>
                <a:tc hMerge="1"/>
              </a:tr>
              <a:tr h="62230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48235"/>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5E0B4"/>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Arial Black"/>
                          <a:ea typeface="Arial Black"/>
                          <a:cs typeface="Arial Black"/>
                          <a:sym typeface="Arial Black"/>
                        </a:rPr>
                        <a:t>Uso pedagógico-didáctico.</a:t>
                      </a:r>
                      <a:endParaRPr b="0" i="0" sz="1400" u="none" cap="none" strike="noStrike">
                        <a:solidFill>
                          <a:srgbClr val="274E13"/>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5E0B4"/>
                    </a:solidFill>
                  </a:tcPr>
                </a:tc>
              </a:tr>
              <a:tr h="3773475">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600"/>
                        <a:buFont typeface="Arial"/>
                        <a:buNone/>
                      </a:pPr>
                      <a:r>
                        <a:t/>
                      </a:r>
                      <a:endParaRPr b="1" i="0" sz="1600" u="none" cap="none" strike="noStrike">
                        <a:solidFill>
                          <a:srgbClr val="FFFFFF"/>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         Se puede descargar desde Google Play</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48235"/>
                    </a:solidFill>
                  </a:tcPr>
                </a:tc>
                <a:tc rowSpan="2">
                  <a:txBody>
                    <a:bodyPr/>
                    <a:lstStyle/>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274E13"/>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274E13"/>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274E13"/>
                          </a:solidFill>
                          <a:latin typeface="Calibri"/>
                          <a:ea typeface="Calibri"/>
                          <a:cs typeface="Calibri"/>
                          <a:sym typeface="Calibri"/>
                        </a:rPr>
                        <a:t>La aplicación permite convertir en tiempo real, y de forma deslocalizada, el lenguaje oral, la voz, en información visual.</a:t>
                      </a:r>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274E13"/>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274E13"/>
                          </a:solidFill>
                          <a:latin typeface="Calibri"/>
                          <a:ea typeface="Calibri"/>
                          <a:cs typeface="Calibri"/>
                          <a:sym typeface="Calibri"/>
                        </a:rPr>
                        <a:t>Se pueden organizar las producciones por categorías, compartir y editarlas.</a:t>
                      </a:r>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274E13"/>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274E13"/>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274E13"/>
                        </a:solidFill>
                        <a:latin typeface="Calibri"/>
                        <a:ea typeface="Calibri"/>
                        <a:cs typeface="Calibri"/>
                        <a:sym typeface="Calibri"/>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A9D18E"/>
                    </a:solidFill>
                  </a:tcPr>
                </a:tc>
                <a:tc>
                  <a:txBody>
                    <a:bodyPr/>
                    <a:lstStyle/>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274E13"/>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274E13"/>
                          </a:solidFill>
                          <a:latin typeface="Calibri"/>
                          <a:ea typeface="Calibri"/>
                          <a:cs typeface="Calibri"/>
                          <a:sym typeface="Calibri"/>
                        </a:rPr>
                        <a:t>Dictapicto permite anticipar y secuenciar actividades de la vida diaria de forma flexible y en diferentes escenarios; facilitando, así, la participación y la interacción del estudiante con su entorno.</a:t>
                      </a:r>
                      <a:endParaRPr/>
                    </a:p>
                    <a:p>
                      <a:pPr indent="0" lvl="0" marL="0" marR="0" rtl="0" algn="just">
                        <a:lnSpc>
                          <a:spcPct val="100000"/>
                        </a:lnSpc>
                        <a:spcBef>
                          <a:spcPts val="1100"/>
                        </a:spcBef>
                        <a:spcAft>
                          <a:spcPts val="0"/>
                        </a:spcAft>
                        <a:buClr>
                          <a:srgbClr val="000000"/>
                        </a:buClr>
                        <a:buSzPts val="1800"/>
                        <a:buFont typeface="Arial"/>
                        <a:buNone/>
                      </a:pPr>
                      <a:r>
                        <a:rPr b="0" i="0" lang="en-US" sz="1800" u="none" cap="none" strike="noStrike">
                          <a:solidFill>
                            <a:srgbClr val="274E13"/>
                          </a:solidFill>
                          <a:latin typeface="Calibri"/>
                          <a:ea typeface="Calibri"/>
                          <a:cs typeface="Calibri"/>
                          <a:sym typeface="Calibri"/>
                        </a:rPr>
                        <a:t>Además, se presenta como una herramienta sencilla y práctica con la que preparar de forma ágil materiales básicos para, por ejemplo, la preparación de normas o historias sociales sencillas.</a:t>
                      </a:r>
                      <a:endParaRPr/>
                    </a:p>
                    <a:p>
                      <a:pPr indent="0" lvl="0" marL="0" marR="0" rtl="0" algn="l">
                        <a:lnSpc>
                          <a:spcPct val="100000"/>
                        </a:lnSpc>
                        <a:spcBef>
                          <a:spcPts val="0"/>
                        </a:spcBef>
                        <a:spcAft>
                          <a:spcPts val="0"/>
                        </a:spcAft>
                        <a:buNone/>
                      </a:pPr>
                      <a:r>
                        <a:t/>
                      </a:r>
                      <a:endParaRPr b="0" i="0" sz="1800" u="none" cap="none" strike="noStrike">
                        <a:solidFill>
                          <a:srgbClr val="274E13"/>
                        </a:solidFill>
                        <a:latin typeface="Calibri"/>
                        <a:ea typeface="Calibri"/>
                        <a:cs typeface="Calibri"/>
                        <a:sym typeface="Calibri"/>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A9D18E"/>
                    </a:solidFill>
                  </a:tcPr>
                </a:tc>
              </a:tr>
              <a:tr h="585775">
                <a:tc vMerge="1"/>
                <a:tc vMerge="1"/>
                <a:tc>
                  <a:txBody>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274E13"/>
                          </a:solidFill>
                          <a:latin typeface="Calibri"/>
                          <a:ea typeface="Calibri"/>
                          <a:cs typeface="Calibri"/>
                          <a:sym typeface="Calibri"/>
                        </a:rPr>
                        <a:t>Adaptativa,  de acuerdo a la singularidades del estudiante.</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5E0B4"/>
                    </a:solidFill>
                  </a:tcPr>
                </a:tc>
              </a:tr>
              <a:tr h="1200150">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385723"/>
                    </a:solidFill>
                  </a:tcPr>
                </a:tc>
                <a:tc hMerge="1"/>
                <a:tc hMerge="1"/>
              </a:tr>
            </a:tbl>
          </a:graphicData>
        </a:graphic>
      </p:graphicFrame>
      <p:pic>
        <p:nvPicPr>
          <p:cNvPr id="278" name="Google Shape;278;p11"/>
          <p:cNvPicPr preferRelativeResize="0"/>
          <p:nvPr/>
        </p:nvPicPr>
        <p:blipFill rotWithShape="1">
          <a:blip r:embed="rId3">
            <a:alphaModFix/>
          </a:blip>
          <a:srcRect b="0" l="0" r="0" t="0"/>
          <a:stretch/>
        </p:blipFill>
        <p:spPr>
          <a:xfrm>
            <a:off x="1093787" y="1870075"/>
            <a:ext cx="2176462" cy="2178050"/>
          </a:xfrm>
          <a:prstGeom prst="rect">
            <a:avLst/>
          </a:prstGeom>
          <a:noFill/>
          <a:ln>
            <a:noFill/>
          </a:ln>
        </p:spPr>
      </p:pic>
      <p:sp>
        <p:nvSpPr>
          <p:cNvPr id="279" name="Google Shape;279;p11"/>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pic>
        <p:nvPicPr>
          <p:cNvPr id="284" name="Google Shape;284;p12"/>
          <p:cNvPicPr preferRelativeResize="0"/>
          <p:nvPr/>
        </p:nvPicPr>
        <p:blipFill rotWithShape="1">
          <a:blip r:embed="rId3">
            <a:alphaModFix/>
          </a:blip>
          <a:srcRect b="0" l="0" r="0" t="0"/>
          <a:stretch/>
        </p:blipFill>
        <p:spPr>
          <a:xfrm>
            <a:off x="79375" y="55562"/>
            <a:ext cx="12026900" cy="6686550"/>
          </a:xfrm>
          <a:prstGeom prst="rect">
            <a:avLst/>
          </a:prstGeom>
          <a:noFill/>
          <a:ln>
            <a:noFill/>
          </a:ln>
        </p:spPr>
      </p:pic>
      <p:pic>
        <p:nvPicPr>
          <p:cNvPr id="285" name="Google Shape;285;p12"/>
          <p:cNvPicPr preferRelativeResize="0"/>
          <p:nvPr/>
        </p:nvPicPr>
        <p:blipFill rotWithShape="1">
          <a:blip r:embed="rId4">
            <a:alphaModFix/>
          </a:blip>
          <a:srcRect b="0" l="0" r="0" t="0"/>
          <a:stretch/>
        </p:blipFill>
        <p:spPr>
          <a:xfrm>
            <a:off x="674687" y="1763712"/>
            <a:ext cx="2581275" cy="2225675"/>
          </a:xfrm>
          <a:prstGeom prst="rect">
            <a:avLst/>
          </a:prstGeom>
          <a:noFill/>
          <a:ln>
            <a:noFill/>
          </a:ln>
        </p:spPr>
      </p:pic>
      <p:sp>
        <p:nvSpPr>
          <p:cNvPr id="286" name="Google Shape;286;p12"/>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graphicFrame>
        <p:nvGraphicFramePr>
          <p:cNvPr id="291" name="Google Shape;291;p13"/>
          <p:cNvGraphicFramePr/>
          <p:nvPr/>
        </p:nvGraphicFramePr>
        <p:xfrm>
          <a:off x="87312" y="61912"/>
          <a:ext cx="3000000" cy="3000000"/>
        </p:xfrm>
        <a:graphic>
          <a:graphicData uri="http://schemas.openxmlformats.org/drawingml/2006/table">
            <a:tbl>
              <a:tblPr>
                <a:noFill/>
                <a:tableStyleId>{FE68CD3A-2562-4CA0-9D49-783F38A58DB2}</a:tableStyleId>
              </a:tblPr>
              <a:tblGrid>
                <a:gridCol w="4129075"/>
                <a:gridCol w="3643300"/>
                <a:gridCol w="4217975"/>
              </a:tblGrid>
              <a:tr h="54927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85723"/>
                    </a:solidFill>
                  </a:tcPr>
                </a:tc>
                <a:tc gridSpan="2">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PICTOSONIDOS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85723"/>
                    </a:solidFill>
                  </a:tcPr>
                </a:tc>
                <a:tc hMerge="1"/>
              </a:tr>
              <a:tr h="63022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48235"/>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5E0B4"/>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Arial Black"/>
                          <a:ea typeface="Arial Black"/>
                          <a:cs typeface="Arial Black"/>
                          <a:sym typeface="Arial Black"/>
                        </a:rPr>
                        <a:t>Uso pedagógico-didáctico.</a:t>
                      </a:r>
                      <a:endParaRPr b="0" i="0" sz="1400" u="none" cap="none" strike="noStrike">
                        <a:solidFill>
                          <a:srgbClr val="274E13"/>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5E0B4"/>
                    </a:solidFill>
                  </a:tcPr>
                </a:tc>
              </a:tr>
              <a:tr h="3521075">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a:p>
                      <a:pPr indent="0" lvl="0" marL="0" marR="0" rtl="0" algn="l">
                        <a:lnSpc>
                          <a:spcPct val="107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r>
                        <a:rPr b="1" i="0" lang="en-US" sz="1400" u="none" cap="none" strike="noStrike">
                          <a:solidFill>
                            <a:srgbClr val="000000"/>
                          </a:solidFill>
                          <a:latin typeface="Arial"/>
                          <a:ea typeface="Arial"/>
                          <a:cs typeface="Arial"/>
                          <a:sym typeface="Arial"/>
                        </a:rPr>
                        <a:t> </a:t>
                      </a:r>
                      <a:r>
                        <a:rPr b="1" i="0" lang="en-US" sz="1400" u="none" cap="none" strike="noStrike">
                          <a:solidFill>
                            <a:srgbClr val="FFFFFF"/>
                          </a:solidFill>
                          <a:latin typeface="Arial"/>
                          <a:ea typeface="Arial"/>
                          <a:cs typeface="Arial"/>
                          <a:sym typeface="Arial"/>
                        </a:rPr>
                        <a:t>Se descarga desde Google Play</a:t>
                      </a:r>
                      <a:endParaRPr b="1" i="0" sz="1600" u="none" cap="none" strike="noStrike">
                        <a:solidFill>
                          <a:srgbClr val="FFFFFF"/>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48235"/>
                    </a:solidFill>
                  </a:tcPr>
                </a:tc>
                <a:tc rowSpan="2">
                  <a:txBody>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Calibri"/>
                          <a:ea typeface="Calibri"/>
                          <a:cs typeface="Calibri"/>
                          <a:sym typeface="Calibri"/>
                        </a:rPr>
                        <a:t> </a:t>
                      </a:r>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274E13"/>
                          </a:solidFill>
                          <a:latin typeface="Calibri"/>
                          <a:ea typeface="Calibri"/>
                          <a:cs typeface="Calibri"/>
                          <a:sym typeface="Calibri"/>
                        </a:rPr>
                        <a:t>Se establecen los pictogramas en diferentes categorías y se avanza tanto en forma progresiva o mediante acceso rápido en la barra superior.</a:t>
                      </a:r>
                      <a:endParaRPr/>
                    </a:p>
                    <a:p>
                      <a:pPr indent="0" lvl="0" marL="0" marR="0" rtl="0" algn="l">
                        <a:lnSpc>
                          <a:spcPct val="107000"/>
                        </a:lnSpc>
                        <a:spcBef>
                          <a:spcPts val="0"/>
                        </a:spcBef>
                        <a:spcAft>
                          <a:spcPts val="0"/>
                        </a:spcAft>
                        <a:buClr>
                          <a:srgbClr val="000000"/>
                        </a:buClr>
                        <a:buSzPts val="1600"/>
                        <a:buFont typeface="Arial"/>
                        <a:buNone/>
                      </a:pPr>
                      <a:r>
                        <a:t/>
                      </a:r>
                      <a:endParaRPr b="0" i="0" sz="1600" u="none" cap="none" strike="noStrike">
                        <a:solidFill>
                          <a:srgbClr val="274E13"/>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Calibri"/>
                          <a:ea typeface="Calibri"/>
                          <a:cs typeface="Calibri"/>
                          <a:sym typeface="Calibri"/>
                        </a:rPr>
                        <a:t>Se descarga desde Play Store</a:t>
                      </a:r>
                      <a:endParaRPr/>
                    </a:p>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Calibri"/>
                          <a:ea typeface="Calibri"/>
                          <a:cs typeface="Calibri"/>
                          <a:sym typeface="Calibri"/>
                        </a:rPr>
                        <a:t>Instalada en Modo niño: Mis aplicaciones. </a:t>
                      </a:r>
                      <a:endParaRPr/>
                    </a:p>
                    <a:p>
                      <a:pPr indent="0" lvl="0" marL="0" marR="0" rtl="0" algn="l">
                        <a:lnSpc>
                          <a:spcPct val="107000"/>
                        </a:lnSpc>
                        <a:spcBef>
                          <a:spcPts val="0"/>
                        </a:spcBef>
                        <a:spcAft>
                          <a:spcPts val="0"/>
                        </a:spcAft>
                        <a:buClr>
                          <a:srgbClr val="000000"/>
                        </a:buClr>
                        <a:buSzPts val="1600"/>
                        <a:buFont typeface="Arial"/>
                        <a:buNone/>
                      </a:pPr>
                      <a:r>
                        <a:t/>
                      </a:r>
                      <a:endParaRPr b="0" i="0" sz="1600" u="none" cap="none" strike="noStrike">
                        <a:solidFill>
                          <a:srgbClr val="274E13"/>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Calibri"/>
                          <a:ea typeface="Calibri"/>
                          <a:cs typeface="Calibri"/>
                          <a:sym typeface="Calibri"/>
                        </a:rPr>
                        <a:t>Instrucciones de instalación y uso: </a:t>
                      </a:r>
                      <a:r>
                        <a:rPr b="0" i="0" lang="en-US" sz="1600" u="sng" cap="none" strike="noStrike">
                          <a:solidFill>
                            <a:srgbClr val="274E13"/>
                          </a:solidFill>
                          <a:hlinkClick r:id="rId3"/>
                        </a:rPr>
                        <a:t>https://www.pictosonidos.com/instalacion</a:t>
                      </a:r>
                      <a:endParaRPr/>
                    </a:p>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Calibri"/>
                          <a:ea typeface="Calibri"/>
                          <a:cs typeface="Calibri"/>
                          <a:sym typeface="Calibri"/>
                        </a:rPr>
                        <a:t>Más información sobre esta y otras App en </a:t>
                      </a:r>
                      <a:endParaRPr/>
                    </a:p>
                    <a:p>
                      <a:pPr indent="0" lvl="0" marL="0" marR="0" rtl="0" algn="l">
                        <a:lnSpc>
                          <a:spcPct val="107000"/>
                        </a:lnSpc>
                        <a:spcBef>
                          <a:spcPts val="0"/>
                        </a:spcBef>
                        <a:spcAft>
                          <a:spcPts val="0"/>
                        </a:spcAft>
                        <a:buClr>
                          <a:srgbClr val="000000"/>
                        </a:buClr>
                        <a:buSzPts val="1600"/>
                        <a:buFont typeface="Arial"/>
                        <a:buNone/>
                      </a:pPr>
                      <a:r>
                        <a:rPr b="0" i="0" lang="en-US" sz="1600" u="sng" cap="none" strike="noStrike">
                          <a:solidFill>
                            <a:srgbClr val="274E13"/>
                          </a:solidFill>
                          <a:hlinkClick r:id="rId4"/>
                        </a:rPr>
                        <a:t>https://www.pictoaplicaciones.com/</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A9D18E"/>
                    </a:solidFill>
                  </a:tcPr>
                </a:tc>
                <a:tc>
                  <a:txBody>
                    <a:bodyPr/>
                    <a:lstStyle/>
                    <a:p>
                      <a:pPr indent="0" lvl="0" marL="0" marR="0" rtl="0" algn="l">
                        <a:lnSpc>
                          <a:spcPct val="107000"/>
                        </a:lnSpc>
                        <a:spcBef>
                          <a:spcPts val="0"/>
                        </a:spcBef>
                        <a:spcAft>
                          <a:spcPts val="0"/>
                        </a:spcAft>
                        <a:buClr>
                          <a:srgbClr val="000000"/>
                        </a:buClr>
                        <a:buSzPts val="1600"/>
                        <a:buFont typeface="Arial"/>
                        <a:buNone/>
                      </a:pPr>
                      <a:r>
                        <a:t/>
                      </a:r>
                      <a:endParaRPr b="0" i="0" sz="1600" u="none" cap="none" strike="noStrike">
                        <a:solidFill>
                          <a:srgbClr val="274E13"/>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274E13"/>
                          </a:solidFill>
                          <a:latin typeface="Calibri"/>
                          <a:ea typeface="Calibri"/>
                          <a:cs typeface="Calibri"/>
                          <a:sym typeface="Calibri"/>
                        </a:rPr>
                        <a:t>Para personas con dificultades en el lenguaje oral. Contribuye a la mejora de la comprensión lectora y la adquisición del vocabulario.</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274E13"/>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274E13"/>
                          </a:solidFill>
                          <a:latin typeface="Calibri"/>
                          <a:ea typeface="Calibri"/>
                          <a:cs typeface="Calibri"/>
                          <a:sym typeface="Calibri"/>
                        </a:rPr>
                        <a:t>Formada por un grupo de 45 familias léxicas, usa pictogramas como sistema alternativo de comunicación, brindando ubicación témporo-espacial.</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274E13"/>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274E13"/>
                          </a:solidFill>
                          <a:latin typeface="Calibri"/>
                          <a:ea typeface="Calibri"/>
                          <a:cs typeface="Calibri"/>
                          <a:sym typeface="Calibri"/>
                        </a:rPr>
                        <a:t>Cada pictograma lleva asociada una locución de la palabra y sonido (si el objeto lo emite).</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A9D18E"/>
                    </a:solidFill>
                  </a:tcPr>
                </a:tc>
              </a:tr>
              <a:tr h="769925">
                <a:tc vMerge="1"/>
                <a:tc vMerge="1"/>
                <a:tc>
                  <a:txBody>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274E13"/>
                          </a:solidFill>
                          <a:latin typeface="Calibri"/>
                          <a:ea typeface="Calibri"/>
                          <a:cs typeface="Calibri"/>
                          <a:sym typeface="Calibri"/>
                        </a:rPr>
                        <a:t>Adaptativa,  de acuerdo a la singularidades del estudiante.</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5E0B4"/>
                    </a:solidFill>
                  </a:tcPr>
                </a:tc>
              </a:tr>
              <a:tr h="1214425">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385723"/>
                    </a:solidFill>
                  </a:tcPr>
                </a:tc>
                <a:tc hMerge="1"/>
                <a:tc hMerge="1"/>
              </a:tr>
            </a:tbl>
          </a:graphicData>
        </a:graphic>
      </p:graphicFrame>
      <p:pic>
        <p:nvPicPr>
          <p:cNvPr id="292" name="Google Shape;292;p13"/>
          <p:cNvPicPr preferRelativeResize="0"/>
          <p:nvPr/>
        </p:nvPicPr>
        <p:blipFill rotWithShape="1">
          <a:blip r:embed="rId5">
            <a:alphaModFix/>
          </a:blip>
          <a:srcRect b="0" l="0" r="0" t="0"/>
          <a:stretch/>
        </p:blipFill>
        <p:spPr>
          <a:xfrm>
            <a:off x="444500" y="1928812"/>
            <a:ext cx="3541712" cy="1062037"/>
          </a:xfrm>
          <a:prstGeom prst="rect">
            <a:avLst/>
          </a:prstGeom>
          <a:noFill/>
          <a:ln>
            <a:noFill/>
          </a:ln>
        </p:spPr>
      </p:pic>
      <p:sp>
        <p:nvSpPr>
          <p:cNvPr id="293" name="Google Shape;293;p13"/>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graphicFrame>
        <p:nvGraphicFramePr>
          <p:cNvPr id="298" name="Google Shape;298;p14"/>
          <p:cNvGraphicFramePr/>
          <p:nvPr/>
        </p:nvGraphicFramePr>
        <p:xfrm>
          <a:off x="87312" y="61912"/>
          <a:ext cx="3000000" cy="3000000"/>
        </p:xfrm>
        <a:graphic>
          <a:graphicData uri="http://schemas.openxmlformats.org/drawingml/2006/table">
            <a:tbl>
              <a:tblPr>
                <a:noFill/>
                <a:tableStyleId>{FE68CD3A-2562-4CA0-9D49-783F38A58DB2}</a:tableStyleId>
              </a:tblPr>
              <a:tblGrid>
                <a:gridCol w="4129075"/>
                <a:gridCol w="3643300"/>
                <a:gridCol w="4217975"/>
              </a:tblGrid>
              <a:tr h="54292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85723"/>
                    </a:solidFill>
                  </a:tcPr>
                </a:tc>
                <a:tc gridSpan="2">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APRENDER A ESCRIBIR ABC</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85723"/>
                    </a:solidFill>
                  </a:tcPr>
                </a:tc>
                <a:tc hMerge="1"/>
              </a:tr>
              <a:tr h="62387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548235"/>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rgbClr val="FFFFFF"/>
                      </a:solidFill>
                      <a:prstDash val="solid"/>
                      <a:round/>
                      <a:headEnd len="sm" w="sm" type="none"/>
                      <a:tailEnd len="sm" w="sm" type="none"/>
                    </a:lnB>
                    <a:solidFill>
                      <a:srgbClr val="C5E0B4"/>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Arial Black"/>
                          <a:ea typeface="Arial Black"/>
                          <a:cs typeface="Arial Black"/>
                          <a:sym typeface="Arial Black"/>
                        </a:rPr>
                        <a:t>Uso pedagógico-didáctico.</a:t>
                      </a:r>
                      <a:endParaRPr b="0" i="0" sz="1400" u="none" cap="none" strike="noStrike">
                        <a:solidFill>
                          <a:srgbClr val="274E13"/>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74E13"/>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rgbClr val="FFFFFF"/>
                      </a:solidFill>
                      <a:prstDash val="solid"/>
                      <a:round/>
                      <a:headEnd len="sm" w="sm" type="none"/>
                      <a:tailEnd len="sm" w="sm" type="none"/>
                    </a:lnB>
                    <a:solidFill>
                      <a:srgbClr val="C5E0B4"/>
                    </a:solidFill>
                  </a:tcPr>
                </a:tc>
              </a:tr>
              <a:tr h="3779825">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a:p>
                      <a:pPr indent="0" lvl="0" marL="0" marR="0" rtl="0" algn="l">
                        <a:lnSpc>
                          <a:spcPct val="107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r>
                        <a:rPr b="1" i="0" lang="en-US" sz="1400" u="none" cap="none" strike="noStrike">
                          <a:solidFill>
                            <a:srgbClr val="FFFFFF"/>
                          </a:solidFill>
                          <a:latin typeface="Arial"/>
                          <a:ea typeface="Arial"/>
                          <a:cs typeface="Arial"/>
                          <a:sym typeface="Arial"/>
                        </a:rPr>
                        <a:t> Se descarga desde Google Play.</a:t>
                      </a:r>
                      <a:endParaRPr b="1" i="0" sz="1600" u="none" cap="none" strike="noStrike">
                        <a:solidFill>
                          <a:srgbClr val="FFFFFF"/>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a:txBody>
                  <a:tcPr marT="0" marB="0" marR="57250" marL="57250">
                    <a:lnL cap="flat" cmpd="sng" w="12700">
                      <a:solidFill>
                        <a:schemeClr val="lt1"/>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chemeClr val="lt1"/>
                      </a:solidFill>
                      <a:prstDash val="solid"/>
                      <a:round/>
                      <a:headEnd len="sm" w="sm" type="none"/>
                      <a:tailEnd len="sm" w="sm" type="none"/>
                    </a:lnT>
                    <a:solidFill>
                      <a:srgbClr val="548235"/>
                    </a:solidFill>
                  </a:tcPr>
                </a:tc>
                <a:tc rowSpan="2">
                  <a:txBody>
                    <a:bodyPr/>
                    <a:lstStyle/>
                    <a:p>
                      <a:pPr indent="0" lvl="0" marL="0" marR="0" rtl="0" algn="l">
                        <a:lnSpc>
                          <a:spcPct val="107000"/>
                        </a:lnSpc>
                        <a:spcBef>
                          <a:spcPts val="0"/>
                        </a:spcBef>
                        <a:spcAft>
                          <a:spcPts val="0"/>
                        </a:spcAft>
                        <a:buClr>
                          <a:srgbClr val="000000"/>
                        </a:buClr>
                        <a:buSzPts val="1600"/>
                        <a:buFont typeface="Arial"/>
                        <a:buNone/>
                      </a:pPr>
                      <a:r>
                        <a:t/>
                      </a:r>
                      <a:endParaRPr b="0" i="0" sz="1600" u="none" cap="none" strike="noStrike">
                        <a:solidFill>
                          <a:srgbClr val="274E13"/>
                        </a:solidFill>
                        <a:latin typeface="Calibri"/>
                        <a:ea typeface="Calibri"/>
                        <a:cs typeface="Calibri"/>
                        <a:sym typeface="Calibri"/>
                      </a:endParaRPr>
                    </a:p>
                    <a:p>
                      <a:pPr indent="-12700" lvl="0" marL="0" marR="0" rtl="0" algn="l">
                        <a:lnSpc>
                          <a:spcPct val="107000"/>
                        </a:lnSpc>
                        <a:spcBef>
                          <a:spcPts val="0"/>
                        </a:spcBef>
                        <a:spcAft>
                          <a:spcPts val="0"/>
                        </a:spcAft>
                        <a:buClr>
                          <a:srgbClr val="274E13"/>
                        </a:buClr>
                        <a:buSzPts val="200"/>
                        <a:buFont typeface="Calibri"/>
                        <a:buChar char="-"/>
                      </a:pPr>
                      <a:r>
                        <a:rPr b="0" i="0" lang="en-US" sz="1600" u="none" cap="none" strike="noStrike">
                          <a:solidFill>
                            <a:srgbClr val="274E13"/>
                          </a:solidFill>
                          <a:latin typeface="Calibri"/>
                          <a:ea typeface="Calibri"/>
                          <a:cs typeface="Calibri"/>
                          <a:sym typeface="Calibri"/>
                        </a:rPr>
                        <a:t>Aparecen las letras en orden alfabético. </a:t>
                      </a:r>
                      <a:endParaRPr/>
                    </a:p>
                    <a:p>
                      <a:pPr indent="-12700" lvl="0" marL="0" marR="0" rtl="0" algn="l">
                        <a:lnSpc>
                          <a:spcPct val="107000"/>
                        </a:lnSpc>
                        <a:spcBef>
                          <a:spcPts val="0"/>
                        </a:spcBef>
                        <a:spcAft>
                          <a:spcPts val="0"/>
                        </a:spcAft>
                        <a:buClr>
                          <a:srgbClr val="274E13"/>
                        </a:buClr>
                        <a:buSzPts val="200"/>
                        <a:buFont typeface="Calibri"/>
                        <a:buChar char="-"/>
                      </a:pPr>
                      <a:r>
                        <a:rPr b="0" i="0" lang="en-US" sz="1600" u="none" cap="none" strike="noStrike">
                          <a:solidFill>
                            <a:srgbClr val="274E13"/>
                          </a:solidFill>
                          <a:latin typeface="Calibri"/>
                          <a:ea typeface="Calibri"/>
                          <a:cs typeface="Calibri"/>
                          <a:sym typeface="Calibri"/>
                        </a:rPr>
                        <a:t>Tocando el ícono de un parlante se puede escuchar el nombre de las letras y la palabras que comienzan con ellas.</a:t>
                      </a:r>
                      <a:endParaRPr/>
                    </a:p>
                    <a:p>
                      <a:pPr indent="0" lvl="0" marL="0" marR="0" rtl="0" algn="l">
                        <a:lnSpc>
                          <a:spcPct val="107000"/>
                        </a:lnSpc>
                        <a:spcBef>
                          <a:spcPts val="0"/>
                        </a:spcBef>
                        <a:spcAft>
                          <a:spcPts val="0"/>
                        </a:spcAft>
                        <a:buClr>
                          <a:srgbClr val="000000"/>
                        </a:buClr>
                        <a:buSzPts val="1600"/>
                        <a:buFont typeface="Arial"/>
                        <a:buNone/>
                      </a:pPr>
                      <a:r>
                        <a:t/>
                      </a:r>
                      <a:endParaRPr b="0" i="0" sz="1600" u="none" cap="none" strike="noStrike">
                        <a:solidFill>
                          <a:srgbClr val="274E13"/>
                        </a:solidFill>
                        <a:latin typeface="Calibri"/>
                        <a:ea typeface="Calibri"/>
                        <a:cs typeface="Calibri"/>
                        <a:sym typeface="Calibri"/>
                      </a:endParaRPr>
                    </a:p>
                    <a:p>
                      <a:pPr indent="-12700" lvl="0" marL="0" marR="0" rtl="0" algn="l">
                        <a:lnSpc>
                          <a:spcPct val="107000"/>
                        </a:lnSpc>
                        <a:spcBef>
                          <a:spcPts val="0"/>
                        </a:spcBef>
                        <a:spcAft>
                          <a:spcPts val="0"/>
                        </a:spcAft>
                        <a:buClr>
                          <a:srgbClr val="274E13"/>
                        </a:buClr>
                        <a:buSzPts val="200"/>
                        <a:buFont typeface="Calibri"/>
                        <a:buChar char="-"/>
                      </a:pPr>
                      <a:r>
                        <a:rPr b="0" i="0" lang="en-US" sz="1600" u="none" cap="none" strike="noStrike">
                          <a:solidFill>
                            <a:srgbClr val="274E13"/>
                          </a:solidFill>
                          <a:latin typeface="Calibri"/>
                          <a:ea typeface="Calibri"/>
                          <a:cs typeface="Calibri"/>
                          <a:sym typeface="Calibri"/>
                        </a:rPr>
                        <a:t>Se indica el trazado de las letras con flechas.</a:t>
                      </a:r>
                      <a:endParaRPr/>
                    </a:p>
                    <a:p>
                      <a:pPr indent="0" lvl="0" marL="0" marR="0" rtl="0" algn="l">
                        <a:lnSpc>
                          <a:spcPct val="107000"/>
                        </a:lnSpc>
                        <a:spcBef>
                          <a:spcPts val="0"/>
                        </a:spcBef>
                        <a:spcAft>
                          <a:spcPts val="0"/>
                        </a:spcAft>
                        <a:buClr>
                          <a:srgbClr val="000000"/>
                        </a:buClr>
                        <a:buSzPts val="1600"/>
                        <a:buFont typeface="Arial"/>
                        <a:buNone/>
                      </a:pPr>
                      <a:r>
                        <a:t/>
                      </a:r>
                      <a:endParaRPr b="0" i="0" sz="1600" u="none" cap="none" strike="noStrike">
                        <a:solidFill>
                          <a:srgbClr val="274E13"/>
                        </a:solidFill>
                        <a:latin typeface="Calibri"/>
                        <a:ea typeface="Calibri"/>
                        <a:cs typeface="Calibri"/>
                        <a:sym typeface="Calibri"/>
                      </a:endParaRPr>
                    </a:p>
                    <a:p>
                      <a:pPr indent="-12700" lvl="0" marL="0" marR="0" rtl="0" algn="l">
                        <a:lnSpc>
                          <a:spcPct val="107000"/>
                        </a:lnSpc>
                        <a:spcBef>
                          <a:spcPts val="0"/>
                        </a:spcBef>
                        <a:spcAft>
                          <a:spcPts val="0"/>
                        </a:spcAft>
                        <a:buClr>
                          <a:srgbClr val="274E13"/>
                        </a:buClr>
                        <a:buSzPts val="200"/>
                        <a:buFont typeface="Calibri"/>
                        <a:buChar char="-"/>
                      </a:pPr>
                      <a:r>
                        <a:rPr b="0" i="0" lang="en-US" sz="1600" u="none" cap="none" strike="noStrike">
                          <a:solidFill>
                            <a:srgbClr val="274E13"/>
                          </a:solidFill>
                          <a:latin typeface="Calibri"/>
                          <a:ea typeface="Calibri"/>
                          <a:cs typeface="Calibri"/>
                          <a:sym typeface="Calibri"/>
                        </a:rPr>
                        <a:t>Es posible elegir el color con el que se realizará el trazado.</a:t>
                      </a:r>
                      <a:endParaRPr/>
                    </a:p>
                    <a:p>
                      <a:pPr indent="0" lvl="0" marL="0" marR="0" rtl="0" algn="l">
                        <a:lnSpc>
                          <a:spcPct val="107000"/>
                        </a:lnSpc>
                        <a:spcBef>
                          <a:spcPts val="0"/>
                        </a:spcBef>
                        <a:spcAft>
                          <a:spcPts val="0"/>
                        </a:spcAft>
                        <a:buClr>
                          <a:srgbClr val="000000"/>
                        </a:buClr>
                        <a:buSzPts val="1600"/>
                        <a:buFont typeface="Arial"/>
                        <a:buNone/>
                      </a:pPr>
                      <a:r>
                        <a:t/>
                      </a:r>
                      <a:endParaRPr b="0" i="0" sz="1600" u="none" cap="none" strike="noStrike">
                        <a:solidFill>
                          <a:srgbClr val="274E13"/>
                        </a:solidFill>
                        <a:latin typeface="Calibri"/>
                        <a:ea typeface="Calibri"/>
                        <a:cs typeface="Calibri"/>
                        <a:sym typeface="Calibri"/>
                      </a:endParaRPr>
                    </a:p>
                    <a:p>
                      <a:pPr indent="-12700" lvl="0" marL="0" marR="0" rtl="0" algn="l">
                        <a:lnSpc>
                          <a:spcPct val="107000"/>
                        </a:lnSpc>
                        <a:spcBef>
                          <a:spcPts val="0"/>
                        </a:spcBef>
                        <a:spcAft>
                          <a:spcPts val="0"/>
                        </a:spcAft>
                        <a:buClr>
                          <a:srgbClr val="274E13"/>
                        </a:buClr>
                        <a:buSzPts val="200"/>
                        <a:buFont typeface="Calibri"/>
                        <a:buChar char="-"/>
                      </a:pPr>
                      <a:r>
                        <a:rPr b="0" i="0" lang="en-US" sz="1600" u="none" cap="none" strike="noStrike">
                          <a:solidFill>
                            <a:srgbClr val="274E13"/>
                          </a:solidFill>
                          <a:latin typeface="Calibri"/>
                          <a:ea typeface="Calibri"/>
                          <a:cs typeface="Calibri"/>
                          <a:sym typeface="Calibri"/>
                        </a:rPr>
                        <a:t>Se puede pasar a la siguiente letra cuando se desee.</a:t>
                      </a:r>
                      <a:endParaRPr/>
                    </a:p>
                  </a:txBody>
                  <a:tcPr marT="0" marB="0" marR="57250" marL="572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solidFill>
                      <a:srgbClr val="A9D18E"/>
                    </a:solidFill>
                  </a:tcPr>
                </a:tc>
                <a:tc>
                  <a:txBody>
                    <a:bodyPr/>
                    <a:lstStyle/>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274E13"/>
                        </a:solidFill>
                        <a:latin typeface="Calibri"/>
                        <a:ea typeface="Calibri"/>
                        <a:cs typeface="Calibri"/>
                        <a:sym typeface="Calibri"/>
                      </a:endParaRPr>
                    </a:p>
                    <a:p>
                      <a:pPr indent="-12700" lvl="0" marL="0" marR="0" rtl="0" algn="just">
                        <a:lnSpc>
                          <a:spcPct val="100000"/>
                        </a:lnSpc>
                        <a:spcBef>
                          <a:spcPts val="0"/>
                        </a:spcBef>
                        <a:spcAft>
                          <a:spcPts val="0"/>
                        </a:spcAft>
                        <a:buClr>
                          <a:srgbClr val="274E13"/>
                        </a:buClr>
                        <a:buSzPts val="200"/>
                        <a:buFont typeface="Calibri"/>
                        <a:buChar char="-"/>
                      </a:pPr>
                      <a:r>
                        <a:rPr b="0" i="0" lang="en-US" sz="1600" u="none" cap="none" strike="noStrike">
                          <a:solidFill>
                            <a:srgbClr val="274E13"/>
                          </a:solidFill>
                          <a:latin typeface="Calibri"/>
                          <a:ea typeface="Calibri"/>
                          <a:cs typeface="Calibri"/>
                          <a:sym typeface="Calibri"/>
                        </a:rPr>
                        <a:t>Permite ejercitar el trazado de letras mayúsculas y minúsculas. Luego del mismo aparecen las palabras que comienzan con esa letra. </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274E13"/>
                        </a:solidFill>
                        <a:latin typeface="Calibri"/>
                        <a:ea typeface="Calibri"/>
                        <a:cs typeface="Calibri"/>
                        <a:sym typeface="Calibri"/>
                      </a:endParaRPr>
                    </a:p>
                    <a:p>
                      <a:pPr indent="-12700" lvl="0" marL="0" marR="0" rtl="0" algn="just">
                        <a:lnSpc>
                          <a:spcPct val="100000"/>
                        </a:lnSpc>
                        <a:spcBef>
                          <a:spcPts val="0"/>
                        </a:spcBef>
                        <a:spcAft>
                          <a:spcPts val="0"/>
                        </a:spcAft>
                        <a:buClr>
                          <a:srgbClr val="274E13"/>
                        </a:buClr>
                        <a:buSzPts val="200"/>
                        <a:buFont typeface="Calibri"/>
                        <a:buChar char="-"/>
                      </a:pPr>
                      <a:r>
                        <a:rPr b="0" i="0" lang="en-US" sz="1600" u="none" cap="none" strike="noStrike">
                          <a:solidFill>
                            <a:srgbClr val="274E13"/>
                          </a:solidFill>
                          <a:latin typeface="Calibri"/>
                          <a:ea typeface="Calibri"/>
                          <a:cs typeface="Calibri"/>
                          <a:sym typeface="Calibri"/>
                        </a:rPr>
                        <a:t>Brinda la posibilidad de hacer la correspondencia entre fonema y grafema, ya que se puede visualizar en forma escrita  las letras y las palabras, a la vez que se escuchan.</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274E13"/>
                        </a:solidFill>
                        <a:latin typeface="Calibri"/>
                        <a:ea typeface="Calibri"/>
                        <a:cs typeface="Calibri"/>
                        <a:sym typeface="Calibri"/>
                      </a:endParaRPr>
                    </a:p>
                    <a:p>
                      <a:pPr indent="-12700" lvl="0" marL="0" marR="0" rtl="0" algn="just">
                        <a:lnSpc>
                          <a:spcPct val="100000"/>
                        </a:lnSpc>
                        <a:spcBef>
                          <a:spcPts val="0"/>
                        </a:spcBef>
                        <a:spcAft>
                          <a:spcPts val="0"/>
                        </a:spcAft>
                        <a:buClr>
                          <a:srgbClr val="274E13"/>
                        </a:buClr>
                        <a:buSzPts val="200"/>
                        <a:buFont typeface="Calibri"/>
                        <a:buChar char="-"/>
                      </a:pPr>
                      <a:r>
                        <a:rPr b="0" i="0" lang="en-US" sz="1600" u="none" cap="none" strike="noStrike">
                          <a:solidFill>
                            <a:srgbClr val="274E13"/>
                          </a:solidFill>
                          <a:latin typeface="Calibri"/>
                          <a:ea typeface="Calibri"/>
                          <a:cs typeface="Calibri"/>
                          <a:sym typeface="Calibri"/>
                        </a:rPr>
                        <a:t>Se sugiere para estudiantes que estén aprendiendo el gesto gráfico del trazado de las diferentes grafías y para estudiantes con dificultades motrices.</a:t>
                      </a:r>
                      <a:endParaRPr/>
                    </a:p>
                  </a:txBody>
                  <a:tcPr marT="0" marB="0" marR="57250" marL="572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A9D18E"/>
                    </a:solidFill>
                  </a:tcPr>
                </a:tc>
              </a:tr>
              <a:tr h="587375">
                <a:tc vMerge="1"/>
                <a:tc vMerge="1"/>
                <a:tc>
                  <a:txBody>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274E13"/>
                          </a:solidFill>
                          <a:latin typeface="Calibri"/>
                          <a:ea typeface="Calibri"/>
                          <a:cs typeface="Calibri"/>
                          <a:sym typeface="Calibri"/>
                        </a:rPr>
                        <a:t>Adaptativa,  de acuerdo a la singularidades del estudiante.</a:t>
                      </a:r>
                      <a:endParaRPr/>
                    </a:p>
                  </a:txBody>
                  <a:tcPr marT="0" marB="0" marR="57250" marL="57250">
                    <a:lnL cap="flat" cmpd="sng" w="12700">
                      <a:solidFill>
                        <a:srgbClr val="FFFFFF"/>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FFFFFF"/>
                      </a:solidFill>
                      <a:prstDash val="solid"/>
                      <a:round/>
                      <a:headEnd len="sm" w="sm" type="none"/>
                      <a:tailEnd len="sm" w="sm" type="none"/>
                    </a:lnT>
                    <a:solidFill>
                      <a:srgbClr val="C5E0B4"/>
                    </a:solidFill>
                  </a:tcPr>
                </a:tc>
              </a:tr>
              <a:tr h="1201725">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B cap="flat" cmpd="sng" w="12700">
                      <a:solidFill>
                        <a:schemeClr val="lt1"/>
                      </a:solidFill>
                      <a:prstDash val="solid"/>
                      <a:round/>
                      <a:headEnd len="sm" w="sm" type="none"/>
                      <a:tailEnd len="sm" w="sm" type="none"/>
                    </a:lnB>
                    <a:solidFill>
                      <a:srgbClr val="385723"/>
                    </a:solidFill>
                  </a:tcPr>
                </a:tc>
                <a:tc hMerge="1"/>
                <a:tc hMerge="1"/>
              </a:tr>
            </a:tbl>
          </a:graphicData>
        </a:graphic>
      </p:graphicFrame>
      <p:pic>
        <p:nvPicPr>
          <p:cNvPr id="299" name="Google Shape;299;p14"/>
          <p:cNvPicPr preferRelativeResize="0"/>
          <p:nvPr/>
        </p:nvPicPr>
        <p:blipFill rotWithShape="1">
          <a:blip r:embed="rId3">
            <a:alphaModFix/>
          </a:blip>
          <a:srcRect b="0" l="0" r="0" t="0"/>
          <a:stretch/>
        </p:blipFill>
        <p:spPr>
          <a:xfrm>
            <a:off x="1036637" y="1879600"/>
            <a:ext cx="2143125" cy="2143125"/>
          </a:xfrm>
          <a:prstGeom prst="rect">
            <a:avLst/>
          </a:prstGeom>
          <a:noFill/>
          <a:ln>
            <a:noFill/>
          </a:ln>
        </p:spPr>
      </p:pic>
      <p:sp>
        <p:nvSpPr>
          <p:cNvPr id="300" name="Google Shape;300;p14"/>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id="305" name="Google Shape;305;p15"/>
          <p:cNvPicPr preferRelativeResize="0"/>
          <p:nvPr/>
        </p:nvPicPr>
        <p:blipFill rotWithShape="1">
          <a:blip r:embed="rId3">
            <a:alphaModFix/>
          </a:blip>
          <a:srcRect b="0" l="0" r="0" t="0"/>
          <a:stretch/>
        </p:blipFill>
        <p:spPr>
          <a:xfrm>
            <a:off x="79375" y="55562"/>
            <a:ext cx="12026900" cy="6759575"/>
          </a:xfrm>
          <a:prstGeom prst="rect">
            <a:avLst/>
          </a:prstGeom>
          <a:noFill/>
          <a:ln>
            <a:noFill/>
          </a:ln>
        </p:spPr>
      </p:pic>
      <p:pic>
        <p:nvPicPr>
          <p:cNvPr id="306" name="Google Shape;306;p15"/>
          <p:cNvPicPr preferRelativeResize="0"/>
          <p:nvPr/>
        </p:nvPicPr>
        <p:blipFill rotWithShape="1">
          <a:blip r:embed="rId4">
            <a:alphaModFix/>
          </a:blip>
          <a:srcRect b="0" l="0" r="74934" t="0"/>
          <a:stretch/>
        </p:blipFill>
        <p:spPr>
          <a:xfrm>
            <a:off x="552450" y="1241425"/>
            <a:ext cx="2943225" cy="3436937"/>
          </a:xfrm>
          <a:prstGeom prst="rect">
            <a:avLst/>
          </a:prstGeom>
          <a:noFill/>
          <a:ln>
            <a:noFill/>
          </a:ln>
        </p:spPr>
      </p:pic>
      <p:sp>
        <p:nvSpPr>
          <p:cNvPr id="307" name="Google Shape;307;p15"/>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graphicFrame>
        <p:nvGraphicFramePr>
          <p:cNvPr id="312" name="Google Shape;312;p16"/>
          <p:cNvGraphicFramePr/>
          <p:nvPr/>
        </p:nvGraphicFramePr>
        <p:xfrm>
          <a:off x="87312" y="61912"/>
          <a:ext cx="3000000" cy="3000000"/>
        </p:xfrm>
        <a:graphic>
          <a:graphicData uri="http://schemas.openxmlformats.org/drawingml/2006/table">
            <a:tbl>
              <a:tblPr>
                <a:noFill/>
                <a:tableStyleId>{FE68CD3A-2562-4CA0-9D49-783F38A58DB2}</a:tableStyleId>
              </a:tblPr>
              <a:tblGrid>
                <a:gridCol w="4129075"/>
                <a:gridCol w="3643300"/>
                <a:gridCol w="4217975"/>
              </a:tblGrid>
              <a:tr h="54927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85723"/>
                    </a:solidFill>
                  </a:tcPr>
                </a:tc>
                <a:tc gridSpan="2">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CONCIENCIA FONOLÓGICA</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385723"/>
                    </a:solidFill>
                  </a:tcPr>
                </a:tc>
                <a:tc hMerge="1"/>
              </a:tr>
              <a:tr h="62865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solidFill>
                      <a:srgbClr val="548235"/>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00000"/>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5E0B4"/>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00000"/>
                          </a:solidFill>
                          <a:latin typeface="Arial Black"/>
                          <a:ea typeface="Arial Black"/>
                          <a:cs typeface="Arial Black"/>
                          <a:sym typeface="Arial Black"/>
                        </a:rPr>
                        <a:t>Uso pedagógico-didáctico.</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00000"/>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5E0B4"/>
                    </a:solidFill>
                  </a:tcPr>
                </a:tc>
              </a:tr>
              <a:tr h="3816350">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600"/>
                        <a:buFont typeface="Arial"/>
                        <a:buNone/>
                      </a:pPr>
                      <a:r>
                        <a:t/>
                      </a:r>
                      <a:endParaRPr b="1" i="0" sz="16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r>
                        <a:rPr b="1" i="0" lang="en-US" sz="1400" u="none" cap="none" strike="noStrike">
                          <a:solidFill>
                            <a:srgbClr val="000000"/>
                          </a:solidFill>
                          <a:latin typeface="Arial"/>
                          <a:ea typeface="Arial"/>
                          <a:cs typeface="Arial"/>
                          <a:sym typeface="Arial"/>
                        </a:rPr>
                        <a:t> </a:t>
                      </a:r>
                      <a:r>
                        <a:rPr b="1" i="0" lang="en-US" sz="1400" u="none" cap="none" strike="noStrike">
                          <a:solidFill>
                            <a:srgbClr val="FFFFFF"/>
                          </a:solidFill>
                          <a:latin typeface="Arial"/>
                          <a:ea typeface="Arial"/>
                          <a:cs typeface="Arial"/>
                          <a:sym typeface="Arial"/>
                        </a:rPr>
                        <a:t>Se descarga desde Google Play.</a:t>
                      </a:r>
                      <a:endParaRPr/>
                    </a:p>
                    <a:p>
                      <a:pPr indent="0" lvl="0" marL="0" marR="0" rtl="0" algn="l">
                        <a:lnSpc>
                          <a:spcPct val="100000"/>
                        </a:lnSpc>
                        <a:spcBef>
                          <a:spcPts val="0"/>
                        </a:spcBef>
                        <a:spcAft>
                          <a:spcPts val="0"/>
                        </a:spcAft>
                        <a:buNone/>
                      </a:pPr>
                      <a:r>
                        <a:t/>
                      </a:r>
                      <a:endParaRPr b="1" i="0" sz="1400" u="none" cap="none" strike="noStrike">
                        <a:solidFill>
                          <a:srgbClr val="FFFFFF"/>
                        </a:solidFill>
                        <a:latin typeface="Arial"/>
                        <a:ea typeface="Arial"/>
                        <a:cs typeface="Arial"/>
                        <a:sym typeface="Arial"/>
                      </a:endParaRPr>
                    </a:p>
                  </a:txBody>
                  <a:tcPr marT="0" marB="0" marR="57250" marL="57250">
                    <a:solidFill>
                      <a:srgbClr val="548235"/>
                    </a:solidFill>
                  </a:tcPr>
                </a:tc>
                <a:tc rowSpan="2">
                  <a:txBody>
                    <a:bodyPr/>
                    <a:lstStyle/>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274E13"/>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274E13"/>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274E13"/>
                          </a:solidFill>
                          <a:latin typeface="Calibri"/>
                          <a:ea typeface="Calibri"/>
                          <a:cs typeface="Calibri"/>
                          <a:sym typeface="Calibri"/>
                        </a:rPr>
                        <a:t> </a:t>
                      </a:r>
                      <a:endParaRPr/>
                    </a:p>
                    <a:p>
                      <a:pPr indent="-12700" lvl="0" marL="0" marR="0" rtl="0" algn="l">
                        <a:lnSpc>
                          <a:spcPct val="115000"/>
                        </a:lnSpc>
                        <a:spcBef>
                          <a:spcPts val="1200"/>
                        </a:spcBef>
                        <a:spcAft>
                          <a:spcPts val="0"/>
                        </a:spcAft>
                        <a:buClr>
                          <a:srgbClr val="274E13"/>
                        </a:buClr>
                        <a:buSzPts val="200"/>
                        <a:buFont typeface="Calibri"/>
                        <a:buChar char="-"/>
                      </a:pPr>
                      <a:r>
                        <a:rPr b="0" i="0" lang="en-US" sz="1800" u="none" cap="none" strike="noStrike">
                          <a:solidFill>
                            <a:srgbClr val="274E13"/>
                          </a:solidFill>
                          <a:latin typeface="Calibri"/>
                          <a:ea typeface="Calibri"/>
                          <a:cs typeface="Calibri"/>
                          <a:sym typeface="Calibri"/>
                        </a:rPr>
                        <a:t>Se puede elegir la actividad que se desea realizar.</a:t>
                      </a:r>
                      <a:endParaRPr/>
                    </a:p>
                    <a:p>
                      <a:pPr indent="0" lvl="0" marL="0" marR="0" rtl="0" algn="l">
                        <a:lnSpc>
                          <a:spcPct val="115000"/>
                        </a:lnSpc>
                        <a:spcBef>
                          <a:spcPts val="1200"/>
                        </a:spcBef>
                        <a:spcAft>
                          <a:spcPts val="0"/>
                        </a:spcAft>
                        <a:buClr>
                          <a:srgbClr val="000000"/>
                        </a:buClr>
                        <a:buSzPts val="1800"/>
                        <a:buFont typeface="Arial"/>
                        <a:buNone/>
                      </a:pPr>
                      <a:r>
                        <a:t/>
                      </a:r>
                      <a:endParaRPr b="0" i="0" sz="1800" u="none" cap="none" strike="noStrike">
                        <a:solidFill>
                          <a:srgbClr val="274E13"/>
                        </a:solidFill>
                        <a:latin typeface="Calibri"/>
                        <a:ea typeface="Calibri"/>
                        <a:cs typeface="Calibri"/>
                        <a:sym typeface="Calibri"/>
                      </a:endParaRPr>
                    </a:p>
                    <a:p>
                      <a:pPr indent="-12700" lvl="0" marL="0" marR="0" rtl="0" algn="l">
                        <a:lnSpc>
                          <a:spcPct val="115000"/>
                        </a:lnSpc>
                        <a:spcBef>
                          <a:spcPts val="0"/>
                        </a:spcBef>
                        <a:spcAft>
                          <a:spcPts val="0"/>
                        </a:spcAft>
                        <a:buClr>
                          <a:srgbClr val="274E13"/>
                        </a:buClr>
                        <a:buSzPts val="200"/>
                        <a:buFont typeface="Calibri"/>
                        <a:buChar char="-"/>
                      </a:pPr>
                      <a:r>
                        <a:rPr b="0" i="0" lang="en-US" sz="1800" u="none" cap="none" strike="noStrike">
                          <a:solidFill>
                            <a:srgbClr val="274E13"/>
                          </a:solidFill>
                          <a:latin typeface="Calibri"/>
                          <a:ea typeface="Calibri"/>
                          <a:cs typeface="Calibri"/>
                          <a:sym typeface="Calibri"/>
                        </a:rPr>
                        <a:t>Se puede trabajar arrastrando las palabras para separarlas o hacer barras dibujando con el dedo.</a:t>
                      </a:r>
                      <a:endParaRPr/>
                    </a:p>
                    <a:p>
                      <a:pPr indent="0" lvl="0" marL="0" marR="0" rtl="0" algn="l">
                        <a:lnSpc>
                          <a:spcPct val="100000"/>
                        </a:lnSpc>
                        <a:spcBef>
                          <a:spcPts val="0"/>
                        </a:spcBef>
                        <a:spcAft>
                          <a:spcPts val="0"/>
                        </a:spcAft>
                        <a:buNone/>
                      </a:pPr>
                      <a:r>
                        <a:t/>
                      </a:r>
                      <a:endParaRPr b="0" i="0" sz="1800" u="none" cap="none" strike="noStrike">
                        <a:solidFill>
                          <a:srgbClr val="274E13"/>
                        </a:solidFill>
                        <a:latin typeface="Calibri"/>
                        <a:ea typeface="Calibri"/>
                        <a:cs typeface="Calibri"/>
                        <a:sym typeface="Calibri"/>
                      </a:endParaRPr>
                    </a:p>
                  </a:txBody>
                  <a:tcPr marT="0" marB="0" marR="57250" marL="57250">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solidFill>
                      <a:srgbClr val="A9D18E"/>
                    </a:solidFill>
                  </a:tcPr>
                </a:tc>
                <a:tc>
                  <a:txBody>
                    <a:bodyPr/>
                    <a:lstStyle/>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274E13"/>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274E13"/>
                        </a:solidFill>
                        <a:latin typeface="Calibri"/>
                        <a:ea typeface="Calibri"/>
                        <a:cs typeface="Calibri"/>
                        <a:sym typeface="Calibri"/>
                      </a:endParaRPr>
                    </a:p>
                    <a:p>
                      <a:pPr indent="-12700" lvl="0" marL="0" marR="0" rtl="0" algn="l">
                        <a:lnSpc>
                          <a:spcPct val="107000"/>
                        </a:lnSpc>
                        <a:spcBef>
                          <a:spcPts val="0"/>
                        </a:spcBef>
                        <a:spcAft>
                          <a:spcPts val="0"/>
                        </a:spcAft>
                        <a:buClr>
                          <a:srgbClr val="274E13"/>
                        </a:buClr>
                        <a:buSzPts val="200"/>
                        <a:buFont typeface="Calibri"/>
                        <a:buChar char="-"/>
                      </a:pPr>
                      <a:r>
                        <a:rPr b="0" i="0" lang="en-US" sz="1800" u="none" cap="none" strike="noStrike">
                          <a:solidFill>
                            <a:srgbClr val="274E13"/>
                          </a:solidFill>
                          <a:latin typeface="Calibri"/>
                          <a:ea typeface="Calibri"/>
                          <a:cs typeface="Calibri"/>
                          <a:sym typeface="Calibri"/>
                        </a:rPr>
                        <a:t>Posibilita la separación de palabras de una frase, ordenarlas, buscar letras que faltan en un enunciado, unir y relacionar imágenes.</a:t>
                      </a:r>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274E13"/>
                        </a:solidFill>
                        <a:latin typeface="Calibri"/>
                        <a:ea typeface="Calibri"/>
                        <a:cs typeface="Calibri"/>
                        <a:sym typeface="Calibri"/>
                      </a:endParaRPr>
                    </a:p>
                    <a:p>
                      <a:pPr indent="-12700" lvl="0" marL="0" marR="0" rtl="0" algn="l">
                        <a:lnSpc>
                          <a:spcPct val="115000"/>
                        </a:lnSpc>
                        <a:spcBef>
                          <a:spcPts val="0"/>
                        </a:spcBef>
                        <a:spcAft>
                          <a:spcPts val="0"/>
                        </a:spcAft>
                        <a:buClr>
                          <a:srgbClr val="274E13"/>
                        </a:buClr>
                        <a:buSzPts val="200"/>
                        <a:buFont typeface="Calibri"/>
                        <a:buChar char="-"/>
                      </a:pPr>
                      <a:r>
                        <a:rPr b="0" i="0" lang="en-US" sz="1800" u="none" cap="none" strike="noStrike">
                          <a:solidFill>
                            <a:srgbClr val="274E13"/>
                          </a:solidFill>
                          <a:latin typeface="Calibri"/>
                          <a:ea typeface="Calibri"/>
                          <a:cs typeface="Calibri"/>
                          <a:sym typeface="Calibri"/>
                        </a:rPr>
                        <a:t>Existen distintas dificultades en las propuestas: desde unir imágenes iguales hasta separar palabras en una frase.</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A9D18E"/>
                    </a:solidFill>
                  </a:tcPr>
                </a:tc>
              </a:tr>
              <a:tr h="588950">
                <a:tc vMerge="1"/>
                <a:tc vMerge="1"/>
                <a:tc>
                  <a:txBody>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274E13"/>
                          </a:solidFill>
                          <a:latin typeface="Calibri"/>
                          <a:ea typeface="Calibri"/>
                          <a:cs typeface="Calibri"/>
                          <a:sym typeface="Calibri"/>
                        </a:rPr>
                        <a:t>Adaptativa,  de acuerdo a la singularidades del estudiante.</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solidFill>
                      <a:srgbClr val="C5E0B4"/>
                    </a:solidFill>
                  </a:tcPr>
                </a:tc>
              </a:tr>
              <a:tr h="1149350">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B cap="flat" cmpd="sng" w="12700">
                      <a:solidFill>
                        <a:schemeClr val="lt1"/>
                      </a:solidFill>
                      <a:prstDash val="solid"/>
                      <a:round/>
                      <a:headEnd len="sm" w="sm" type="none"/>
                      <a:tailEnd len="sm" w="sm" type="none"/>
                    </a:lnB>
                    <a:solidFill>
                      <a:srgbClr val="385723"/>
                    </a:solidFill>
                  </a:tcPr>
                </a:tc>
                <a:tc hMerge="1"/>
                <a:tc hMerge="1"/>
              </a:tr>
            </a:tbl>
          </a:graphicData>
        </a:graphic>
      </p:graphicFrame>
      <p:pic>
        <p:nvPicPr>
          <p:cNvPr id="313" name="Google Shape;313;p16"/>
          <p:cNvPicPr preferRelativeResize="0"/>
          <p:nvPr/>
        </p:nvPicPr>
        <p:blipFill rotWithShape="1">
          <a:blip r:embed="rId3">
            <a:alphaModFix/>
          </a:blip>
          <a:srcRect b="0" l="0" r="0" t="0"/>
          <a:stretch/>
        </p:blipFill>
        <p:spPr>
          <a:xfrm>
            <a:off x="220662" y="2081212"/>
            <a:ext cx="3832225" cy="1871662"/>
          </a:xfrm>
          <a:prstGeom prst="rect">
            <a:avLst/>
          </a:prstGeom>
          <a:noFill/>
          <a:ln>
            <a:noFill/>
          </a:ln>
        </p:spPr>
      </p:pic>
      <p:sp>
        <p:nvSpPr>
          <p:cNvPr id="314" name="Google Shape;314;p16"/>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pic>
        <p:nvPicPr>
          <p:cNvPr id="319" name="Google Shape;319;p17"/>
          <p:cNvPicPr preferRelativeResize="0"/>
          <p:nvPr/>
        </p:nvPicPr>
        <p:blipFill rotWithShape="1">
          <a:blip r:embed="rId3">
            <a:alphaModFix/>
          </a:blip>
          <a:srcRect b="0" l="0" r="0" t="0"/>
          <a:stretch/>
        </p:blipFill>
        <p:spPr>
          <a:xfrm>
            <a:off x="79375" y="55562"/>
            <a:ext cx="12026900" cy="6729412"/>
          </a:xfrm>
          <a:prstGeom prst="rect">
            <a:avLst/>
          </a:prstGeom>
          <a:noFill/>
          <a:ln>
            <a:noFill/>
          </a:ln>
        </p:spPr>
      </p:pic>
      <p:pic>
        <p:nvPicPr>
          <p:cNvPr id="320" name="Google Shape;320;p17">
            <a:hlinkClick r:id="rId4"/>
          </p:cNvPr>
          <p:cNvPicPr preferRelativeResize="0"/>
          <p:nvPr/>
        </p:nvPicPr>
        <p:blipFill rotWithShape="1">
          <a:blip r:embed="rId5">
            <a:alphaModFix/>
          </a:blip>
          <a:srcRect b="0" l="0" r="0" t="0"/>
          <a:stretch/>
        </p:blipFill>
        <p:spPr>
          <a:xfrm>
            <a:off x="576262" y="2584450"/>
            <a:ext cx="3303587" cy="1174750"/>
          </a:xfrm>
          <a:prstGeom prst="rect">
            <a:avLst/>
          </a:prstGeom>
          <a:noFill/>
          <a:ln>
            <a:noFill/>
          </a:ln>
        </p:spPr>
      </p:pic>
      <p:sp>
        <p:nvSpPr>
          <p:cNvPr id="321" name="Google Shape;321;p17"/>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pic>
        <p:nvPicPr>
          <p:cNvPr id="326" name="Google Shape;326;p18"/>
          <p:cNvPicPr preferRelativeResize="0"/>
          <p:nvPr/>
        </p:nvPicPr>
        <p:blipFill rotWithShape="1">
          <a:blip r:embed="rId3">
            <a:alphaModFix/>
          </a:blip>
          <a:srcRect b="0" l="0" r="0" t="0"/>
          <a:stretch/>
        </p:blipFill>
        <p:spPr>
          <a:xfrm>
            <a:off x="79375" y="55562"/>
            <a:ext cx="12026900" cy="6765925"/>
          </a:xfrm>
          <a:prstGeom prst="rect">
            <a:avLst/>
          </a:prstGeom>
          <a:noFill/>
          <a:ln>
            <a:noFill/>
          </a:ln>
        </p:spPr>
      </p:pic>
      <p:pic>
        <p:nvPicPr>
          <p:cNvPr id="327" name="Google Shape;327;p18">
            <a:hlinkClick r:id="rId4"/>
          </p:cNvPr>
          <p:cNvPicPr preferRelativeResize="0"/>
          <p:nvPr/>
        </p:nvPicPr>
        <p:blipFill rotWithShape="1">
          <a:blip r:embed="rId5">
            <a:alphaModFix/>
          </a:blip>
          <a:srcRect b="0" l="0" r="0" t="0"/>
          <a:stretch/>
        </p:blipFill>
        <p:spPr>
          <a:xfrm>
            <a:off x="1203325" y="1609725"/>
            <a:ext cx="2039937" cy="2041525"/>
          </a:xfrm>
          <a:prstGeom prst="rect">
            <a:avLst/>
          </a:prstGeom>
          <a:noFill/>
          <a:ln>
            <a:noFill/>
          </a:ln>
        </p:spPr>
      </p:pic>
      <p:sp>
        <p:nvSpPr>
          <p:cNvPr id="328" name="Google Shape;328;p18"/>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32" name="Shape 332"/>
        <p:cNvGrpSpPr/>
        <p:nvPr/>
      </p:nvGrpSpPr>
      <p:grpSpPr>
        <a:xfrm>
          <a:off x="0" y="0"/>
          <a:ext cx="0" cy="0"/>
          <a:chOff x="0" y="0"/>
          <a:chExt cx="0" cy="0"/>
        </a:xfrm>
      </p:grpSpPr>
      <p:sp>
        <p:nvSpPr>
          <p:cNvPr id="333" name="Google Shape;333;p19"/>
          <p:cNvSpPr txBox="1"/>
          <p:nvPr>
            <p:ph idx="1" type="subTitle"/>
          </p:nvPr>
        </p:nvSpPr>
        <p:spPr>
          <a:xfrm>
            <a:off x="1084262" y="1563687"/>
            <a:ext cx="10023475" cy="1655762"/>
          </a:xfrm>
          <a:prstGeom prst="rect">
            <a:avLst/>
          </a:prstGeom>
          <a:noFill/>
          <a:ln>
            <a:noFill/>
          </a:ln>
        </p:spPr>
        <p:txBody>
          <a:bodyPr anchorCtr="0" anchor="t" bIns="45700" lIns="91425" spcFirstLastPara="1" rIns="91425" wrap="square" tIns="45700">
            <a:noAutofit/>
          </a:bodyPr>
          <a:lstStyle/>
          <a:p>
            <a:pPr indent="0" lvl="0" marL="0" rtl="0" algn="just">
              <a:lnSpc>
                <a:spcPct val="133000"/>
              </a:lnSpc>
              <a:spcBef>
                <a:spcPts val="0"/>
              </a:spcBef>
              <a:spcAft>
                <a:spcPts val="0"/>
              </a:spcAft>
              <a:buSzPts val="2400"/>
              <a:buNone/>
            </a:pPr>
            <a:r>
              <a:t/>
            </a:r>
            <a:endParaRPr b="0" i="0" sz="1800" u="none">
              <a:solidFill>
                <a:srgbClr val="7030A0"/>
              </a:solidFill>
              <a:latin typeface="Calibri"/>
              <a:ea typeface="Calibri"/>
              <a:cs typeface="Calibri"/>
              <a:sym typeface="Calibri"/>
            </a:endParaRPr>
          </a:p>
          <a:p>
            <a:pPr indent="0" lvl="0" marL="0" rtl="0" algn="just">
              <a:lnSpc>
                <a:spcPct val="133000"/>
              </a:lnSpc>
              <a:spcBef>
                <a:spcPts val="0"/>
              </a:spcBef>
              <a:spcAft>
                <a:spcPts val="0"/>
              </a:spcAft>
              <a:buSzPts val="2400"/>
              <a:buNone/>
            </a:pPr>
            <a:r>
              <a:t/>
            </a:r>
            <a:endParaRPr b="0" i="0" sz="1800" u="none">
              <a:solidFill>
                <a:srgbClr val="7030A0"/>
              </a:solidFill>
              <a:latin typeface="Calibri"/>
              <a:ea typeface="Calibri"/>
              <a:cs typeface="Calibri"/>
              <a:sym typeface="Calibri"/>
            </a:endParaRPr>
          </a:p>
          <a:p>
            <a:pPr indent="0" lvl="0" marL="0" rtl="0" algn="just">
              <a:lnSpc>
                <a:spcPct val="133000"/>
              </a:lnSpc>
              <a:spcBef>
                <a:spcPts val="0"/>
              </a:spcBef>
              <a:spcAft>
                <a:spcPts val="0"/>
              </a:spcAft>
              <a:buSzPts val="2400"/>
              <a:buNone/>
            </a:pPr>
            <a:r>
              <a:rPr b="0" i="0" lang="en-US" sz="2400" u="none">
                <a:solidFill>
                  <a:srgbClr val="7030A0"/>
                </a:solidFill>
                <a:latin typeface="Calibri"/>
                <a:ea typeface="Calibri"/>
                <a:cs typeface="Calibri"/>
                <a:sym typeface="Calibri"/>
              </a:rPr>
              <a:t>La estimulación cognitiva es un conjunto de estrategias, técnicas y actividades que </a:t>
            </a:r>
            <a:r>
              <a:rPr b="0" i="0" lang="en-US" sz="2400" u="sng">
                <a:solidFill>
                  <a:srgbClr val="7030A0"/>
                </a:solidFill>
                <a:hlinkClick r:id="rId4"/>
              </a:rPr>
              <a:t>pueden impulsar, desarrollar, mejorar y mantener las capacidades cognitivas</a:t>
            </a:r>
            <a:r>
              <a:rPr b="0" i="0" lang="en-US" sz="2400" u="none">
                <a:solidFill>
                  <a:srgbClr val="7030A0"/>
                </a:solidFill>
                <a:latin typeface="Calibri"/>
                <a:ea typeface="Calibri"/>
                <a:cs typeface="Calibri"/>
                <a:sym typeface="Calibri"/>
              </a:rPr>
              <a:t> (atención, memoria, concentración, lenguaje, cálculo y  razonamiento) y las habilidades  para mejorar los procesos básicos de aprendizaje. </a:t>
            </a:r>
            <a:endParaRPr/>
          </a:p>
          <a:p>
            <a:pPr indent="0" lvl="0" marL="0" rtl="0" algn="just">
              <a:lnSpc>
                <a:spcPct val="133000"/>
              </a:lnSpc>
              <a:spcBef>
                <a:spcPts val="0"/>
              </a:spcBef>
              <a:spcAft>
                <a:spcPts val="0"/>
              </a:spcAft>
              <a:buSzPts val="2400"/>
              <a:buNone/>
            </a:pPr>
            <a:r>
              <a:rPr b="0" i="0" lang="en-US" sz="2400" u="none">
                <a:solidFill>
                  <a:srgbClr val="7030A0"/>
                </a:solidFill>
                <a:latin typeface="Calibri"/>
                <a:ea typeface="Calibri"/>
                <a:cs typeface="Calibri"/>
                <a:sym typeface="Calibri"/>
              </a:rPr>
              <a:t>Para ampliar infomación, clic </a:t>
            </a:r>
            <a:r>
              <a:rPr b="1" i="0" lang="en-US" sz="2400" u="sng">
                <a:solidFill>
                  <a:schemeClr val="hlink"/>
                </a:solidFill>
                <a:hlinkClick r:id="rId5"/>
              </a:rPr>
              <a:t>AQUÍ.</a:t>
            </a:r>
            <a:endParaRPr/>
          </a:p>
        </p:txBody>
      </p:sp>
      <p:sp>
        <p:nvSpPr>
          <p:cNvPr id="334" name="Google Shape;334;p19"/>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
        <p:nvSpPr>
          <p:cNvPr id="335" name="Google Shape;335;p19"/>
          <p:cNvSpPr txBox="1"/>
          <p:nvPr/>
        </p:nvSpPr>
        <p:spPr>
          <a:xfrm>
            <a:off x="-98425" y="371475"/>
            <a:ext cx="12366624"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36" name="Google Shape;336;p19"/>
          <p:cNvSpPr txBox="1"/>
          <p:nvPr/>
        </p:nvSpPr>
        <p:spPr>
          <a:xfrm>
            <a:off x="625475" y="493712"/>
            <a:ext cx="9563100" cy="955675"/>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674EA7"/>
              </a:buClr>
              <a:buSzPts val="3600"/>
              <a:buFont typeface="Raleway"/>
              <a:buNone/>
            </a:pPr>
            <a:r>
              <a:rPr b="1" i="0" lang="en-US" sz="3600" u="none">
                <a:solidFill>
                  <a:srgbClr val="674EA7"/>
                </a:solidFill>
                <a:latin typeface="Raleway"/>
                <a:ea typeface="Raleway"/>
                <a:cs typeface="Raleway"/>
                <a:sym typeface="Raleway"/>
              </a:rPr>
              <a:t>Estimulación cognitiva.</a:t>
            </a:r>
            <a:endParaRPr/>
          </a:p>
        </p:txBody>
      </p:sp>
      <p:pic>
        <p:nvPicPr>
          <p:cNvPr id="337" name="Google Shape;337;p19"/>
          <p:cNvPicPr preferRelativeResize="0"/>
          <p:nvPr/>
        </p:nvPicPr>
        <p:blipFill rotWithShape="1">
          <a:blip r:embed="rId6">
            <a:alphaModFix/>
          </a:blip>
          <a:srcRect b="0" l="0" r="0" t="0"/>
          <a:stretch/>
        </p:blipFill>
        <p:spPr>
          <a:xfrm>
            <a:off x="9559925" y="381000"/>
            <a:ext cx="2290762" cy="1182687"/>
          </a:xfrm>
          <a:prstGeom prst="rect">
            <a:avLst/>
          </a:prstGeom>
          <a:noFill/>
          <a:ln cap="flat" cmpd="sng" w="28575">
            <a:solidFill>
              <a:srgbClr val="002060"/>
            </a:solidFill>
            <a:prstDash val="solid"/>
            <a:round/>
            <a:headEnd len="sm" w="sm" type="none"/>
            <a:tailEnd len="sm" w="sm" type="none"/>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3" name="Shape 183"/>
        <p:cNvGrpSpPr/>
        <p:nvPr/>
      </p:nvGrpSpPr>
      <p:grpSpPr>
        <a:xfrm>
          <a:off x="0" y="0"/>
          <a:ext cx="0" cy="0"/>
          <a:chOff x="0" y="0"/>
          <a:chExt cx="0" cy="0"/>
        </a:xfrm>
      </p:grpSpPr>
      <p:sp>
        <p:nvSpPr>
          <p:cNvPr id="184" name="Google Shape;184;p2"/>
          <p:cNvSpPr txBox="1"/>
          <p:nvPr/>
        </p:nvSpPr>
        <p:spPr>
          <a:xfrm>
            <a:off x="-71437" y="371475"/>
            <a:ext cx="12339636"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85" name="Google Shape;185;p2"/>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pic>
        <p:nvPicPr>
          <p:cNvPr id="186" name="Google Shape;186;p2"/>
          <p:cNvPicPr preferRelativeResize="0"/>
          <p:nvPr/>
        </p:nvPicPr>
        <p:blipFill rotWithShape="1">
          <a:blip r:embed="rId4">
            <a:alphaModFix/>
          </a:blip>
          <a:srcRect b="0" l="0" r="0" t="0"/>
          <a:stretch/>
        </p:blipFill>
        <p:spPr>
          <a:xfrm>
            <a:off x="9559925" y="381000"/>
            <a:ext cx="2290762" cy="1182687"/>
          </a:xfrm>
          <a:prstGeom prst="rect">
            <a:avLst/>
          </a:prstGeom>
          <a:noFill/>
          <a:ln cap="flat" cmpd="sng" w="28575">
            <a:solidFill>
              <a:srgbClr val="002060"/>
            </a:solidFill>
            <a:prstDash val="solid"/>
            <a:round/>
            <a:headEnd len="sm" w="sm" type="none"/>
            <a:tailEnd len="sm" w="sm" type="none"/>
          </a:ln>
        </p:spPr>
      </p:pic>
      <p:sp>
        <p:nvSpPr>
          <p:cNvPr id="187" name="Google Shape;187;p2"/>
          <p:cNvSpPr txBox="1"/>
          <p:nvPr/>
        </p:nvSpPr>
        <p:spPr>
          <a:xfrm>
            <a:off x="146050" y="493712"/>
            <a:ext cx="10120312" cy="955675"/>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CC0000"/>
              </a:buClr>
              <a:buSzPts val="4800"/>
              <a:buFont typeface="Raleway"/>
              <a:buNone/>
            </a:pPr>
            <a:r>
              <a:rPr b="1" i="0" lang="en-US" sz="4800" u="none">
                <a:solidFill>
                  <a:srgbClr val="CC0000"/>
                </a:solidFill>
                <a:latin typeface="Raleway"/>
                <a:ea typeface="Raleway"/>
                <a:cs typeface="Raleway"/>
                <a:sym typeface="Raleway"/>
              </a:rPr>
              <a:t> </a:t>
            </a:r>
            <a:r>
              <a:rPr b="1" i="0" lang="en-US" sz="4800" u="none">
                <a:solidFill>
                  <a:srgbClr val="000000"/>
                </a:solidFill>
                <a:latin typeface="Raleway"/>
                <a:ea typeface="Raleway"/>
                <a:cs typeface="Raleway"/>
                <a:sym typeface="Raleway"/>
              </a:rPr>
              <a:t> </a:t>
            </a:r>
            <a:r>
              <a:rPr b="1" i="0" lang="en-US" sz="4800" u="none">
                <a:solidFill>
                  <a:srgbClr val="674EA7"/>
                </a:solidFill>
                <a:latin typeface="Raleway"/>
                <a:ea typeface="Raleway"/>
                <a:cs typeface="Raleway"/>
                <a:sym typeface="Raleway"/>
              </a:rPr>
              <a:t>RevisT-EE</a:t>
            </a:r>
            <a:endParaRPr/>
          </a:p>
        </p:txBody>
      </p:sp>
      <p:sp>
        <p:nvSpPr>
          <p:cNvPr id="188" name="Google Shape;188;p2"/>
          <p:cNvSpPr txBox="1"/>
          <p:nvPr/>
        </p:nvSpPr>
        <p:spPr>
          <a:xfrm>
            <a:off x="1162050" y="1868487"/>
            <a:ext cx="9563100" cy="2654300"/>
          </a:xfrm>
          <a:prstGeom prst="rect">
            <a:avLst/>
          </a:prstGeom>
          <a:noFill/>
          <a:ln>
            <a:noFill/>
          </a:ln>
        </p:spPr>
        <p:txBody>
          <a:bodyPr anchorCtr="0" anchor="t" bIns="121900" lIns="121900" spcFirstLastPara="1" rIns="121900" wrap="square" tIns="121900">
            <a:noAutofit/>
          </a:bodyPr>
          <a:lstStyle/>
          <a:p>
            <a:pPr indent="0" lvl="0" marL="0" marR="0" rtl="0" algn="just">
              <a:lnSpc>
                <a:spcPct val="100000"/>
              </a:lnSpc>
              <a:spcBef>
                <a:spcPts val="0"/>
              </a:spcBef>
              <a:spcAft>
                <a:spcPts val="0"/>
              </a:spcAft>
              <a:buClr>
                <a:srgbClr val="000000"/>
              </a:buClr>
              <a:buSzPts val="1500"/>
              <a:buFont typeface="Arial"/>
              <a:buNone/>
            </a:pPr>
            <a:r>
              <a:t/>
            </a:r>
            <a:endParaRPr b="1" i="1" sz="1500" u="none">
              <a:solidFill>
                <a:srgbClr val="351C75"/>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500"/>
              <a:buFont typeface="Arial"/>
              <a:buNone/>
            </a:pPr>
            <a:r>
              <a:t/>
            </a:r>
            <a:endParaRPr b="1" i="1" sz="15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None/>
            </a:pPr>
            <a:r>
              <a:t/>
            </a:r>
            <a:endParaRPr b="1" i="1" sz="1500" u="none">
              <a:solidFill>
                <a:srgbClr val="351C75"/>
              </a:solidFill>
              <a:latin typeface="Roboto"/>
              <a:ea typeface="Roboto"/>
              <a:cs typeface="Roboto"/>
              <a:sym typeface="Roboto"/>
            </a:endParaRPr>
          </a:p>
        </p:txBody>
      </p:sp>
      <p:sp>
        <p:nvSpPr>
          <p:cNvPr id="189" name="Google Shape;189;p2"/>
          <p:cNvSpPr txBox="1"/>
          <p:nvPr/>
        </p:nvSpPr>
        <p:spPr>
          <a:xfrm>
            <a:off x="1560512" y="2068512"/>
            <a:ext cx="9474200" cy="40655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0" name="Google Shape;190;p2"/>
          <p:cNvSpPr txBox="1"/>
          <p:nvPr/>
        </p:nvSpPr>
        <p:spPr>
          <a:xfrm>
            <a:off x="731837" y="1820862"/>
            <a:ext cx="10539412" cy="428625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a:solidFill>
                  <a:srgbClr val="000000"/>
                </a:solidFill>
                <a:latin typeface="Arial"/>
                <a:ea typeface="Arial"/>
                <a:cs typeface="Arial"/>
                <a:sym typeface="Arial"/>
              </a:rPr>
              <a:t>Fuente:</a:t>
            </a:r>
            <a:r>
              <a:rPr b="0" i="0" lang="en-US" sz="900" u="sng">
                <a:solidFill>
                  <a:schemeClr val="hlink"/>
                </a:solidFill>
                <a:latin typeface="Arial"/>
                <a:ea typeface="Arial"/>
                <a:cs typeface="Arial"/>
                <a:sym typeface="Arial"/>
                <a:hlinkClick r:id="rId5"/>
              </a:rPr>
              <a:t>https://educparatodosblog.wordpress.com/2017/04/22/el-juego-nos-incluye/amp/</a:t>
            </a:r>
            <a:endParaRPr/>
          </a:p>
        </p:txBody>
      </p:sp>
      <p:pic>
        <p:nvPicPr>
          <p:cNvPr id="191" name="Google Shape;191;p2"/>
          <p:cNvPicPr preferRelativeResize="0"/>
          <p:nvPr/>
        </p:nvPicPr>
        <p:blipFill rotWithShape="1">
          <a:blip r:embed="rId6">
            <a:alphaModFix/>
          </a:blip>
          <a:srcRect b="0" l="0" r="0" t="0"/>
          <a:stretch/>
        </p:blipFill>
        <p:spPr>
          <a:xfrm>
            <a:off x="2895600" y="1868487"/>
            <a:ext cx="5715000" cy="3657600"/>
          </a:xfrm>
          <a:prstGeom prst="rect">
            <a:avLst/>
          </a:prstGeom>
          <a:noFill/>
          <a:ln>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graphicFrame>
        <p:nvGraphicFramePr>
          <p:cNvPr id="342" name="Google Shape;342;p20"/>
          <p:cNvGraphicFramePr/>
          <p:nvPr/>
        </p:nvGraphicFramePr>
        <p:xfrm>
          <a:off x="131762" y="98425"/>
          <a:ext cx="3000000" cy="3000000"/>
        </p:xfrm>
        <a:graphic>
          <a:graphicData uri="http://schemas.openxmlformats.org/drawingml/2006/table">
            <a:tbl>
              <a:tblPr>
                <a:noFill/>
                <a:tableStyleId>{FE68CD3A-2562-4CA0-9D49-783F38A58DB2}</a:tableStyleId>
              </a:tblPr>
              <a:tblGrid>
                <a:gridCol w="3979850"/>
                <a:gridCol w="3783000"/>
                <a:gridCol w="4213225"/>
              </a:tblGrid>
              <a:tr h="58260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2060"/>
                    </a:solidFill>
                  </a:tcPr>
                </a:tc>
                <a:tc gridSpan="2">
                  <a:txBody>
                    <a:bodyPr/>
                    <a:lstStyle/>
                    <a:p>
                      <a:pPr indent="0" lvl="0" marL="0" marR="0" rtl="0" algn="ctr">
                        <a:lnSpc>
                          <a:spcPct val="107000"/>
                        </a:lnSpc>
                        <a:spcBef>
                          <a:spcPts val="0"/>
                        </a:spcBef>
                        <a:spcAft>
                          <a:spcPts val="0"/>
                        </a:spcAft>
                        <a:buClr>
                          <a:srgbClr val="000000"/>
                        </a:buClr>
                        <a:buSzPts val="1800"/>
                        <a:buFont typeface="Arial"/>
                        <a:buNone/>
                      </a:pPr>
                      <a:r>
                        <a:rPr b="1" i="0" lang="en-US" sz="1800" u="none" cap="none" strike="noStrike">
                          <a:solidFill>
                            <a:srgbClr val="FFFFFF"/>
                          </a:solidFill>
                          <a:latin typeface="Arial Black"/>
                          <a:ea typeface="Arial Black"/>
                          <a:cs typeface="Arial Black"/>
                          <a:sym typeface="Arial Black"/>
                        </a:rPr>
                        <a:t>       LLEVO TODO           </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2060"/>
                    </a:solidFill>
                  </a:tcPr>
                </a:tc>
                <a:tc hMerge="1"/>
              </a:tr>
              <a:tr h="66675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472C4"/>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CFD5EA"/>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Uso pedagógico-didáctico.</a:t>
                      </a:r>
                      <a:endParaRPr b="0" i="0" sz="1400" u="none" cap="none" strike="noStrike">
                        <a:solidFill>
                          <a:srgbClr val="073763"/>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CFD5EA"/>
                    </a:solidFill>
                  </a:tcPr>
                </a:tc>
              </a:tr>
              <a:tr h="3716325">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 descarga de Google Play y en la tablet queda guardada en “Mis Aplicaciones”.</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472C4"/>
                    </a:solidFill>
                  </a:tcPr>
                </a:tc>
                <a:tc rowSpan="2">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458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1C4587"/>
                          </a:solidFill>
                          <a:latin typeface="Calibri"/>
                          <a:ea typeface="Calibri"/>
                          <a:cs typeface="Calibri"/>
                          <a:sym typeface="Calibri"/>
                        </a:rPr>
                        <a:t>Diseñada para personas con TEA. </a:t>
                      </a:r>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1C458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1C4587"/>
                          </a:solidFill>
                          <a:latin typeface="Calibri"/>
                          <a:ea typeface="Calibri"/>
                          <a:cs typeface="Calibri"/>
                          <a:sym typeface="Calibri"/>
                        </a:rPr>
                        <a:t>Ayuda a  organizar todo lo necesario para los destinos favoritos como la escuela, un paseo y otros que requieran el armado de una mochila.</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458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1C4587"/>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458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1C4587"/>
                          </a:solidFill>
                          <a:latin typeface="Calibri"/>
                          <a:ea typeface="Calibri"/>
                          <a:cs typeface="Calibri"/>
                          <a:sym typeface="Calibri"/>
                        </a:rPr>
                        <a:t>	 	 	</a:t>
                      </a:r>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1C4587"/>
                        </a:solidFill>
                        <a:latin typeface="Calibri"/>
                        <a:ea typeface="Calibri"/>
                        <a:cs typeface="Calibri"/>
                        <a:sym typeface="Calibri"/>
                      </a:endParaRPr>
                    </a:p>
                    <a:p>
                      <a:pPr indent="0" lvl="0" marL="0" marR="0" rtl="0" algn="l">
                        <a:lnSpc>
                          <a:spcPct val="115000"/>
                        </a:lnSpc>
                        <a:spcBef>
                          <a:spcPts val="600"/>
                        </a:spcBef>
                        <a:spcAft>
                          <a:spcPts val="0"/>
                        </a:spcAft>
                        <a:buClr>
                          <a:srgbClr val="000000"/>
                        </a:buClr>
                        <a:buSzPts val="1400"/>
                        <a:buFont typeface="Arial"/>
                        <a:buNone/>
                      </a:pPr>
                      <a:r>
                        <a:t/>
                      </a:r>
                      <a:endParaRPr b="0" i="0" sz="1400" u="none" cap="none" strike="noStrike">
                        <a:solidFill>
                          <a:srgbClr val="1C4587"/>
                        </a:solidFill>
                        <a:latin typeface="Calibri"/>
                        <a:ea typeface="Calibri"/>
                        <a:cs typeface="Calibri"/>
                        <a:sym typeface="Calibri"/>
                      </a:endParaRPr>
                    </a:p>
                    <a:p>
                      <a:pPr indent="0" lvl="0" marL="0" marR="0" rtl="0" algn="l">
                        <a:lnSpc>
                          <a:spcPct val="115000"/>
                        </a:lnSpc>
                        <a:spcBef>
                          <a:spcPts val="600"/>
                        </a:spcBef>
                        <a:spcAft>
                          <a:spcPts val="0"/>
                        </a:spcAft>
                        <a:buClr>
                          <a:srgbClr val="000000"/>
                        </a:buClr>
                        <a:buSzPts val="1400"/>
                        <a:buFont typeface="Arial"/>
                        <a:buNone/>
                      </a:pPr>
                      <a:r>
                        <a:t/>
                      </a:r>
                      <a:endParaRPr b="0" i="0" sz="1400" u="none" cap="none" strike="noStrike">
                        <a:solidFill>
                          <a:srgbClr val="1C4587"/>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1C4587"/>
                        </a:solidFill>
                        <a:latin typeface="Calibri"/>
                        <a:ea typeface="Calibri"/>
                        <a:cs typeface="Calibri"/>
                        <a:sym typeface="Calibri"/>
                      </a:endParaRPr>
                    </a:p>
                  </a:txBody>
                  <a:tcPr marT="0" marB="0" marR="57250" marL="57250">
                    <a:lnL cap="flat" cmpd="sng" w="12700">
                      <a:solidFill>
                        <a:schemeClr val="l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571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C4587"/>
                        </a:solidFill>
                        <a:latin typeface="Calibri"/>
                        <a:ea typeface="Calibri"/>
                        <a:cs typeface="Calibri"/>
                        <a:sym typeface="Calibri"/>
                      </a:endParaRPr>
                    </a:p>
                    <a:p>
                      <a:pPr indent="0" lvl="0" marL="57150" marR="0" rtl="0" algn="l">
                        <a:lnSpc>
                          <a:spcPct val="100000"/>
                        </a:lnSpc>
                        <a:spcBef>
                          <a:spcPts val="0"/>
                        </a:spcBef>
                        <a:spcAft>
                          <a:spcPts val="0"/>
                        </a:spcAft>
                        <a:buClr>
                          <a:srgbClr val="000000"/>
                        </a:buClr>
                        <a:buSzPts val="1600"/>
                        <a:buFont typeface="Arial"/>
                        <a:buNone/>
                      </a:pPr>
                      <a:r>
                        <a:rPr b="0" i="0" lang="en-US" sz="1600" u="none" cap="none" strike="noStrike">
                          <a:solidFill>
                            <a:srgbClr val="1C4587"/>
                          </a:solidFill>
                          <a:latin typeface="Calibri"/>
                          <a:ea typeface="Calibri"/>
                          <a:cs typeface="Calibri"/>
                          <a:sym typeface="Calibri"/>
                        </a:rPr>
                        <a:t>Historia: La duración del tiempo en el ámbito personal y escolar.  	 </a:t>
                      </a:r>
                      <a:endParaRPr/>
                    </a:p>
                    <a:p>
                      <a:pPr indent="0" lvl="0" marL="57150" marR="0" rtl="0" algn="l">
                        <a:lnSpc>
                          <a:spcPct val="100000"/>
                        </a:lnSpc>
                        <a:spcBef>
                          <a:spcPts val="0"/>
                        </a:spcBef>
                        <a:spcAft>
                          <a:spcPts val="0"/>
                        </a:spcAft>
                        <a:buClr>
                          <a:srgbClr val="000000"/>
                        </a:buClr>
                        <a:buSzPts val="1600"/>
                        <a:buFont typeface="Arial"/>
                        <a:buNone/>
                      </a:pPr>
                      <a:r>
                        <a:rPr b="0" i="0" lang="en-US" sz="1600" u="none" cap="none" strike="noStrike">
                          <a:solidFill>
                            <a:srgbClr val="1C4587"/>
                          </a:solidFill>
                          <a:latin typeface="Calibri"/>
                          <a:ea typeface="Calibri"/>
                          <a:cs typeface="Calibri"/>
                          <a:sym typeface="Calibri"/>
                        </a:rPr>
                        <a:t>Permite armar varias mochilas que llevarán diferentes elementos según las actividades que tenga el estudiante durante el día.  </a:t>
                      </a:r>
                      <a:endParaRPr/>
                    </a:p>
                    <a:p>
                      <a:pPr indent="0" lvl="0" marL="57150" marR="0" rtl="0" algn="l">
                        <a:lnSpc>
                          <a:spcPct val="100000"/>
                        </a:lnSpc>
                        <a:spcBef>
                          <a:spcPts val="0"/>
                        </a:spcBef>
                        <a:spcAft>
                          <a:spcPts val="0"/>
                        </a:spcAft>
                        <a:buClr>
                          <a:srgbClr val="000000"/>
                        </a:buClr>
                        <a:buSzPts val="1600"/>
                        <a:buFont typeface="Arial"/>
                        <a:buNone/>
                      </a:pPr>
                      <a:r>
                        <a:rPr b="0" i="0" lang="en-US" sz="1600" u="none" cap="none" strike="noStrike">
                          <a:solidFill>
                            <a:srgbClr val="1C4587"/>
                          </a:solidFill>
                          <a:latin typeface="Calibri"/>
                          <a:ea typeface="Calibri"/>
                          <a:cs typeface="Calibri"/>
                          <a:sym typeface="Calibri"/>
                        </a:rPr>
                        <a:t>Cada mochila se puede personalizar con fotos y descripciones familiares. </a:t>
                      </a:r>
                      <a:endParaRPr/>
                    </a:p>
                    <a:p>
                      <a:pPr indent="0" lvl="0" marL="57150" marR="0" rtl="0" algn="l">
                        <a:lnSpc>
                          <a:spcPct val="100000"/>
                        </a:lnSpc>
                        <a:spcBef>
                          <a:spcPts val="0"/>
                        </a:spcBef>
                        <a:spcAft>
                          <a:spcPts val="0"/>
                        </a:spcAft>
                        <a:buClr>
                          <a:srgbClr val="000000"/>
                        </a:buClr>
                        <a:buSzPts val="1600"/>
                        <a:buFont typeface="Arial"/>
                        <a:buNone/>
                      </a:pPr>
                      <a:r>
                        <a:rPr b="0" i="0" lang="en-US" sz="1600" u="none" cap="none" strike="noStrike">
                          <a:solidFill>
                            <a:srgbClr val="1C4587"/>
                          </a:solidFill>
                          <a:latin typeface="Calibri"/>
                          <a:ea typeface="Calibri"/>
                          <a:cs typeface="Calibri"/>
                          <a:sym typeface="Calibri"/>
                        </a:rPr>
                        <a:t>Ayuda al estudiante  a seleccionar todos los elementos que va a llevar su mochila.</a:t>
                      </a:r>
                      <a:endParaRPr/>
                    </a:p>
                    <a:p>
                      <a:pPr indent="0" lvl="0" marL="57150" marR="0" rtl="0" algn="l">
                        <a:lnSpc>
                          <a:spcPct val="100000"/>
                        </a:lnSpc>
                        <a:spcBef>
                          <a:spcPts val="0"/>
                        </a:spcBef>
                        <a:spcAft>
                          <a:spcPts val="0"/>
                        </a:spcAft>
                        <a:buClr>
                          <a:srgbClr val="000000"/>
                        </a:buClr>
                        <a:buSzPts val="1600"/>
                        <a:buFont typeface="Arial"/>
                        <a:buNone/>
                      </a:pPr>
                      <a:r>
                        <a:rPr b="0" i="0" lang="en-US" sz="1600" u="none" cap="none" strike="noStrike">
                          <a:solidFill>
                            <a:srgbClr val="1C4587"/>
                          </a:solidFill>
                          <a:latin typeface="Calibri"/>
                          <a:ea typeface="Calibri"/>
                          <a:cs typeface="Calibri"/>
                          <a:sym typeface="Calibri"/>
                        </a:rPr>
                        <a:t>Organiza la secuencia de actividades que el niño tendrá durante la jornada. 	</a:t>
                      </a:r>
                      <a:endParaRPr/>
                    </a:p>
                    <a:p>
                      <a:pPr indent="0" lvl="0" marL="57150" marR="0" rtl="0" algn="l">
                        <a:lnSpc>
                          <a:spcPct val="100000"/>
                        </a:lnSpc>
                        <a:spcBef>
                          <a:spcPts val="0"/>
                        </a:spcBef>
                        <a:spcAft>
                          <a:spcPts val="0"/>
                        </a:spcAft>
                        <a:buClr>
                          <a:srgbClr val="000000"/>
                        </a:buClr>
                        <a:buSzPts val="1600"/>
                        <a:buFont typeface="Arial"/>
                        <a:buNone/>
                      </a:pPr>
                      <a:r>
                        <a:rPr b="0" i="0" lang="en-US" sz="1600" u="none" cap="none" strike="noStrike">
                          <a:solidFill>
                            <a:srgbClr val="1C4587"/>
                          </a:solidFill>
                          <a:latin typeface="Calibri"/>
                          <a:ea typeface="Calibri"/>
                          <a:cs typeface="Calibri"/>
                          <a:sym typeface="Calibri"/>
                        </a:rPr>
                        <a:t>Es una ayuda memoria visual para preparar al estudiante a sus rutinas diarias.   	</a:t>
                      </a:r>
                      <a:endParaRPr/>
                    </a:p>
                    <a:p>
                      <a:pPr indent="0" lvl="0" marL="0" marR="0" rtl="0" algn="l">
                        <a:lnSpc>
                          <a:spcPct val="100000"/>
                        </a:lnSpc>
                        <a:spcBef>
                          <a:spcPts val="0"/>
                        </a:spcBef>
                        <a:spcAft>
                          <a:spcPts val="0"/>
                        </a:spcAft>
                        <a:buNone/>
                      </a:pPr>
                      <a:r>
                        <a:t/>
                      </a:r>
                      <a:endParaRPr b="0" i="0" sz="1600" u="none" cap="none" strike="noStrike">
                        <a:solidFill>
                          <a:srgbClr val="1C4587"/>
                        </a:solidFill>
                        <a:latin typeface="Calibri"/>
                        <a:ea typeface="Calibri"/>
                        <a:cs typeface="Calibri"/>
                        <a:sym typeface="Calibri"/>
                      </a:endParaRPr>
                    </a:p>
                  </a:txBody>
                  <a:tcPr marT="0" marB="0" marR="57250" marL="57250">
                    <a:lnL cap="flat" cmpd="sng" w="12700">
                      <a:solidFill>
                        <a:schemeClr val="accen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BF5"/>
                    </a:solidFill>
                  </a:tcPr>
                </a:tc>
              </a:tr>
              <a:tr h="596900">
                <a:tc vMerge="1"/>
                <a:tc vMerge="1"/>
                <a:tc>
                  <a:txBody>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073763"/>
                          </a:solidFill>
                          <a:latin typeface="Calibri"/>
                          <a:ea typeface="Calibri"/>
                          <a:cs typeface="Calibri"/>
                          <a:sym typeface="Calibri"/>
                        </a:rPr>
                        <a:t>Adaptativa,  de acuerdo a la singularidades del estudiante.</a:t>
                      </a:r>
                      <a:endParaRPr/>
                    </a:p>
                  </a:txBody>
                  <a:tcPr marT="0" marB="0" marR="57250" marL="57250">
                    <a:lnL cap="flat" cmpd="sng" w="12700">
                      <a:solidFill>
                        <a:schemeClr val="accen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1128700">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F5597"/>
                    </a:solidFill>
                  </a:tcPr>
                </a:tc>
                <a:tc hMerge="1"/>
                <a:tc hMerge="1"/>
              </a:tr>
            </a:tbl>
          </a:graphicData>
        </a:graphic>
      </p:graphicFrame>
      <p:pic>
        <p:nvPicPr>
          <p:cNvPr id="343" name="Google Shape;343;p20">
            <a:hlinkClick r:id="rId3"/>
          </p:cNvPr>
          <p:cNvPicPr preferRelativeResize="0"/>
          <p:nvPr/>
        </p:nvPicPr>
        <p:blipFill rotWithShape="1">
          <a:blip r:embed="rId4">
            <a:alphaModFix/>
          </a:blip>
          <a:srcRect b="0" l="0" r="0" t="0"/>
          <a:stretch/>
        </p:blipFill>
        <p:spPr>
          <a:xfrm>
            <a:off x="1447800" y="1946275"/>
            <a:ext cx="1327150" cy="2074862"/>
          </a:xfrm>
          <a:prstGeom prst="rect">
            <a:avLst/>
          </a:prstGeom>
          <a:noFill/>
          <a:ln>
            <a:noFill/>
          </a:ln>
        </p:spPr>
      </p:pic>
      <p:sp>
        <p:nvSpPr>
          <p:cNvPr id="344" name="Google Shape;344;p20"/>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graphicFrame>
        <p:nvGraphicFramePr>
          <p:cNvPr id="349" name="Google Shape;349;p21"/>
          <p:cNvGraphicFramePr/>
          <p:nvPr/>
        </p:nvGraphicFramePr>
        <p:xfrm>
          <a:off x="131762" y="98425"/>
          <a:ext cx="3000000" cy="3000000"/>
        </p:xfrm>
        <a:graphic>
          <a:graphicData uri="http://schemas.openxmlformats.org/drawingml/2006/table">
            <a:tbl>
              <a:tblPr>
                <a:noFill/>
                <a:tableStyleId>{FE68CD3A-2562-4CA0-9D49-783F38A58DB2}</a:tableStyleId>
              </a:tblPr>
              <a:tblGrid>
                <a:gridCol w="3979850"/>
                <a:gridCol w="3783000"/>
                <a:gridCol w="4213225"/>
              </a:tblGrid>
              <a:tr h="57625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2060"/>
                    </a:solidFill>
                  </a:tcPr>
                </a:tc>
                <a:tc gridSpan="2">
                  <a:txBody>
                    <a:bodyPr/>
                    <a:lstStyle/>
                    <a:p>
                      <a:pPr indent="0" lvl="0" marL="0" marR="0" rtl="0" algn="l">
                        <a:lnSpc>
                          <a:spcPct val="107000"/>
                        </a:lnSpc>
                        <a:spcBef>
                          <a:spcPts val="0"/>
                        </a:spcBef>
                        <a:spcAft>
                          <a:spcPts val="0"/>
                        </a:spcAft>
                        <a:buClr>
                          <a:srgbClr val="000000"/>
                        </a:buClr>
                        <a:buSzPts val="1800"/>
                        <a:buFont typeface="Arial"/>
                        <a:buNone/>
                      </a:pPr>
                      <a:r>
                        <a:rPr b="1" i="0" lang="en-US" sz="1800" u="none" cap="none" strike="noStrike">
                          <a:solidFill>
                            <a:srgbClr val="FFFFFF"/>
                          </a:solidFill>
                          <a:latin typeface="Arial Black"/>
                          <a:ea typeface="Arial Black"/>
                          <a:cs typeface="Arial Black"/>
                          <a:sym typeface="Arial Black"/>
                        </a:rPr>
                        <a:t>                                   EL BÚHO BOO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2060"/>
                    </a:solidFill>
                  </a:tcPr>
                </a:tc>
                <a:tc hMerge="1"/>
              </a:tr>
              <a:tr h="66040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472C4"/>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CFD5EA"/>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Uso pedagógico-didáctico.</a:t>
                      </a:r>
                      <a:endParaRPr b="0" i="0" sz="1400" u="none" cap="none" strike="noStrike">
                        <a:solidFill>
                          <a:srgbClr val="073763"/>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CFD5EA"/>
                    </a:solidFill>
                  </a:tcPr>
                </a:tc>
              </a:tr>
              <a:tr h="3598850">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Se puede descargar en la tablet desde Google Play o jugar en la web.</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472C4"/>
                    </a:solidFill>
                  </a:tcPr>
                </a:tc>
                <a:tc rowSpan="2">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C458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C4587"/>
                        </a:solidFill>
                        <a:latin typeface="Calibri"/>
                        <a:ea typeface="Calibri"/>
                        <a:cs typeface="Calibri"/>
                        <a:sym typeface="Calibri"/>
                      </a:endParaRPr>
                    </a:p>
                    <a:p>
                      <a:pPr indent="-12700" lvl="0" marL="0" marR="0" rtl="0" algn="l">
                        <a:lnSpc>
                          <a:spcPct val="100000"/>
                        </a:lnSpc>
                        <a:spcBef>
                          <a:spcPts val="0"/>
                        </a:spcBef>
                        <a:spcAft>
                          <a:spcPts val="0"/>
                        </a:spcAft>
                        <a:buClr>
                          <a:srgbClr val="1C4587"/>
                        </a:buClr>
                        <a:buSzPts val="200"/>
                        <a:buFont typeface="Calibri"/>
                        <a:buChar char="-"/>
                      </a:pPr>
                      <a:r>
                        <a:rPr b="0" i="0" lang="en-US" sz="1800" u="none" cap="none" strike="noStrike">
                          <a:solidFill>
                            <a:srgbClr val="1C4587"/>
                          </a:solidFill>
                          <a:latin typeface="Calibri"/>
                          <a:ea typeface="Calibri"/>
                          <a:cs typeface="Calibri"/>
                          <a:sym typeface="Calibri"/>
                        </a:rPr>
                        <a:t>En la computadora tiene varias maneras de jugar: presionando teclas, moviendo el ratón o haciendo clic.</a:t>
                      </a:r>
                      <a:endParaRPr/>
                    </a:p>
                    <a:p>
                      <a:pPr indent="-12700" lvl="0" marL="0" marR="0" rtl="0" algn="l">
                        <a:lnSpc>
                          <a:spcPct val="100000"/>
                        </a:lnSpc>
                        <a:spcBef>
                          <a:spcPts val="0"/>
                        </a:spcBef>
                        <a:spcAft>
                          <a:spcPts val="0"/>
                        </a:spcAft>
                        <a:buClr>
                          <a:srgbClr val="1C4587"/>
                        </a:buClr>
                        <a:buSzPts val="200"/>
                        <a:buFont typeface="Calibri"/>
                        <a:buChar char="-"/>
                      </a:pPr>
                      <a:r>
                        <a:rPr b="0" i="0" lang="en-US" sz="1800" u="none" cap="none" strike="noStrike">
                          <a:solidFill>
                            <a:srgbClr val="1C4587"/>
                          </a:solidFill>
                          <a:latin typeface="Calibri"/>
                          <a:ea typeface="Calibri"/>
                          <a:cs typeface="Calibri"/>
                          <a:sym typeface="Calibri"/>
                        </a:rPr>
                        <a:t>Existen varios niveles.</a:t>
                      </a:r>
                      <a:endParaRPr/>
                    </a:p>
                    <a:p>
                      <a:pPr indent="-12700" lvl="0" marL="0" marR="0" rtl="0" algn="l">
                        <a:lnSpc>
                          <a:spcPct val="100000"/>
                        </a:lnSpc>
                        <a:spcBef>
                          <a:spcPts val="0"/>
                        </a:spcBef>
                        <a:spcAft>
                          <a:spcPts val="0"/>
                        </a:spcAft>
                        <a:buClr>
                          <a:srgbClr val="1C4587"/>
                        </a:buClr>
                        <a:buSzPts val="200"/>
                        <a:buFont typeface="Calibri"/>
                        <a:buChar char="-"/>
                      </a:pPr>
                      <a:r>
                        <a:rPr b="0" i="0" lang="en-US" sz="1800" u="none" cap="none" strike="noStrike">
                          <a:solidFill>
                            <a:srgbClr val="1C4587"/>
                          </a:solidFill>
                          <a:latin typeface="Calibri"/>
                          <a:ea typeface="Calibri"/>
                          <a:cs typeface="Calibri"/>
                          <a:sym typeface="Calibri"/>
                        </a:rPr>
                        <a:t>Cada actividad tiene una explicación de cómo funciona.</a:t>
                      </a:r>
                      <a:endParaRPr/>
                    </a:p>
                    <a:p>
                      <a:pPr indent="-12700" lvl="0" marL="0" marR="0" rtl="0" algn="l">
                        <a:lnSpc>
                          <a:spcPct val="100000"/>
                        </a:lnSpc>
                        <a:spcBef>
                          <a:spcPts val="0"/>
                        </a:spcBef>
                        <a:spcAft>
                          <a:spcPts val="0"/>
                        </a:spcAft>
                        <a:buClr>
                          <a:srgbClr val="1C4587"/>
                        </a:buClr>
                        <a:buSzPts val="200"/>
                        <a:buFont typeface="Calibri"/>
                        <a:buChar char="-"/>
                      </a:pPr>
                      <a:r>
                        <a:rPr b="0" i="0" lang="en-US" sz="1800" u="none" cap="none" strike="noStrike">
                          <a:solidFill>
                            <a:srgbClr val="1C4587"/>
                          </a:solidFill>
                          <a:latin typeface="Calibri"/>
                          <a:ea typeface="Calibri"/>
                          <a:cs typeface="Calibri"/>
                          <a:sym typeface="Calibri"/>
                        </a:rPr>
                        <a:t>Es muy intuitivo.</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C458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1C4587"/>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C458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1C4587"/>
                          </a:solidFill>
                          <a:latin typeface="Calibri"/>
                          <a:ea typeface="Calibri"/>
                          <a:cs typeface="Calibri"/>
                          <a:sym typeface="Calibri"/>
                        </a:rPr>
                        <a:t>	 	 	</a:t>
                      </a:r>
                      <a:endParaRPr/>
                    </a:p>
                    <a:p>
                      <a:pPr indent="0" lvl="0" marL="0" marR="0" rtl="0" algn="l">
                        <a:lnSpc>
                          <a:spcPct val="100000"/>
                        </a:lnSpc>
                        <a:spcBef>
                          <a:spcPts val="0"/>
                        </a:spcBef>
                        <a:spcAft>
                          <a:spcPts val="0"/>
                        </a:spcAft>
                        <a:buNone/>
                      </a:pPr>
                      <a:r>
                        <a:t/>
                      </a:r>
                      <a:endParaRPr b="0" i="0" sz="1200" u="none" cap="none" strike="noStrike">
                        <a:solidFill>
                          <a:srgbClr val="1C4587"/>
                        </a:solidFill>
                        <a:latin typeface="Calibri"/>
                        <a:ea typeface="Calibri"/>
                        <a:cs typeface="Calibri"/>
                        <a:sym typeface="Calibri"/>
                      </a:endParaRPr>
                    </a:p>
                  </a:txBody>
                  <a:tcPr marT="0" marB="0" marR="57250" marL="57250">
                    <a:lnL cap="flat" cmpd="sng" w="12700">
                      <a:solidFill>
                        <a:schemeClr val="l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114300" lvl="0" marL="1143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C4587"/>
                        </a:solidFill>
                        <a:latin typeface="Calibri"/>
                        <a:ea typeface="Calibri"/>
                        <a:cs typeface="Calibri"/>
                        <a:sym typeface="Calibri"/>
                      </a:endParaRPr>
                    </a:p>
                    <a:p>
                      <a:pPr indent="-114300" lvl="0" marL="114300" marR="0" rtl="0" algn="l">
                        <a:lnSpc>
                          <a:spcPct val="100000"/>
                        </a:lnSpc>
                        <a:spcBef>
                          <a:spcPts val="0"/>
                        </a:spcBef>
                        <a:spcAft>
                          <a:spcPts val="0"/>
                        </a:spcAft>
                        <a:buClr>
                          <a:srgbClr val="1C4587"/>
                        </a:buClr>
                        <a:buSzPts val="100"/>
                        <a:buFont typeface="Calibri"/>
                        <a:buChar char="-"/>
                      </a:pPr>
                      <a:r>
                        <a:rPr b="0" i="0" lang="en-US" sz="1300" u="none" cap="none" strike="noStrike">
                          <a:solidFill>
                            <a:srgbClr val="1C4587"/>
                          </a:solidFill>
                          <a:latin typeface="Calibri"/>
                          <a:ea typeface="Calibri"/>
                          <a:cs typeface="Calibri"/>
                          <a:sym typeface="Calibri"/>
                        </a:rPr>
                        <a:t>Potencia las competencias digitales (Wikinclusión).</a:t>
                      </a:r>
                      <a:endParaRPr/>
                    </a:p>
                    <a:p>
                      <a:pPr indent="-114300" lvl="0" marL="114300" marR="0" rtl="0" algn="l">
                        <a:lnSpc>
                          <a:spcPct val="100000"/>
                        </a:lnSpc>
                        <a:spcBef>
                          <a:spcPts val="0"/>
                        </a:spcBef>
                        <a:spcAft>
                          <a:spcPts val="0"/>
                        </a:spcAft>
                        <a:buClr>
                          <a:srgbClr val="1C4587"/>
                        </a:buClr>
                        <a:buSzPts val="100"/>
                        <a:buFont typeface="Calibri"/>
                        <a:buChar char="-"/>
                      </a:pPr>
                      <a:r>
                        <a:rPr b="0" i="0" lang="en-US" sz="1300" u="none" cap="none" strike="noStrike">
                          <a:solidFill>
                            <a:srgbClr val="1C4587"/>
                          </a:solidFill>
                          <a:latin typeface="Calibri"/>
                          <a:ea typeface="Calibri"/>
                          <a:cs typeface="Calibri"/>
                          <a:sym typeface="Calibri"/>
                        </a:rPr>
                        <a:t>Cuenta con muchos juegos sobre animales.</a:t>
                      </a:r>
                      <a:endParaRPr/>
                    </a:p>
                    <a:p>
                      <a:pPr indent="-114300" lvl="0" marL="114300" marR="0" rtl="0" algn="l">
                        <a:lnSpc>
                          <a:spcPct val="100000"/>
                        </a:lnSpc>
                        <a:spcBef>
                          <a:spcPts val="0"/>
                        </a:spcBef>
                        <a:spcAft>
                          <a:spcPts val="0"/>
                        </a:spcAft>
                        <a:buClr>
                          <a:srgbClr val="1C4587"/>
                        </a:buClr>
                        <a:buSzPts val="100"/>
                        <a:buFont typeface="Calibri"/>
                        <a:buChar char="-"/>
                      </a:pPr>
                      <a:r>
                        <a:rPr b="0" i="0" lang="en-US" sz="1300" u="none" cap="none" strike="noStrike">
                          <a:solidFill>
                            <a:srgbClr val="1C4587"/>
                          </a:solidFill>
                          <a:latin typeface="Calibri"/>
                          <a:ea typeface="Calibri"/>
                          <a:cs typeface="Calibri"/>
                          <a:sym typeface="Calibri"/>
                        </a:rPr>
                        <a:t>Permite conocer sus características: dónde viven</a:t>
                      </a:r>
                      <a:r>
                        <a:rPr lang="en-US" sz="1300">
                          <a:solidFill>
                            <a:srgbClr val="1C4587"/>
                          </a:solidFill>
                          <a:latin typeface="Calibri"/>
                          <a:ea typeface="Calibri"/>
                          <a:cs typeface="Calibri"/>
                          <a:sym typeface="Calibri"/>
                        </a:rPr>
                        <a:t>,</a:t>
                      </a:r>
                      <a:r>
                        <a:rPr b="0" i="0" lang="en-US" sz="1300" u="none" cap="none" strike="noStrike">
                          <a:solidFill>
                            <a:srgbClr val="1C4587"/>
                          </a:solidFill>
                          <a:latin typeface="Calibri"/>
                          <a:ea typeface="Calibri"/>
                          <a:cs typeface="Calibri"/>
                          <a:sym typeface="Calibri"/>
                        </a:rPr>
                        <a:t> cuáles viven dentro de un caparazón, qué sonidos hacen</a:t>
                      </a:r>
                      <a:r>
                        <a:rPr lang="en-US" sz="1300">
                          <a:solidFill>
                            <a:srgbClr val="1C4587"/>
                          </a:solidFill>
                          <a:latin typeface="Calibri"/>
                          <a:ea typeface="Calibri"/>
                          <a:cs typeface="Calibri"/>
                          <a:sym typeface="Calibri"/>
                        </a:rPr>
                        <a:t>,</a:t>
                      </a:r>
                      <a:r>
                        <a:rPr b="0" i="0" lang="en-US" sz="1300" u="none" cap="none" strike="noStrike">
                          <a:solidFill>
                            <a:srgbClr val="1C4587"/>
                          </a:solidFill>
                          <a:latin typeface="Calibri"/>
                          <a:ea typeface="Calibri"/>
                          <a:cs typeface="Calibri"/>
                          <a:sym typeface="Calibri"/>
                        </a:rPr>
                        <a:t> cuáles son ovíparos o vivíparos,  cómo se mueven, cuáles son nocturnos, etc.</a:t>
                      </a:r>
                      <a:endParaRPr/>
                    </a:p>
                    <a:p>
                      <a:pPr indent="-114300" lvl="0" marL="114300" marR="0" rtl="0" algn="l">
                        <a:lnSpc>
                          <a:spcPct val="100000"/>
                        </a:lnSpc>
                        <a:spcBef>
                          <a:spcPts val="0"/>
                        </a:spcBef>
                        <a:spcAft>
                          <a:spcPts val="0"/>
                        </a:spcAft>
                        <a:buClr>
                          <a:srgbClr val="1C4587"/>
                        </a:buClr>
                        <a:buSzPts val="100"/>
                        <a:buFont typeface="Calibri"/>
                        <a:buChar char="-"/>
                      </a:pPr>
                      <a:r>
                        <a:rPr b="0" i="0" lang="en-US" sz="1300" u="none" cap="none" strike="noStrike">
                          <a:solidFill>
                            <a:srgbClr val="1C4587"/>
                          </a:solidFill>
                          <a:latin typeface="Calibri"/>
                          <a:ea typeface="Calibri"/>
                          <a:cs typeface="Calibri"/>
                          <a:sym typeface="Calibri"/>
                        </a:rPr>
                        <a:t>Se puede  hacer música, pintar, unir puntos, armar puzzles, escenas y cuerpos de animales y vestirlos.</a:t>
                      </a:r>
                      <a:endParaRPr/>
                    </a:p>
                    <a:p>
                      <a:pPr indent="-114300" lvl="0" marL="114300" marR="0" rtl="0" algn="l">
                        <a:lnSpc>
                          <a:spcPct val="100000"/>
                        </a:lnSpc>
                        <a:spcBef>
                          <a:spcPts val="0"/>
                        </a:spcBef>
                        <a:spcAft>
                          <a:spcPts val="0"/>
                        </a:spcAft>
                        <a:buClr>
                          <a:srgbClr val="1C4587"/>
                        </a:buClr>
                        <a:buSzPts val="100"/>
                        <a:buFont typeface="Calibri"/>
                        <a:buChar char="-"/>
                      </a:pPr>
                      <a:r>
                        <a:rPr b="0" i="0" lang="en-US" sz="1300" u="none" cap="none" strike="noStrike">
                          <a:solidFill>
                            <a:srgbClr val="1C4587"/>
                          </a:solidFill>
                          <a:latin typeface="Calibri"/>
                          <a:ea typeface="Calibri"/>
                          <a:cs typeface="Calibri"/>
                          <a:sym typeface="Calibri"/>
                        </a:rPr>
                        <a:t>Propone diversos  juegos que promueven . Por ejemplo:  un mono que debe atrapar bananas, un colibrí que debe picar las flores o romper burbujas para liberar búhos.</a:t>
                      </a:r>
                      <a:endParaRPr/>
                    </a:p>
                    <a:p>
                      <a:pPr indent="-114300" lvl="0" marL="114300" marR="0" rtl="0" algn="l">
                        <a:lnSpc>
                          <a:spcPct val="100000"/>
                        </a:lnSpc>
                        <a:spcBef>
                          <a:spcPts val="0"/>
                        </a:spcBef>
                        <a:spcAft>
                          <a:spcPts val="0"/>
                        </a:spcAft>
                        <a:buClr>
                          <a:srgbClr val="1C4587"/>
                        </a:buClr>
                        <a:buSzPts val="100"/>
                        <a:buFont typeface="Calibri"/>
                        <a:buChar char="-"/>
                      </a:pPr>
                      <a:r>
                        <a:rPr b="0" i="0" lang="en-US" sz="1300" u="none" cap="none" strike="noStrike">
                          <a:solidFill>
                            <a:srgbClr val="1C4587"/>
                          </a:solidFill>
                          <a:latin typeface="Calibri"/>
                          <a:ea typeface="Calibri"/>
                          <a:cs typeface="Calibri"/>
                          <a:sym typeface="Calibri"/>
                        </a:rPr>
                        <a:t>Estimula la comprensión del lenguaje y favorece el incremento de vocabulario.</a:t>
                      </a:r>
                      <a:endParaRPr/>
                    </a:p>
                    <a:p>
                      <a:pPr indent="-114300" lvl="0" marL="114300" marR="0" rtl="0" algn="l">
                        <a:lnSpc>
                          <a:spcPct val="100000"/>
                        </a:lnSpc>
                        <a:spcBef>
                          <a:spcPts val="0"/>
                        </a:spcBef>
                        <a:spcAft>
                          <a:spcPts val="0"/>
                        </a:spcAft>
                        <a:buClr>
                          <a:srgbClr val="1C4587"/>
                        </a:buClr>
                        <a:buSzPts val="100"/>
                        <a:buFont typeface="Calibri"/>
                        <a:buChar char="-"/>
                      </a:pPr>
                      <a:r>
                        <a:rPr b="0" i="0" lang="en-US" sz="1300" u="none" cap="none" strike="noStrike">
                          <a:solidFill>
                            <a:srgbClr val="1C4587"/>
                          </a:solidFill>
                          <a:latin typeface="Calibri"/>
                          <a:ea typeface="Calibri"/>
                          <a:cs typeface="Calibri"/>
                          <a:sym typeface="Calibri"/>
                        </a:rPr>
                        <a:t>Incentiva el aprendizaje de los números, el conteo y la correspondencia de figuras.</a:t>
                      </a:r>
                      <a:endParaRPr/>
                    </a:p>
                  </a:txBody>
                  <a:tcPr marT="0" marB="0" marR="57250" marL="57250">
                    <a:lnL cap="flat" cmpd="sng" w="12700">
                      <a:solidFill>
                        <a:schemeClr val="accen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BF5"/>
                    </a:solidFill>
                  </a:tcPr>
                </a:tc>
              </a:tr>
              <a:tr h="758825">
                <a:tc vMerge="1"/>
                <a:tc vMerge="1"/>
                <a:tc>
                  <a:txBody>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073763"/>
                          </a:solidFill>
                          <a:latin typeface="Calibri"/>
                          <a:ea typeface="Calibri"/>
                          <a:cs typeface="Calibri"/>
                          <a:sym typeface="Calibri"/>
                        </a:rPr>
                        <a:t>Adaptativa,  de acuerdo a la singularidades del estudiante.</a:t>
                      </a:r>
                      <a:endParaRPr/>
                    </a:p>
                  </a:txBody>
                  <a:tcPr marT="0" marB="0" marR="57250" marL="57250">
                    <a:lnL cap="flat" cmpd="sng" w="12700">
                      <a:solidFill>
                        <a:schemeClr val="accen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1116000">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F5597"/>
                    </a:solidFill>
                  </a:tcPr>
                </a:tc>
                <a:tc hMerge="1"/>
                <a:tc hMerge="1"/>
              </a:tr>
            </a:tbl>
          </a:graphicData>
        </a:graphic>
      </p:graphicFrame>
      <p:pic>
        <p:nvPicPr>
          <p:cNvPr id="350" name="Google Shape;350;p21">
            <a:hlinkClick r:id="rId3"/>
          </p:cNvPr>
          <p:cNvPicPr preferRelativeResize="0"/>
          <p:nvPr/>
        </p:nvPicPr>
        <p:blipFill rotWithShape="1">
          <a:blip r:embed="rId4">
            <a:alphaModFix/>
          </a:blip>
          <a:srcRect b="0" l="0" r="0" t="0"/>
          <a:stretch/>
        </p:blipFill>
        <p:spPr>
          <a:xfrm>
            <a:off x="806450" y="1684337"/>
            <a:ext cx="2506662" cy="2506662"/>
          </a:xfrm>
          <a:prstGeom prst="rect">
            <a:avLst/>
          </a:prstGeom>
          <a:noFill/>
          <a:ln>
            <a:noFill/>
          </a:ln>
        </p:spPr>
      </p:pic>
      <p:sp>
        <p:nvSpPr>
          <p:cNvPr id="351" name="Google Shape;351;p21"/>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graphicFrame>
        <p:nvGraphicFramePr>
          <p:cNvPr id="356" name="Google Shape;356;p22"/>
          <p:cNvGraphicFramePr/>
          <p:nvPr/>
        </p:nvGraphicFramePr>
        <p:xfrm>
          <a:off x="131762" y="98425"/>
          <a:ext cx="3000000" cy="3000000"/>
        </p:xfrm>
        <a:graphic>
          <a:graphicData uri="http://schemas.openxmlformats.org/drawingml/2006/table">
            <a:tbl>
              <a:tblPr>
                <a:noFill/>
                <a:tableStyleId>{FE68CD3A-2562-4CA0-9D49-783F38A58DB2}</a:tableStyleId>
              </a:tblPr>
              <a:tblGrid>
                <a:gridCol w="3979850"/>
                <a:gridCol w="3783000"/>
                <a:gridCol w="4213225"/>
              </a:tblGrid>
              <a:tr h="57625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2060"/>
                    </a:solidFill>
                  </a:tcPr>
                </a:tc>
                <a:tc gridSpan="2">
                  <a:txBody>
                    <a:bodyPr/>
                    <a:lstStyle/>
                    <a:p>
                      <a:pPr indent="0" lvl="0" marL="0" marR="0" rtl="0" algn="l">
                        <a:lnSpc>
                          <a:spcPct val="107000"/>
                        </a:lnSpc>
                        <a:spcBef>
                          <a:spcPts val="0"/>
                        </a:spcBef>
                        <a:spcAft>
                          <a:spcPts val="0"/>
                        </a:spcAft>
                        <a:buClr>
                          <a:srgbClr val="000000"/>
                        </a:buClr>
                        <a:buSzPts val="1800"/>
                        <a:buFont typeface="Arial"/>
                        <a:buNone/>
                      </a:pPr>
                      <a:r>
                        <a:rPr b="1" i="0" lang="en-US" sz="1800" u="none" cap="none" strike="noStrike">
                          <a:solidFill>
                            <a:srgbClr val="FFFFFF"/>
                          </a:solidFill>
                          <a:latin typeface="Arial Black"/>
                          <a:ea typeface="Arial Black"/>
                          <a:cs typeface="Arial Black"/>
                          <a:sym typeface="Arial Black"/>
                        </a:rPr>
                        <a:t>                                   </a:t>
                      </a:r>
                      <a:r>
                        <a:rPr b="1" i="0" lang="en-US" sz="1400" u="none" cap="none" strike="noStrike">
                          <a:solidFill>
                            <a:srgbClr val="FFFFFF"/>
                          </a:solidFill>
                          <a:latin typeface="Arial Black"/>
                          <a:ea typeface="Arial Black"/>
                          <a:cs typeface="Arial Black"/>
                          <a:sym typeface="Arial Black"/>
                        </a:rPr>
                        <a:t> MEMORY ATTENTION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2060"/>
                    </a:solidFill>
                  </a:tcPr>
                </a:tc>
                <a:tc hMerge="1"/>
              </a:tr>
              <a:tr h="66040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472C4"/>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CFD5EA"/>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Uso pedagógico-didáctico.</a:t>
                      </a:r>
                      <a:endParaRPr b="0" i="0" sz="1400" u="none" cap="none" strike="noStrike">
                        <a:solidFill>
                          <a:srgbClr val="073763"/>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CFD5EA"/>
                    </a:solidFill>
                  </a:tcPr>
                </a:tc>
              </a:tr>
              <a:tr h="3598850">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 descarga de Google Play </a:t>
                      </a:r>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La versión gratuita contiene anuncios.</a:t>
                      </a:r>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472C4"/>
                    </a:solidFill>
                  </a:tcPr>
                </a:tc>
                <a:tc rowSpan="2">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5597"/>
                        </a:solidFill>
                        <a:latin typeface="Calibri"/>
                        <a:ea typeface="Calibri"/>
                        <a:cs typeface="Calibri"/>
                        <a:sym typeface="Calibri"/>
                      </a:endParaRPr>
                    </a:p>
                    <a:p>
                      <a:pPr indent="0" lvl="0" marL="0" marR="0" rtl="0" algn="l">
                        <a:lnSpc>
                          <a:spcPct val="116000"/>
                        </a:lnSpc>
                        <a:spcBef>
                          <a:spcPts val="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Mini juegos que entrenan la memoria visual:</a:t>
                      </a:r>
                      <a:endParaRPr/>
                    </a:p>
                    <a:p>
                      <a:pPr indent="0" lvl="0" marL="0" marR="0" rtl="0" algn="l">
                        <a:lnSpc>
                          <a:spcPct val="115000"/>
                        </a:lnSpc>
                        <a:spcBef>
                          <a:spcPts val="120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 ¿Quién tenía qué número?</a:t>
                      </a:r>
                      <a:endParaRPr/>
                    </a:p>
                    <a:p>
                      <a:pPr indent="0" lvl="0" marL="0" marR="0" rtl="0" algn="l">
                        <a:lnSpc>
                          <a:spcPct val="115000"/>
                        </a:lnSpc>
                        <a:spcBef>
                          <a:spcPts val="120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 Paleta</a:t>
                      </a:r>
                      <a:endParaRPr/>
                    </a:p>
                    <a:p>
                      <a:pPr indent="0" lvl="0" marL="0" marR="0" rtl="0" algn="l">
                        <a:lnSpc>
                          <a:spcPct val="115000"/>
                        </a:lnSpc>
                        <a:spcBef>
                          <a:spcPts val="120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 Memorice las imágenes</a:t>
                      </a:r>
                      <a:endParaRPr/>
                    </a:p>
                    <a:p>
                      <a:pPr indent="0" lvl="0" marL="0" marR="0" rtl="0" algn="l">
                        <a:lnSpc>
                          <a:spcPct val="115000"/>
                        </a:lnSpc>
                        <a:spcBef>
                          <a:spcPts val="120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Mini juegos  que entrenan la atención y la concentración:</a:t>
                      </a:r>
                      <a:endParaRPr/>
                    </a:p>
                    <a:p>
                      <a:pPr indent="0" lvl="0" marL="0" marR="0" rtl="0" algn="l">
                        <a:lnSpc>
                          <a:spcPct val="115000"/>
                        </a:lnSpc>
                        <a:spcBef>
                          <a:spcPts val="120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 Encuentra todos los objetos</a:t>
                      </a:r>
                      <a:endParaRPr/>
                    </a:p>
                    <a:p>
                      <a:pPr indent="0" lvl="0" marL="0" marR="0" rtl="0" algn="l">
                        <a:lnSpc>
                          <a:spcPct val="115000"/>
                        </a:lnSpc>
                        <a:spcBef>
                          <a:spcPts val="120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 Encuentra los números</a:t>
                      </a:r>
                      <a:endParaRPr/>
                    </a:p>
                    <a:p>
                      <a:pPr indent="0" lvl="0" marL="0" marR="0" rtl="0" algn="l">
                        <a:lnSpc>
                          <a:spcPct val="115000"/>
                        </a:lnSpc>
                        <a:spcBef>
                          <a:spcPts val="120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 Reacción</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	 	 	</a:t>
                      </a:r>
                      <a:endParaRPr/>
                    </a:p>
                    <a:p>
                      <a:pPr indent="0" lvl="0" marL="0" marR="0" rtl="0" algn="l">
                        <a:lnSpc>
                          <a:spcPct val="100000"/>
                        </a:lnSpc>
                        <a:spcBef>
                          <a:spcPts val="0"/>
                        </a:spcBef>
                        <a:spcAft>
                          <a:spcPts val="0"/>
                        </a:spcAft>
                        <a:buNone/>
                      </a:pPr>
                      <a:r>
                        <a:t/>
                      </a:r>
                      <a:endParaRPr b="0" i="0" sz="1400" u="none" cap="none" strike="noStrike">
                        <a:solidFill>
                          <a:srgbClr val="2F5597"/>
                        </a:solidFill>
                        <a:latin typeface="Calibri"/>
                        <a:ea typeface="Calibri"/>
                        <a:cs typeface="Calibri"/>
                        <a:sym typeface="Calibri"/>
                      </a:endParaRPr>
                    </a:p>
                  </a:txBody>
                  <a:tcPr marT="0" marB="0" marR="57250" marL="57250">
                    <a:lnL cap="flat" cmpd="sng" w="12700">
                      <a:solidFill>
                        <a:schemeClr val="l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l">
                        <a:lnSpc>
                          <a:spcPct val="116000"/>
                        </a:lnSpc>
                        <a:spcBef>
                          <a:spcPts val="0"/>
                        </a:spcBef>
                        <a:spcAft>
                          <a:spcPts val="0"/>
                        </a:spcAft>
                        <a:buClr>
                          <a:srgbClr val="000000"/>
                        </a:buClr>
                        <a:buSzPts val="1400"/>
                        <a:buFont typeface="Arial"/>
                        <a:buNone/>
                      </a:pPr>
                      <a:r>
                        <a:t/>
                      </a:r>
                      <a:endParaRPr b="0" i="0" sz="1400" u="none" cap="none" strike="noStrike">
                        <a:solidFill>
                          <a:srgbClr val="2F5597"/>
                        </a:solidFill>
                        <a:latin typeface="Calibri"/>
                        <a:ea typeface="Calibri"/>
                        <a:cs typeface="Calibri"/>
                        <a:sym typeface="Calibri"/>
                      </a:endParaRPr>
                    </a:p>
                    <a:p>
                      <a:pPr indent="0" lvl="0" marL="0" marR="0" rtl="0" algn="l">
                        <a:lnSpc>
                          <a:spcPct val="116000"/>
                        </a:lnSpc>
                        <a:spcBef>
                          <a:spcPts val="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Es un paquete educativo, con mini juegos, pensado para estimular la memoria visual, la atención y la concentración.</a:t>
                      </a:r>
                      <a:endParaRPr/>
                    </a:p>
                    <a:p>
                      <a:pPr indent="0" lvl="0" marL="0" marR="0" rtl="0" algn="l">
                        <a:lnSpc>
                          <a:spcPct val="116000"/>
                        </a:lnSpc>
                        <a:spcBef>
                          <a:spcPts val="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 Cada juego tiene cuatro niveles de dificultad, que se pueden seleccionar de acuerdo al niño.</a:t>
                      </a:r>
                      <a:endParaRPr/>
                    </a:p>
                    <a:p>
                      <a:pPr indent="0" lvl="0" marL="0" marR="0" rtl="0" algn="l">
                        <a:lnSpc>
                          <a:spcPct val="116000"/>
                        </a:lnSpc>
                        <a:spcBef>
                          <a:spcPts val="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 Sugerido para niños con TDAH /TDAH (Síndrome / trastorno de déficit de atención / hiperactividad).</a:t>
                      </a:r>
                      <a:endParaRPr/>
                    </a:p>
                    <a:p>
                      <a:pPr indent="0" lvl="0" marL="0" marR="0" rtl="0" algn="l">
                        <a:lnSpc>
                          <a:spcPct val="116000"/>
                        </a:lnSpc>
                        <a:spcBef>
                          <a:spcPts val="0"/>
                        </a:spcBef>
                        <a:spcAft>
                          <a:spcPts val="0"/>
                        </a:spcAft>
                        <a:buClr>
                          <a:srgbClr val="000000"/>
                        </a:buClr>
                        <a:buSzPts val="1400"/>
                        <a:buFont typeface="Arial"/>
                        <a:buNone/>
                      </a:pPr>
                      <a:r>
                        <a:t/>
                      </a:r>
                      <a:endParaRPr b="0" i="0" sz="1400" u="none" cap="none" strike="noStrike">
                        <a:solidFill>
                          <a:srgbClr val="2F5597"/>
                        </a:solidFill>
                        <a:latin typeface="Calibri"/>
                        <a:ea typeface="Calibri"/>
                        <a:cs typeface="Calibri"/>
                        <a:sym typeface="Calibri"/>
                      </a:endParaRPr>
                    </a:p>
                    <a:p>
                      <a:pPr indent="0" lvl="0" marL="0" marR="0" rtl="0" algn="l">
                        <a:lnSpc>
                          <a:spcPct val="116000"/>
                        </a:lnSpc>
                        <a:spcBef>
                          <a:spcPts val="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Entrenamiento de memoria y atención  sugerido para estudiantes  entre  4 y 7 años, no excluyente otras edades.</a:t>
                      </a:r>
                      <a:endParaRPr/>
                    </a:p>
                  </a:txBody>
                  <a:tcPr marT="0" marB="0" marR="57250" marL="57250">
                    <a:lnL cap="flat" cmpd="sng" w="12700">
                      <a:solidFill>
                        <a:schemeClr val="accen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BF5"/>
                    </a:solidFill>
                  </a:tcPr>
                </a:tc>
              </a:tr>
              <a:tr h="758825">
                <a:tc vMerge="1"/>
                <a:tc vMerge="1"/>
                <a:tc>
                  <a:txBody>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073763"/>
                          </a:solidFill>
                          <a:latin typeface="Calibri"/>
                          <a:ea typeface="Calibri"/>
                          <a:cs typeface="Calibri"/>
                          <a:sym typeface="Calibri"/>
                        </a:rPr>
                        <a:t>Adaptativa,  de acuerdo a la singularidades del estudiante.</a:t>
                      </a:r>
                      <a:endParaRPr/>
                    </a:p>
                  </a:txBody>
                  <a:tcPr marT="0" marB="0" marR="57250" marL="57250">
                    <a:lnL cap="flat" cmpd="sng" w="12700">
                      <a:solidFill>
                        <a:schemeClr val="accen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1116000">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F5597"/>
                    </a:solidFill>
                  </a:tcPr>
                </a:tc>
                <a:tc hMerge="1"/>
                <a:tc hMerge="1"/>
              </a:tr>
            </a:tbl>
          </a:graphicData>
        </a:graphic>
      </p:graphicFrame>
      <p:sp>
        <p:nvSpPr>
          <p:cNvPr id="357" name="Google Shape;357;p22"/>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pic>
        <p:nvPicPr>
          <p:cNvPr id="358" name="Google Shape;358;p22">
            <a:hlinkClick r:id="rId3"/>
          </p:cNvPr>
          <p:cNvPicPr preferRelativeResize="0"/>
          <p:nvPr/>
        </p:nvPicPr>
        <p:blipFill rotWithShape="1">
          <a:blip r:embed="rId4">
            <a:alphaModFix/>
          </a:blip>
          <a:srcRect b="0" l="0" r="0" t="0"/>
          <a:stretch/>
        </p:blipFill>
        <p:spPr>
          <a:xfrm>
            <a:off x="1104900" y="1857375"/>
            <a:ext cx="1625600" cy="1571625"/>
          </a:xfrm>
          <a:prstGeom prst="rect">
            <a:avLst/>
          </a:prstGeom>
          <a:noFill/>
          <a:ln>
            <a:noFill/>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graphicFrame>
        <p:nvGraphicFramePr>
          <p:cNvPr id="363" name="Google Shape;363;p23"/>
          <p:cNvGraphicFramePr/>
          <p:nvPr/>
        </p:nvGraphicFramePr>
        <p:xfrm>
          <a:off x="131762" y="98425"/>
          <a:ext cx="3000000" cy="3000000"/>
        </p:xfrm>
        <a:graphic>
          <a:graphicData uri="http://schemas.openxmlformats.org/drawingml/2006/table">
            <a:tbl>
              <a:tblPr>
                <a:noFill/>
                <a:tableStyleId>{FE68CD3A-2562-4CA0-9D49-783F38A58DB2}</a:tableStyleId>
              </a:tblPr>
              <a:tblGrid>
                <a:gridCol w="3979850"/>
                <a:gridCol w="3783000"/>
                <a:gridCol w="4213225"/>
              </a:tblGrid>
              <a:tr h="59212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2060"/>
                    </a:solidFill>
                  </a:tcPr>
                </a:tc>
                <a:tc gridSpan="2">
                  <a:txBody>
                    <a:bodyPr/>
                    <a:lstStyle/>
                    <a:p>
                      <a:pPr indent="0" lvl="0" marL="0" marR="0" rtl="0" algn="ctr">
                        <a:lnSpc>
                          <a:spcPct val="107000"/>
                        </a:lnSpc>
                        <a:spcBef>
                          <a:spcPts val="0"/>
                        </a:spcBef>
                        <a:spcAft>
                          <a:spcPts val="0"/>
                        </a:spcAft>
                        <a:buClr>
                          <a:srgbClr val="000000"/>
                        </a:buClr>
                        <a:buSzPts val="1800"/>
                        <a:buFont typeface="Arial"/>
                        <a:buNone/>
                      </a:pPr>
                      <a:r>
                        <a:rPr b="1" i="0" lang="en-US" sz="1800" u="none" cap="none" strike="noStrike">
                          <a:solidFill>
                            <a:srgbClr val="FFFFFF"/>
                          </a:solidFill>
                          <a:latin typeface="Arial Black"/>
                          <a:ea typeface="Arial Black"/>
                          <a:cs typeface="Arial Black"/>
                          <a:sym typeface="Arial Black"/>
                        </a:rPr>
                        <a:t>       TEMPUS           </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002060"/>
                    </a:solidFill>
                  </a:tcPr>
                </a:tc>
                <a:tc hMerge="1"/>
              </a:tr>
              <a:tr h="67785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472C4"/>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1C4587"/>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CFD5EA"/>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1C4587"/>
                          </a:solidFill>
                          <a:latin typeface="Arial Black"/>
                          <a:ea typeface="Arial Black"/>
                          <a:cs typeface="Arial Black"/>
                          <a:sym typeface="Arial Black"/>
                        </a:rPr>
                        <a:t>Uso pedagógico-didáctico.</a:t>
                      </a:r>
                      <a:endParaRPr b="0" i="0" sz="1400" u="none" cap="none" strike="noStrike">
                        <a:solidFill>
                          <a:srgbClr val="1C4587"/>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1C4587"/>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CFD5EA"/>
                    </a:solidFill>
                  </a:tcPr>
                </a:tc>
              </a:tr>
              <a:tr h="3681400">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Se descarga de Google Play y en la tablet queda guardada en “Mis Aplicaciones”.</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472C4"/>
                    </a:solidFill>
                  </a:tcPr>
                </a:tc>
                <a:tc rowSpan="2">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1C4587"/>
                        </a:solidFill>
                        <a:latin typeface="Calibri"/>
                        <a:ea typeface="Calibri"/>
                        <a:cs typeface="Calibri"/>
                        <a:sym typeface="Calibri"/>
                      </a:endParaRPr>
                    </a:p>
                    <a:p>
                      <a:pPr indent="-6350" lvl="0" marL="0" marR="0" rtl="0" algn="l">
                        <a:lnSpc>
                          <a:spcPct val="115000"/>
                        </a:lnSpc>
                        <a:spcBef>
                          <a:spcPts val="600"/>
                        </a:spcBef>
                        <a:spcAft>
                          <a:spcPts val="0"/>
                        </a:spcAft>
                        <a:buClr>
                          <a:srgbClr val="1C4587"/>
                        </a:buClr>
                        <a:buSzPts val="100"/>
                        <a:buFont typeface="Calibri"/>
                        <a:buChar char="-"/>
                      </a:pPr>
                      <a:r>
                        <a:rPr b="0" i="0" lang="en-US" sz="1400" u="none" cap="none" strike="noStrike">
                          <a:solidFill>
                            <a:srgbClr val="1C4587"/>
                          </a:solidFill>
                          <a:latin typeface="Calibri"/>
                          <a:ea typeface="Calibri"/>
                          <a:cs typeface="Calibri"/>
                          <a:sym typeface="Calibri"/>
                        </a:rPr>
                        <a:t>Diseñado para niños con TEA.</a:t>
                      </a:r>
                      <a:endParaRPr/>
                    </a:p>
                    <a:p>
                      <a:pPr indent="0" lvl="0" marL="0" marR="0" rtl="0" algn="l">
                        <a:lnSpc>
                          <a:spcPct val="115000"/>
                        </a:lnSpc>
                        <a:spcBef>
                          <a:spcPts val="600"/>
                        </a:spcBef>
                        <a:spcAft>
                          <a:spcPts val="0"/>
                        </a:spcAft>
                        <a:buClr>
                          <a:srgbClr val="000000"/>
                        </a:buClr>
                        <a:buSzPts val="1400"/>
                        <a:buFont typeface="Arial"/>
                        <a:buNone/>
                      </a:pPr>
                      <a:r>
                        <a:t/>
                      </a:r>
                      <a:endParaRPr b="0" i="0" sz="1400" u="none" cap="none" strike="noStrike">
                        <a:solidFill>
                          <a:srgbClr val="1C4587"/>
                        </a:solidFill>
                        <a:latin typeface="Calibri"/>
                        <a:ea typeface="Calibri"/>
                        <a:cs typeface="Calibri"/>
                        <a:sym typeface="Calibri"/>
                      </a:endParaRPr>
                    </a:p>
                    <a:p>
                      <a:pPr indent="-6350" lvl="0" marL="0" marR="0" rtl="0" algn="l">
                        <a:lnSpc>
                          <a:spcPct val="115000"/>
                        </a:lnSpc>
                        <a:spcBef>
                          <a:spcPts val="600"/>
                        </a:spcBef>
                        <a:spcAft>
                          <a:spcPts val="0"/>
                        </a:spcAft>
                        <a:buClr>
                          <a:srgbClr val="1C4587"/>
                        </a:buClr>
                        <a:buSzPts val="100"/>
                        <a:buFont typeface="Calibri"/>
                        <a:buChar char="-"/>
                      </a:pPr>
                      <a:r>
                        <a:rPr b="0" i="0" lang="en-US" sz="1400" u="none" cap="none" strike="noStrike">
                          <a:solidFill>
                            <a:srgbClr val="1C4587"/>
                          </a:solidFill>
                          <a:latin typeface="Calibri"/>
                          <a:ea typeface="Calibri"/>
                          <a:cs typeface="Calibri"/>
                          <a:sym typeface="Calibri"/>
                        </a:rPr>
                        <a:t>Es un cronómetro de actividades diarias. </a:t>
                      </a:r>
                      <a:endParaRPr/>
                    </a:p>
                    <a:p>
                      <a:pPr indent="0" lvl="0" marL="0" marR="0" rtl="0" algn="l">
                        <a:lnSpc>
                          <a:spcPct val="115000"/>
                        </a:lnSpc>
                        <a:spcBef>
                          <a:spcPts val="600"/>
                        </a:spcBef>
                        <a:spcAft>
                          <a:spcPts val="0"/>
                        </a:spcAft>
                        <a:buClr>
                          <a:srgbClr val="000000"/>
                        </a:buClr>
                        <a:buSzPts val="1400"/>
                        <a:buFont typeface="Arial"/>
                        <a:buNone/>
                      </a:pPr>
                      <a:r>
                        <a:t/>
                      </a:r>
                      <a:endParaRPr b="0" i="0" sz="1400" u="none" cap="none" strike="noStrike">
                        <a:solidFill>
                          <a:srgbClr val="1C4587"/>
                        </a:solidFill>
                        <a:latin typeface="Calibri"/>
                        <a:ea typeface="Calibri"/>
                        <a:cs typeface="Calibri"/>
                        <a:sym typeface="Calibri"/>
                      </a:endParaRPr>
                    </a:p>
                    <a:p>
                      <a:pPr indent="-6350" lvl="0" marL="0" marR="0" rtl="0" algn="l">
                        <a:lnSpc>
                          <a:spcPct val="115000"/>
                        </a:lnSpc>
                        <a:spcBef>
                          <a:spcPts val="600"/>
                        </a:spcBef>
                        <a:spcAft>
                          <a:spcPts val="0"/>
                        </a:spcAft>
                        <a:buClr>
                          <a:srgbClr val="1C4587"/>
                        </a:buClr>
                        <a:buSzPts val="100"/>
                        <a:buFont typeface="Calibri"/>
                        <a:buChar char="-"/>
                      </a:pPr>
                      <a:r>
                        <a:rPr b="0" i="0" lang="en-US" sz="1400" u="none" cap="none" strike="noStrike">
                          <a:solidFill>
                            <a:srgbClr val="1C4587"/>
                          </a:solidFill>
                          <a:latin typeface="Calibri"/>
                          <a:ea typeface="Calibri"/>
                          <a:cs typeface="Calibri"/>
                          <a:sym typeface="Calibri"/>
                        </a:rPr>
                        <a:t>Utiliza imágenes que representan la actividad que puede acompañarse con música instrumental.</a:t>
                      </a:r>
                      <a:endParaRPr/>
                    </a:p>
                    <a:p>
                      <a:pPr indent="0" lvl="0" marL="0" marR="0" rtl="0" algn="l">
                        <a:lnSpc>
                          <a:spcPct val="115000"/>
                        </a:lnSpc>
                        <a:spcBef>
                          <a:spcPts val="600"/>
                        </a:spcBef>
                        <a:spcAft>
                          <a:spcPts val="0"/>
                        </a:spcAft>
                        <a:buClr>
                          <a:srgbClr val="000000"/>
                        </a:buClr>
                        <a:buSzPts val="1400"/>
                        <a:buFont typeface="Arial"/>
                        <a:buNone/>
                      </a:pPr>
                      <a:r>
                        <a:t/>
                      </a:r>
                      <a:endParaRPr b="0" i="0" sz="1400" u="none" cap="none" strike="noStrike">
                        <a:solidFill>
                          <a:srgbClr val="1C4587"/>
                        </a:solidFill>
                        <a:latin typeface="Calibri"/>
                        <a:ea typeface="Calibri"/>
                        <a:cs typeface="Calibri"/>
                        <a:sym typeface="Calibri"/>
                      </a:endParaRPr>
                    </a:p>
                    <a:p>
                      <a:pPr indent="-6350" lvl="0" marL="0" marR="0" rtl="0" algn="l">
                        <a:lnSpc>
                          <a:spcPct val="115000"/>
                        </a:lnSpc>
                        <a:spcBef>
                          <a:spcPts val="600"/>
                        </a:spcBef>
                        <a:spcAft>
                          <a:spcPts val="0"/>
                        </a:spcAft>
                        <a:buClr>
                          <a:srgbClr val="1C4587"/>
                        </a:buClr>
                        <a:buSzPts val="100"/>
                        <a:buFont typeface="Calibri"/>
                        <a:buChar char="-"/>
                      </a:pPr>
                      <a:r>
                        <a:rPr b="0" i="0" lang="en-US" sz="1400" u="none" cap="none" strike="noStrike">
                          <a:solidFill>
                            <a:srgbClr val="1C4587"/>
                          </a:solidFill>
                          <a:latin typeface="Calibri"/>
                          <a:ea typeface="Calibri"/>
                          <a:cs typeface="Calibri"/>
                          <a:sym typeface="Calibri"/>
                        </a:rPr>
                        <a:t>El candado se mantiene cerrado o abierto. </a:t>
                      </a:r>
                      <a:endParaRPr/>
                    </a:p>
                    <a:p>
                      <a:pPr indent="0" lvl="0" marL="0" marR="0" rtl="0" algn="l">
                        <a:lnSpc>
                          <a:spcPct val="115000"/>
                        </a:lnSpc>
                        <a:spcBef>
                          <a:spcPts val="600"/>
                        </a:spcBef>
                        <a:spcAft>
                          <a:spcPts val="0"/>
                        </a:spcAft>
                        <a:buClr>
                          <a:srgbClr val="000000"/>
                        </a:buClr>
                        <a:buSzPts val="1400"/>
                        <a:buFont typeface="Arial"/>
                        <a:buNone/>
                      </a:pPr>
                      <a:r>
                        <a:t/>
                      </a:r>
                      <a:endParaRPr b="0" i="0" sz="1400" u="none" cap="none" strike="noStrike">
                        <a:solidFill>
                          <a:srgbClr val="1C4587"/>
                        </a:solidFill>
                        <a:latin typeface="Calibri"/>
                        <a:ea typeface="Calibri"/>
                        <a:cs typeface="Calibri"/>
                        <a:sym typeface="Calibri"/>
                      </a:endParaRPr>
                    </a:p>
                    <a:p>
                      <a:pPr indent="-6350" lvl="0" marL="0" marR="0" rtl="0" algn="l">
                        <a:lnSpc>
                          <a:spcPct val="115000"/>
                        </a:lnSpc>
                        <a:spcBef>
                          <a:spcPts val="600"/>
                        </a:spcBef>
                        <a:spcAft>
                          <a:spcPts val="0"/>
                        </a:spcAft>
                        <a:buClr>
                          <a:srgbClr val="1C4587"/>
                        </a:buClr>
                        <a:buSzPts val="100"/>
                        <a:buFont typeface="Calibri"/>
                        <a:buChar char="-"/>
                      </a:pPr>
                      <a:r>
                        <a:rPr b="0" i="0" lang="en-US" sz="1400" u="none" cap="none" strike="noStrike">
                          <a:solidFill>
                            <a:srgbClr val="1C4587"/>
                          </a:solidFill>
                          <a:latin typeface="Calibri"/>
                          <a:ea typeface="Calibri"/>
                          <a:cs typeface="Calibri"/>
                          <a:sym typeface="Calibri"/>
                        </a:rPr>
                        <a:t>También se puede volver a recargar el cronómetro. </a:t>
                      </a:r>
                      <a:endParaRPr/>
                    </a:p>
                  </a:txBody>
                  <a:tcPr marT="0" marB="0" marR="57250" marL="57250">
                    <a:lnL cap="flat" cmpd="sng" w="12700">
                      <a:solidFill>
                        <a:schemeClr val="l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114300" lvl="0" marL="1143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C4587"/>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400"/>
                        <a:buFont typeface="Arial"/>
                        <a:buNone/>
                      </a:pPr>
                      <a:r>
                        <a:rPr lang="en-US">
                          <a:solidFill>
                            <a:srgbClr val="1C4587"/>
                          </a:solidFill>
                          <a:latin typeface="Calibri"/>
                          <a:ea typeface="Calibri"/>
                          <a:cs typeface="Calibri"/>
                          <a:sym typeface="Calibri"/>
                        </a:rPr>
                        <a:t>   </a:t>
                      </a:r>
                      <a:r>
                        <a:rPr b="0" i="0" lang="en-US" sz="1400" u="none" cap="none" strike="noStrike">
                          <a:solidFill>
                            <a:srgbClr val="1C4587"/>
                          </a:solidFill>
                          <a:latin typeface="Calibri"/>
                          <a:ea typeface="Calibri"/>
                          <a:cs typeface="Calibri"/>
                          <a:sym typeface="Calibri"/>
                        </a:rPr>
                        <a:t>Se puede relacionar en Biología con La nutrición humana, ingestas diarias. Astronomía: el movimiento aparente diario del sol. Historia: La duración del tiempo en el ámbito personal y escolar.  	 	 	</a:t>
                      </a:r>
                      <a:endParaRPr/>
                    </a:p>
                    <a:p>
                      <a:pPr indent="-114300" lvl="0" marL="114300" marR="0" rtl="0" algn="just">
                        <a:lnSpc>
                          <a:spcPct val="115000"/>
                        </a:lnSpc>
                        <a:spcBef>
                          <a:spcPts val="1200"/>
                        </a:spcBef>
                        <a:spcAft>
                          <a:spcPts val="0"/>
                        </a:spcAft>
                        <a:buClr>
                          <a:srgbClr val="000000"/>
                        </a:buClr>
                        <a:buSzPts val="1400"/>
                        <a:buFont typeface="Arial"/>
                        <a:buNone/>
                      </a:pPr>
                      <a:r>
                        <a:rPr lang="en-US">
                          <a:solidFill>
                            <a:srgbClr val="1C4587"/>
                          </a:solidFill>
                          <a:latin typeface="Calibri"/>
                          <a:ea typeface="Calibri"/>
                          <a:cs typeface="Calibri"/>
                          <a:sym typeface="Calibri"/>
                        </a:rPr>
                        <a:t>  </a:t>
                      </a:r>
                      <a:r>
                        <a:rPr b="0" i="0" lang="en-US" sz="1400" u="none" cap="none" strike="noStrike">
                          <a:solidFill>
                            <a:srgbClr val="1C4587"/>
                          </a:solidFill>
                          <a:latin typeface="Calibri"/>
                          <a:ea typeface="Calibri"/>
                          <a:cs typeface="Calibri"/>
                          <a:sym typeface="Calibri"/>
                        </a:rPr>
                        <a:t>Posibilita cronometrar diferentes actividades, tiempos estimados para las 4  comidas diarias, duración de las horas de escuela, espera de ómnibus, higiene personal, descanso, juegos, plástica, tecnología, trayecto de distintos transportes, etc.</a:t>
                      </a:r>
                      <a:endParaRPr/>
                    </a:p>
                  </a:txBody>
                  <a:tcPr marT="0" marB="0" marR="57250" marL="57250">
                    <a:lnL cap="flat" cmpd="sng" w="12700">
                      <a:solidFill>
                        <a:schemeClr val="accen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E9EBF5"/>
                    </a:solidFill>
                  </a:tcPr>
                </a:tc>
              </a:tr>
              <a:tr h="596900">
                <a:tc vMerge="1"/>
                <a:tc vMerge="1"/>
                <a:tc>
                  <a:txBody>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1C4587"/>
                          </a:solidFill>
                          <a:latin typeface="Calibri"/>
                          <a:ea typeface="Calibri"/>
                          <a:cs typeface="Calibri"/>
                          <a:sym typeface="Calibri"/>
                        </a:rPr>
                        <a:t>Adaptativa,  de acuerdo a la singularidades del estudiante.</a:t>
                      </a:r>
                      <a:endParaRPr/>
                    </a:p>
                  </a:txBody>
                  <a:tcPr marT="0" marB="0" marR="57250" marL="57250">
                    <a:lnL cap="flat" cmpd="sng" w="12700">
                      <a:solidFill>
                        <a:schemeClr val="accen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1146175">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F5597"/>
                    </a:solidFill>
                  </a:tcPr>
                </a:tc>
                <a:tc hMerge="1"/>
                <a:tc hMerge="1"/>
              </a:tr>
            </a:tbl>
          </a:graphicData>
        </a:graphic>
      </p:graphicFrame>
      <p:pic>
        <p:nvPicPr>
          <p:cNvPr id="364" name="Google Shape;364;p23">
            <a:hlinkClick r:id="rId3"/>
          </p:cNvPr>
          <p:cNvPicPr preferRelativeResize="0"/>
          <p:nvPr/>
        </p:nvPicPr>
        <p:blipFill rotWithShape="1">
          <a:blip r:embed="rId4">
            <a:alphaModFix/>
          </a:blip>
          <a:srcRect b="0" l="0" r="0" t="0"/>
          <a:stretch/>
        </p:blipFill>
        <p:spPr>
          <a:xfrm>
            <a:off x="1528762" y="1778000"/>
            <a:ext cx="1368425" cy="2447925"/>
          </a:xfrm>
          <a:prstGeom prst="rect">
            <a:avLst/>
          </a:prstGeom>
          <a:noFill/>
          <a:ln>
            <a:noFill/>
          </a:ln>
        </p:spPr>
      </p:pic>
      <p:sp>
        <p:nvSpPr>
          <p:cNvPr id="365" name="Google Shape;365;p23"/>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69" name="Shape 369"/>
        <p:cNvGrpSpPr/>
        <p:nvPr/>
      </p:nvGrpSpPr>
      <p:grpSpPr>
        <a:xfrm>
          <a:off x="0" y="0"/>
          <a:ext cx="0" cy="0"/>
          <a:chOff x="0" y="0"/>
          <a:chExt cx="0" cy="0"/>
        </a:xfrm>
      </p:grpSpPr>
      <p:sp>
        <p:nvSpPr>
          <p:cNvPr id="370" name="Google Shape;370;p24"/>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pic>
        <p:nvPicPr>
          <p:cNvPr id="371" name="Google Shape;371;p24"/>
          <p:cNvPicPr preferRelativeResize="0"/>
          <p:nvPr/>
        </p:nvPicPr>
        <p:blipFill rotWithShape="1">
          <a:blip r:embed="rId4">
            <a:alphaModFix/>
          </a:blip>
          <a:srcRect b="16749" l="7616" r="41226" t="24946"/>
          <a:stretch/>
        </p:blipFill>
        <p:spPr>
          <a:xfrm>
            <a:off x="401637" y="1724025"/>
            <a:ext cx="3895725" cy="2498725"/>
          </a:xfrm>
          <a:prstGeom prst="rect">
            <a:avLst/>
          </a:prstGeom>
          <a:noFill/>
          <a:ln>
            <a:noFill/>
          </a:ln>
        </p:spPr>
      </p:pic>
      <p:sp>
        <p:nvSpPr>
          <p:cNvPr id="372" name="Google Shape;372;p24"/>
          <p:cNvSpPr txBox="1"/>
          <p:nvPr/>
        </p:nvSpPr>
        <p:spPr>
          <a:xfrm>
            <a:off x="401637" y="4373562"/>
            <a:ext cx="3409950" cy="365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hlink"/>
              </a:buClr>
              <a:buSzPts val="1100"/>
              <a:buFont typeface="Arial"/>
              <a:buNone/>
            </a:pPr>
            <a:r>
              <a:rPr b="0" i="0" lang="en-US" sz="1100" u="sng">
                <a:solidFill>
                  <a:schemeClr val="hlink"/>
                </a:solidFill>
                <a:latin typeface="Arial"/>
                <a:ea typeface="Arial"/>
                <a:cs typeface="Arial"/>
                <a:sym typeface="Arial"/>
                <a:hlinkClick r:id="rId5"/>
              </a:rPr>
              <a:t>https://www.youtube.com/watch?v=FBA1dqMJxgw</a:t>
            </a:r>
            <a:endParaRPr/>
          </a:p>
        </p:txBody>
      </p:sp>
      <p:sp>
        <p:nvSpPr>
          <p:cNvPr id="373" name="Google Shape;373;p24"/>
          <p:cNvSpPr txBox="1"/>
          <p:nvPr/>
        </p:nvSpPr>
        <p:spPr>
          <a:xfrm>
            <a:off x="4434875" y="1648100"/>
            <a:ext cx="7344300" cy="1785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1000"/>
              </a:spcBef>
              <a:spcAft>
                <a:spcPts val="0"/>
              </a:spcAft>
              <a:buClr>
                <a:schemeClr val="dk1"/>
              </a:buClr>
              <a:buSzPts val="1100"/>
              <a:buFont typeface="Arial"/>
              <a:buNone/>
            </a:pPr>
            <a:r>
              <a:rPr b="0" i="0" lang="en-US" sz="1700" u="none" cap="none" strike="noStrike">
                <a:solidFill>
                  <a:srgbClr val="7030A0"/>
                </a:solidFill>
                <a:latin typeface="Calibri"/>
                <a:ea typeface="Calibri"/>
                <a:cs typeface="Calibri"/>
                <a:sym typeface="Calibri"/>
              </a:rPr>
              <a:t>Las rampas digitales, son recursos tecnológicos que permiten usar el mismo software a todas las personas, independientemente de si tienen o no una discapacidad.</a:t>
            </a:r>
            <a:endParaRPr b="0" i="0" sz="1700" u="none" cap="none" strike="noStrik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1700" u="none" cap="none" strike="noStrike">
                <a:solidFill>
                  <a:srgbClr val="7030A0"/>
                </a:solidFill>
                <a:latin typeface="Calibri"/>
                <a:ea typeface="Calibri"/>
                <a:cs typeface="Calibri"/>
                <a:sym typeface="Calibri"/>
              </a:rPr>
              <a:t> A su vez, estos recursos, tiene como propósito,  facilitar el uso de aplicaciones informáticas a los usuarios con discapacidad que, de otra manera, se verían obligados a utilizar sólo programas específicamente diseñados para ellos.</a:t>
            </a:r>
            <a:endParaRPr b="0" i="0" sz="1700" u="none" cap="none" strike="noStrik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1700" u="none" cap="none" strike="noStrik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1700" u="none" cap="none" strike="noStrike">
                <a:solidFill>
                  <a:srgbClr val="7030A0"/>
                </a:solidFill>
                <a:latin typeface="Calibri"/>
                <a:ea typeface="Calibri"/>
                <a:cs typeface="Calibri"/>
                <a:sym typeface="Calibri"/>
              </a:rPr>
              <a:t>En caso de necesitar productos de apoyo o ayudas técnicas para interactuar con equipos (tablets y laptop), es interesante conocer: </a:t>
            </a:r>
            <a:r>
              <a:rPr b="0" i="0" lang="en-US" sz="1700" u="sng" cap="none" strike="noStrike">
                <a:solidFill>
                  <a:srgbClr val="7030A0"/>
                </a:solidFill>
                <a:latin typeface="Calibri"/>
                <a:ea typeface="Calibri"/>
                <a:cs typeface="Calibri"/>
                <a:sym typeface="Calibri"/>
                <a:hlinkClick r:id="rId6"/>
              </a:rPr>
              <a:t>Rampas digitales de wikinclusión</a:t>
            </a:r>
            <a:endParaRPr b="0" i="0" sz="1700" u="none" cap="none" strike="noStrike">
              <a:solidFill>
                <a:srgbClr val="7030A0"/>
              </a:solidFill>
              <a:latin typeface="Calibri"/>
              <a:ea typeface="Calibri"/>
              <a:cs typeface="Calibri"/>
              <a:sym typeface="Calibri"/>
            </a:endParaRPr>
          </a:p>
          <a:p>
            <a:pPr indent="0" lvl="0" marL="0" marR="0" rtl="0" algn="just">
              <a:lnSpc>
                <a:spcPct val="100000"/>
              </a:lnSpc>
              <a:spcBef>
                <a:spcPts val="1000"/>
              </a:spcBef>
              <a:spcAft>
                <a:spcPts val="0"/>
              </a:spcAft>
              <a:buClr>
                <a:schemeClr val="dk1"/>
              </a:buClr>
              <a:buSzPts val="1100"/>
              <a:buFont typeface="Arial"/>
              <a:buNone/>
            </a:pPr>
            <a:r>
              <a:rPr b="1" i="0" lang="en-US" sz="1800" u="none" cap="none" strike="noStrike">
                <a:solidFill>
                  <a:srgbClr val="7030A0"/>
                </a:solidFill>
                <a:latin typeface="Calibri"/>
                <a:ea typeface="Calibri"/>
                <a:cs typeface="Calibri"/>
                <a:sym typeface="Calibri"/>
              </a:rPr>
              <a:t>Características:</a:t>
            </a:r>
            <a:endParaRPr b="1" i="0" sz="1800" u="none" cap="none" strike="noStrike">
              <a:solidFill>
                <a:srgbClr val="7030A0"/>
              </a:solidFill>
              <a:latin typeface="Calibri"/>
              <a:ea typeface="Calibri"/>
              <a:cs typeface="Calibri"/>
              <a:sym typeface="Calibri"/>
            </a:endParaRPr>
          </a:p>
          <a:p>
            <a:pPr indent="-342900" lvl="0" marL="457200" marR="0" rtl="0" algn="l">
              <a:lnSpc>
                <a:spcPct val="100000"/>
              </a:lnSpc>
              <a:spcBef>
                <a:spcPts val="1000"/>
              </a:spcBef>
              <a:spcAft>
                <a:spcPts val="0"/>
              </a:spcAft>
              <a:buClr>
                <a:srgbClr val="7030A0"/>
              </a:buClr>
              <a:buSzPts val="1800"/>
              <a:buFont typeface="Calibri"/>
              <a:buChar char="●"/>
            </a:pPr>
            <a:r>
              <a:rPr b="0" i="0" lang="en-US" sz="1700" u="none" cap="none" strike="noStrike">
                <a:solidFill>
                  <a:srgbClr val="7030A0"/>
                </a:solidFill>
                <a:latin typeface="Calibri"/>
                <a:ea typeface="Calibri"/>
                <a:cs typeface="Calibri"/>
                <a:sym typeface="Calibri"/>
              </a:rPr>
              <a:t>Abren todo el software comercial a las personas con discapacidad y evitando la utilización de un software exclusivo.</a:t>
            </a:r>
            <a:endParaRPr b="0" i="0" sz="1700" u="none" cap="none" strike="noStrike">
              <a:solidFill>
                <a:srgbClr val="7030A0"/>
              </a:solidFill>
              <a:latin typeface="Calibri"/>
              <a:ea typeface="Calibri"/>
              <a:cs typeface="Calibri"/>
              <a:sym typeface="Calibri"/>
            </a:endParaRPr>
          </a:p>
          <a:p>
            <a:pPr indent="-342900" lvl="0" marL="457200" marR="0" rtl="0" algn="l">
              <a:lnSpc>
                <a:spcPct val="100000"/>
              </a:lnSpc>
              <a:spcBef>
                <a:spcPts val="0"/>
              </a:spcBef>
              <a:spcAft>
                <a:spcPts val="0"/>
              </a:spcAft>
              <a:buClr>
                <a:srgbClr val="7030A0"/>
              </a:buClr>
              <a:buSzPts val="1800"/>
              <a:buFont typeface="Calibri"/>
              <a:buChar char="●"/>
            </a:pPr>
            <a:r>
              <a:rPr b="0" i="0" lang="en-US" sz="1700" u="none" cap="none" strike="noStrike">
                <a:solidFill>
                  <a:srgbClr val="7030A0"/>
                </a:solidFill>
                <a:latin typeface="Calibri"/>
                <a:ea typeface="Calibri"/>
                <a:cs typeface="Calibri"/>
                <a:sym typeface="Calibri"/>
              </a:rPr>
              <a:t>Utilizables en los sistemas operativos windows y linux</a:t>
            </a:r>
            <a:endParaRPr b="0" i="0" sz="1700" u="none" cap="none" strike="noStrike">
              <a:solidFill>
                <a:srgbClr val="7030A0"/>
              </a:solidFill>
              <a:latin typeface="Calibri"/>
              <a:ea typeface="Calibri"/>
              <a:cs typeface="Calibri"/>
              <a:sym typeface="Calibri"/>
            </a:endParaRPr>
          </a:p>
          <a:p>
            <a:pPr indent="-342900" lvl="0" marL="457200" marR="0" rtl="0" algn="l">
              <a:lnSpc>
                <a:spcPct val="100000"/>
              </a:lnSpc>
              <a:spcBef>
                <a:spcPts val="0"/>
              </a:spcBef>
              <a:spcAft>
                <a:spcPts val="0"/>
              </a:spcAft>
              <a:buClr>
                <a:srgbClr val="7030A0"/>
              </a:buClr>
              <a:buSzPts val="1800"/>
              <a:buFont typeface="Calibri"/>
              <a:buChar char="●"/>
            </a:pPr>
            <a:r>
              <a:rPr b="0" i="0" lang="en-US" sz="1700" u="none" cap="none" strike="noStrike">
                <a:solidFill>
                  <a:srgbClr val="7030A0"/>
                </a:solidFill>
                <a:latin typeface="Calibri"/>
                <a:ea typeface="Calibri"/>
                <a:cs typeface="Calibri"/>
                <a:sym typeface="Calibri"/>
              </a:rPr>
              <a:t>Ofrecen que la computadora trabaje más lento adaptándose a las necesidades del usuario.</a:t>
            </a:r>
            <a:endParaRPr b="0" i="0" sz="1700" u="none" cap="none" strike="noStrike">
              <a:solidFill>
                <a:srgbClr val="7030A0"/>
              </a:solidFill>
              <a:latin typeface="Calibri"/>
              <a:ea typeface="Calibri"/>
              <a:cs typeface="Calibri"/>
              <a:sym typeface="Calibri"/>
            </a:endParaRPr>
          </a:p>
          <a:p>
            <a:pPr indent="-342900" lvl="0" marL="457200" marR="0" rtl="0" algn="l">
              <a:lnSpc>
                <a:spcPct val="100000"/>
              </a:lnSpc>
              <a:spcBef>
                <a:spcPts val="0"/>
              </a:spcBef>
              <a:spcAft>
                <a:spcPts val="0"/>
              </a:spcAft>
              <a:buClr>
                <a:srgbClr val="7030A0"/>
              </a:buClr>
              <a:buSzPts val="1800"/>
              <a:buFont typeface="Calibri"/>
              <a:buChar char="●"/>
            </a:pPr>
            <a:r>
              <a:rPr b="0" i="0" lang="en-US" sz="1700" u="none" cap="none" strike="noStrike">
                <a:solidFill>
                  <a:srgbClr val="7030A0"/>
                </a:solidFill>
                <a:latin typeface="Calibri"/>
                <a:ea typeface="Calibri"/>
                <a:cs typeface="Calibri"/>
                <a:sym typeface="Calibri"/>
              </a:rPr>
              <a:t>Permiten redundancia visual o auditiva de salida.</a:t>
            </a:r>
            <a:endParaRPr b="0" i="0" sz="1700" u="none" cap="none" strike="noStrike">
              <a:solidFill>
                <a:srgbClr val="7030A0"/>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b="0" i="0" lang="en-US" sz="1200" u="none" cap="none" strike="noStrike">
                <a:solidFill>
                  <a:srgbClr val="351C75"/>
                </a:solidFill>
                <a:latin typeface="Arial"/>
                <a:ea typeface="Arial"/>
                <a:cs typeface="Arial"/>
                <a:sym typeface="Arial"/>
              </a:rPr>
              <a:t> </a:t>
            </a:r>
            <a:endParaRPr b="0" i="0" sz="1200" u="none" cap="none" strike="noStrike">
              <a:solidFill>
                <a:srgbClr val="351C75"/>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0" i="0" lang="en-US" sz="1000" u="none" cap="none" strike="noStrike">
                <a:solidFill>
                  <a:srgbClr val="FFFFFF"/>
                </a:solidFill>
                <a:highlight>
                  <a:srgbClr val="1B1B1B"/>
                </a:highlight>
                <a:latin typeface="Arial"/>
                <a:ea typeface="Arial"/>
                <a:cs typeface="Arial"/>
                <a:sym typeface="Arial"/>
              </a:rPr>
              <a:t> </a:t>
            </a:r>
            <a:endParaRPr b="0" i="0" sz="1000" u="none" cap="none" strike="noStrike">
              <a:solidFill>
                <a:srgbClr val="FFFFFF"/>
              </a:solidFill>
              <a:highlight>
                <a:srgbClr val="1B1B1B"/>
              </a:highlight>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t/>
            </a:r>
            <a:endParaRPr b="0" i="0" sz="1000" u="none" cap="none" strike="noStrike">
              <a:solidFill>
                <a:srgbClr val="FFFFFF"/>
              </a:solidFill>
              <a:highlight>
                <a:srgbClr val="1B1B1B"/>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74" name="Google Shape;374;p24"/>
          <p:cNvSpPr txBox="1"/>
          <p:nvPr/>
        </p:nvSpPr>
        <p:spPr>
          <a:xfrm>
            <a:off x="-98425" y="371475"/>
            <a:ext cx="12366624"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75" name="Google Shape;375;p24"/>
          <p:cNvSpPr txBox="1"/>
          <p:nvPr/>
        </p:nvSpPr>
        <p:spPr>
          <a:xfrm>
            <a:off x="644525" y="493712"/>
            <a:ext cx="9561512" cy="955675"/>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674EA7"/>
              </a:buClr>
              <a:buSzPts val="3600"/>
              <a:buFont typeface="Raleway"/>
              <a:buNone/>
            </a:pPr>
            <a:r>
              <a:rPr b="1" i="0" lang="en-US" sz="3600" u="none">
                <a:solidFill>
                  <a:srgbClr val="674EA7"/>
                </a:solidFill>
                <a:latin typeface="Raleway"/>
                <a:ea typeface="Raleway"/>
                <a:cs typeface="Raleway"/>
                <a:sym typeface="Raleway"/>
              </a:rPr>
              <a:t>Rampas digitales.</a:t>
            </a:r>
            <a:endParaRPr/>
          </a:p>
        </p:txBody>
      </p:sp>
      <p:pic>
        <p:nvPicPr>
          <p:cNvPr id="376" name="Google Shape;376;p24"/>
          <p:cNvPicPr preferRelativeResize="0"/>
          <p:nvPr/>
        </p:nvPicPr>
        <p:blipFill rotWithShape="1">
          <a:blip r:embed="rId7">
            <a:alphaModFix/>
          </a:blip>
          <a:srcRect b="0" l="0" r="0" t="0"/>
          <a:stretch/>
        </p:blipFill>
        <p:spPr>
          <a:xfrm>
            <a:off x="9559925" y="381000"/>
            <a:ext cx="2290762" cy="1182687"/>
          </a:xfrm>
          <a:prstGeom prst="rect">
            <a:avLst/>
          </a:prstGeom>
          <a:noFill/>
          <a:ln cap="flat" cmpd="sng" w="28575">
            <a:solidFill>
              <a:srgbClr val="002060"/>
            </a:solidFill>
            <a:prstDash val="solid"/>
            <a:round/>
            <a:headEnd len="sm" w="sm" type="none"/>
            <a:tailEnd len="sm" w="sm" type="none"/>
          </a:ln>
        </p:spPr>
      </p:pic>
      <p:sp>
        <p:nvSpPr>
          <p:cNvPr id="377" name="Google Shape;377;p24"/>
          <p:cNvSpPr txBox="1"/>
          <p:nvPr/>
        </p:nvSpPr>
        <p:spPr>
          <a:xfrm>
            <a:off x="1162050" y="5407025"/>
            <a:ext cx="2909887" cy="65563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7030A0"/>
              </a:buClr>
              <a:buSzPts val="1700"/>
              <a:buFont typeface="Calibri"/>
              <a:buNone/>
            </a:pPr>
            <a:r>
              <a:rPr b="0" i="0" lang="en-US" sz="1700" u="none">
                <a:solidFill>
                  <a:srgbClr val="7030A0"/>
                </a:solidFill>
                <a:latin typeface="Calibri"/>
                <a:ea typeface="Calibri"/>
                <a:cs typeface="Calibri"/>
                <a:sym typeface="Calibri"/>
              </a:rPr>
              <a:t>Para saber más, clic </a:t>
            </a:r>
            <a:r>
              <a:rPr b="0" i="0" lang="en-US" sz="1700" u="sng">
                <a:solidFill>
                  <a:srgbClr val="7030A0"/>
                </a:solidFill>
                <a:latin typeface="Arial"/>
                <a:ea typeface="Arial"/>
                <a:cs typeface="Arial"/>
                <a:sym typeface="Arial"/>
                <a:hlinkClick r:id="rId8"/>
              </a:rPr>
              <a:t>AQUÍ</a:t>
            </a:r>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graphicFrame>
        <p:nvGraphicFramePr>
          <p:cNvPr id="382" name="Google Shape;382;p25"/>
          <p:cNvGraphicFramePr/>
          <p:nvPr/>
        </p:nvGraphicFramePr>
        <p:xfrm>
          <a:off x="131762" y="98425"/>
          <a:ext cx="3000000" cy="3000000"/>
        </p:xfrm>
        <a:graphic>
          <a:graphicData uri="http://schemas.openxmlformats.org/drawingml/2006/table">
            <a:tbl>
              <a:tblPr>
                <a:noFill/>
                <a:tableStyleId>{FE68CD3A-2562-4CA0-9D49-783F38A58DB2}</a:tableStyleId>
              </a:tblPr>
              <a:tblGrid>
                <a:gridCol w="3979850"/>
                <a:gridCol w="3783000"/>
                <a:gridCol w="4213225"/>
              </a:tblGrid>
              <a:tr h="57307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030A0"/>
                    </a:solidFill>
                  </a:tcPr>
                </a:tc>
                <a:tc gridSpan="2">
                  <a:txBody>
                    <a:bodyPr/>
                    <a:lstStyle/>
                    <a:p>
                      <a:pPr indent="0" lvl="0" marL="0" marR="0" rtl="0" algn="ctr">
                        <a:lnSpc>
                          <a:spcPct val="107000"/>
                        </a:lnSpc>
                        <a:spcBef>
                          <a:spcPts val="0"/>
                        </a:spcBef>
                        <a:spcAft>
                          <a:spcPts val="0"/>
                        </a:spcAft>
                        <a:buClr>
                          <a:srgbClr val="000000"/>
                        </a:buClr>
                        <a:buSzPts val="1800"/>
                        <a:buFont typeface="Arial"/>
                        <a:buNone/>
                      </a:pPr>
                      <a:r>
                        <a:rPr b="1" i="0" lang="en-US" sz="1800" u="none" cap="none" strike="noStrike">
                          <a:solidFill>
                            <a:srgbClr val="FFFFFF"/>
                          </a:solidFill>
                          <a:latin typeface="Arial Black"/>
                          <a:ea typeface="Arial Black"/>
                          <a:cs typeface="Arial Black"/>
                          <a:sym typeface="Arial Black"/>
                        </a:rPr>
                        <a:t>JOSÉ APRENDE</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030A0"/>
                    </a:solidFill>
                  </a:tcPr>
                </a:tc>
                <a:tc hMerge="1"/>
              </a:tr>
              <a:tr h="65562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744DBB"/>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0124D"/>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rgbClr val="9900CC"/>
                      </a:solidFill>
                      <a:prstDash val="solid"/>
                      <a:round/>
                      <a:headEnd len="sm" w="sm" type="none"/>
                      <a:tailEnd len="sm" w="sm" type="none"/>
                    </a:lnB>
                    <a:solidFill>
                      <a:srgbClr val="CC66FF"/>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0124D"/>
                          </a:solidFill>
                          <a:latin typeface="Arial Black"/>
                          <a:ea typeface="Arial Black"/>
                          <a:cs typeface="Arial Black"/>
                          <a:sym typeface="Arial Black"/>
                        </a:rPr>
                        <a:t>Uso pedagógico-didáctico.</a:t>
                      </a:r>
                      <a:endParaRPr b="0" i="0" sz="1400" u="none" cap="none" strike="noStrike">
                        <a:solidFill>
                          <a:srgbClr val="20124D"/>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0124D"/>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rgbClr val="9900CC"/>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rgbClr val="9900CC"/>
                      </a:solidFill>
                      <a:prstDash val="solid"/>
                      <a:round/>
                      <a:headEnd len="sm" w="sm" type="none"/>
                      <a:tailEnd len="sm" w="sm" type="none"/>
                    </a:lnB>
                    <a:solidFill>
                      <a:srgbClr val="CC66FF"/>
                    </a:solidFill>
                  </a:tcPr>
                </a:tc>
              </a:tr>
              <a:tr h="3779825">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Se puede descargar desde Google Play.</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744DBB"/>
                    </a:solidFill>
                  </a:tcPr>
                </a:tc>
                <a:tc rowSpan="2">
                  <a:txBody>
                    <a:bodyPr/>
                    <a:lstStyle/>
                    <a:p>
                      <a:pPr indent="0" lvl="0" marL="0" marR="0" rtl="0" algn="l">
                        <a:lnSpc>
                          <a:spcPct val="107000"/>
                        </a:lnSpc>
                        <a:spcBef>
                          <a:spcPts val="0"/>
                        </a:spcBef>
                        <a:spcAft>
                          <a:spcPts val="0"/>
                        </a:spcAft>
                        <a:buClr>
                          <a:srgbClr val="000000"/>
                        </a:buClr>
                        <a:buSzPts val="1400"/>
                        <a:buFont typeface="Arial"/>
                        <a:buNone/>
                      </a:pPr>
                      <a:r>
                        <a:t/>
                      </a:r>
                      <a:endParaRPr b="0" i="0" sz="14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51C75"/>
                          </a:solidFill>
                          <a:latin typeface="Calibri"/>
                          <a:ea typeface="Calibri"/>
                          <a:cs typeface="Calibri"/>
                          <a:sym typeface="Calibri"/>
                        </a:rPr>
                        <a:t>Aplicación creada por Fundación Orange.es.</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51C7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51C75"/>
                          </a:solidFill>
                          <a:latin typeface="Calibri"/>
                          <a:ea typeface="Calibri"/>
                          <a:cs typeface="Calibri"/>
                          <a:sym typeface="Calibri"/>
                        </a:rPr>
                        <a:t>Son cuentos breves con el apoyo visual de pictogramas y texto.</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51C75"/>
                          </a:solidFill>
                          <a:latin typeface="Calibri"/>
                          <a:ea typeface="Calibri"/>
                          <a:cs typeface="Calibri"/>
                          <a:sym typeface="Calibri"/>
                        </a:rPr>
                        <a:t>Se puede elegir escuchar el cuento o leerlo.</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51C75"/>
                          </a:solidFill>
                          <a:latin typeface="Calibri"/>
                          <a:ea typeface="Calibri"/>
                          <a:cs typeface="Calibri"/>
                          <a:sym typeface="Calibri"/>
                        </a:rPr>
                        <a:t>Desarrollados especialmente para niños con autismo.</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51C7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51C75"/>
                          </a:solidFill>
                          <a:latin typeface="Calibri"/>
                          <a:ea typeface="Calibri"/>
                          <a:cs typeface="Calibri"/>
                          <a:sym typeface="Calibri"/>
                        </a:rPr>
                        <a:t>También se puede utilizar para estudiantes que se inician en el aprendizaje de la lectura o presentan dificultades en el lenguaje oral y/o escrito.</a:t>
                      </a:r>
                      <a:endParaRPr/>
                    </a:p>
                  </a:txBody>
                  <a:tcPr marT="0" marB="0" marR="57250" marL="57250">
                    <a:lnL cap="flat" cmpd="sng" w="12700">
                      <a:solidFill>
                        <a:schemeClr val="lt1"/>
                      </a:solidFill>
                      <a:prstDash val="solid"/>
                      <a:round/>
                      <a:headEnd len="sm" w="sm" type="none"/>
                      <a:tailEnd len="sm" w="sm" type="none"/>
                    </a:lnL>
                    <a:lnR cap="flat" cmpd="sng" w="12700">
                      <a:solidFill>
                        <a:srgbClr val="9900CC"/>
                      </a:solidFill>
                      <a:prstDash val="solid"/>
                      <a:round/>
                      <a:headEnd len="sm" w="sm" type="none"/>
                      <a:tailEnd len="sm" w="sm" type="none"/>
                    </a:lnR>
                    <a:lnT cap="flat" cmpd="sng" w="12700">
                      <a:solidFill>
                        <a:srgbClr val="9900CC"/>
                      </a:solidFill>
                      <a:prstDash val="solid"/>
                      <a:round/>
                      <a:headEnd len="sm" w="sm" type="none"/>
                      <a:tailEnd len="sm" w="sm" type="none"/>
                    </a:lnT>
                    <a:lnB cap="flat" cmpd="sng" w="12700">
                      <a:solidFill>
                        <a:schemeClr val="lt1"/>
                      </a:solidFill>
                      <a:prstDash val="solid"/>
                      <a:round/>
                      <a:headEnd len="sm" w="sm" type="none"/>
                      <a:tailEnd len="sm" w="sm" type="none"/>
                    </a:lnB>
                    <a:solidFill>
                      <a:srgbClr val="CC99FF"/>
                    </a:solidFill>
                  </a:tcPr>
                </a:tc>
                <a:tc>
                  <a:txBody>
                    <a:bodyPr/>
                    <a:lstStyle/>
                    <a:p>
                      <a:pPr indent="-114300" lvl="0" marL="1143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0124D"/>
                        </a:solidFill>
                        <a:latin typeface="Calibri"/>
                        <a:ea typeface="Calibri"/>
                        <a:cs typeface="Calibri"/>
                        <a:sym typeface="Calibri"/>
                      </a:endParaRPr>
                    </a:p>
                    <a:p>
                      <a:pPr indent="-114300" lvl="0" marL="114300" marR="0" rtl="0" algn="l">
                        <a:lnSpc>
                          <a:spcPct val="100000"/>
                        </a:lnSpc>
                        <a:spcBef>
                          <a:spcPts val="0"/>
                        </a:spcBef>
                        <a:spcAft>
                          <a:spcPts val="0"/>
                        </a:spcAft>
                        <a:buClr>
                          <a:srgbClr val="20124D"/>
                        </a:buClr>
                        <a:buSzPts val="200"/>
                        <a:buFont typeface="Calibri"/>
                        <a:buChar char="-"/>
                      </a:pPr>
                      <a:r>
                        <a:rPr b="0" i="0" lang="en-US" sz="1800" u="none" cap="none" strike="noStrike">
                          <a:solidFill>
                            <a:srgbClr val="20124D"/>
                          </a:solidFill>
                          <a:latin typeface="Calibri"/>
                          <a:ea typeface="Calibri"/>
                          <a:cs typeface="Calibri"/>
                          <a:sym typeface="Calibri"/>
                        </a:rPr>
                        <a:t>Aplicación enfocada al aprendizaje de autonomía personal: autocuidados, rutinas y emociones.</a:t>
                      </a:r>
                      <a:endParaRPr/>
                    </a:p>
                    <a:p>
                      <a:pPr indent="-114300" lvl="0" marL="114300" marR="0" rtl="0" algn="l">
                        <a:lnSpc>
                          <a:spcPct val="100000"/>
                        </a:lnSpc>
                        <a:spcBef>
                          <a:spcPts val="0"/>
                        </a:spcBef>
                        <a:spcAft>
                          <a:spcPts val="0"/>
                        </a:spcAft>
                        <a:buClr>
                          <a:srgbClr val="20124D"/>
                        </a:buClr>
                        <a:buSzPts val="200"/>
                        <a:buFont typeface="Calibri"/>
                        <a:buChar char="-"/>
                      </a:pPr>
                      <a:r>
                        <a:rPr b="0" i="0" lang="en-US" sz="1800" u="none" cap="none" strike="noStrike">
                          <a:solidFill>
                            <a:srgbClr val="20124D"/>
                          </a:solidFill>
                          <a:latin typeface="Calibri"/>
                          <a:ea typeface="Calibri"/>
                          <a:cs typeface="Calibri"/>
                          <a:sym typeface="Calibri"/>
                        </a:rPr>
                        <a:t>Cuentos con una estructura sencilla para la correcta comprensión y aprendizaje de habilidades básicas.</a:t>
                      </a:r>
                      <a:endParaRPr/>
                    </a:p>
                    <a:p>
                      <a:pPr indent="-114300" lvl="0" marL="114300" marR="0" rtl="0" algn="l">
                        <a:lnSpc>
                          <a:spcPct val="100000"/>
                        </a:lnSpc>
                        <a:spcBef>
                          <a:spcPts val="0"/>
                        </a:spcBef>
                        <a:spcAft>
                          <a:spcPts val="0"/>
                        </a:spcAft>
                        <a:buClr>
                          <a:srgbClr val="20124D"/>
                        </a:buClr>
                        <a:buSzPts val="200"/>
                        <a:buFont typeface="Calibri"/>
                        <a:buChar char="-"/>
                      </a:pPr>
                      <a:r>
                        <a:rPr b="0" i="0" lang="en-US" sz="1800" u="none" cap="none" strike="noStrike">
                          <a:solidFill>
                            <a:srgbClr val="20124D"/>
                          </a:solidFill>
                          <a:latin typeface="Calibri"/>
                          <a:ea typeface="Calibri"/>
                          <a:cs typeface="Calibri"/>
                          <a:sym typeface="Calibri"/>
                        </a:rPr>
                        <a:t>Se encuentran los cuentos; Las manos de José, La bañera de José, La ropa de José, La comida de José y Los dientes de José,etc.</a:t>
                      </a:r>
                      <a:endParaRPr/>
                    </a:p>
                  </a:txBody>
                  <a:tcPr marT="0" marB="0" marR="57250" marL="57250">
                    <a:lnL cap="flat" cmpd="sng" w="12700">
                      <a:solidFill>
                        <a:srgbClr val="9900CC"/>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9900CC"/>
                      </a:solidFill>
                      <a:prstDash val="solid"/>
                      <a:round/>
                      <a:headEnd len="sm" w="sm" type="none"/>
                      <a:tailEnd len="sm" w="sm" type="none"/>
                    </a:lnT>
                    <a:lnB cap="flat" cmpd="sng" w="12700">
                      <a:solidFill>
                        <a:srgbClr val="9900CC"/>
                      </a:solidFill>
                      <a:prstDash val="solid"/>
                      <a:round/>
                      <a:headEnd len="sm" w="sm" type="none"/>
                      <a:tailEnd len="sm" w="sm" type="none"/>
                    </a:lnB>
                    <a:solidFill>
                      <a:srgbClr val="CC99FF"/>
                    </a:solidFill>
                  </a:tcPr>
                </a:tc>
              </a:tr>
              <a:tr h="587375">
                <a:tc vMerge="1"/>
                <a:tc vMerge="1"/>
                <a:tc>
                  <a:txBody>
                    <a:bodyPr/>
                    <a:lstStyle/>
                    <a:p>
                      <a:pPr indent="0" lvl="0" marL="0" marR="0" rtl="0" algn="l">
                        <a:lnSpc>
                          <a:spcPct val="107000"/>
                        </a:lnSpc>
                        <a:spcBef>
                          <a:spcPts val="0"/>
                        </a:spcBef>
                        <a:spcAft>
                          <a:spcPts val="0"/>
                        </a:spcAft>
                        <a:buClr>
                          <a:srgbClr val="000000"/>
                        </a:buClr>
                        <a:buSzPts val="1700"/>
                        <a:buFont typeface="Arial"/>
                        <a:buNone/>
                      </a:pPr>
                      <a:r>
                        <a:rPr b="0" i="0" lang="en-US" sz="1700" u="none" cap="none" strike="noStrike">
                          <a:solidFill>
                            <a:srgbClr val="351C75"/>
                          </a:solidFill>
                          <a:latin typeface="Calibri"/>
                          <a:ea typeface="Calibri"/>
                          <a:cs typeface="Calibri"/>
                          <a:sym typeface="Calibri"/>
                        </a:rPr>
                        <a:t>Adaptativa,  de acuerdo a la singularidades del estudiante.</a:t>
                      </a:r>
                      <a:endParaRPr/>
                    </a:p>
                  </a:txBody>
                  <a:tcPr marT="0" marB="0" marR="57250" marL="57250">
                    <a:lnL cap="flat" cmpd="sng" w="12700">
                      <a:solidFill>
                        <a:srgbClr val="9900CC"/>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9900CC"/>
                      </a:solidFill>
                      <a:prstDash val="solid"/>
                      <a:round/>
                      <a:headEnd len="sm" w="sm" type="none"/>
                      <a:tailEnd len="sm" w="sm" type="none"/>
                    </a:lnT>
                    <a:lnB cap="flat" cmpd="sng" w="12700">
                      <a:solidFill>
                        <a:schemeClr val="lt1"/>
                      </a:solidFill>
                      <a:prstDash val="solid"/>
                      <a:round/>
                      <a:headEnd len="sm" w="sm" type="none"/>
                      <a:tailEnd len="sm" w="sm" type="none"/>
                    </a:lnB>
                    <a:solidFill>
                      <a:srgbClr val="BE7DFF"/>
                    </a:solidFill>
                  </a:tcPr>
                </a:tc>
              </a:tr>
              <a:tr h="1108075">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744DBB"/>
                    </a:solidFill>
                  </a:tcPr>
                </a:tc>
                <a:tc hMerge="1"/>
                <a:tc hMerge="1"/>
              </a:tr>
            </a:tbl>
          </a:graphicData>
        </a:graphic>
      </p:graphicFrame>
      <p:pic>
        <p:nvPicPr>
          <p:cNvPr id="383" name="Google Shape;383;p25">
            <a:hlinkClick r:id="rId3"/>
          </p:cNvPr>
          <p:cNvPicPr preferRelativeResize="0"/>
          <p:nvPr/>
        </p:nvPicPr>
        <p:blipFill rotWithShape="1">
          <a:blip r:embed="rId4">
            <a:alphaModFix/>
          </a:blip>
          <a:srcRect b="0" l="0" r="0" t="0"/>
          <a:stretch/>
        </p:blipFill>
        <p:spPr>
          <a:xfrm>
            <a:off x="323850" y="1668462"/>
            <a:ext cx="3603625" cy="1760537"/>
          </a:xfrm>
          <a:prstGeom prst="rect">
            <a:avLst/>
          </a:prstGeom>
          <a:noFill/>
          <a:ln>
            <a:noFill/>
          </a:ln>
        </p:spPr>
      </p:pic>
      <p:sp>
        <p:nvSpPr>
          <p:cNvPr id="384" name="Google Shape;384;p25"/>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graphicFrame>
        <p:nvGraphicFramePr>
          <p:cNvPr id="389" name="Google Shape;389;p26"/>
          <p:cNvGraphicFramePr/>
          <p:nvPr/>
        </p:nvGraphicFramePr>
        <p:xfrm>
          <a:off x="131762" y="98425"/>
          <a:ext cx="3000000" cy="3000000"/>
        </p:xfrm>
        <a:graphic>
          <a:graphicData uri="http://schemas.openxmlformats.org/drawingml/2006/table">
            <a:tbl>
              <a:tblPr>
                <a:noFill/>
                <a:tableStyleId>{FE68CD3A-2562-4CA0-9D49-783F38A58DB2}</a:tableStyleId>
              </a:tblPr>
              <a:tblGrid>
                <a:gridCol w="3979850"/>
                <a:gridCol w="3783000"/>
                <a:gridCol w="4213225"/>
              </a:tblGrid>
              <a:tr h="58260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030A0"/>
                    </a:solidFill>
                  </a:tcPr>
                </a:tc>
                <a:tc gridSpan="2">
                  <a:txBody>
                    <a:bodyPr/>
                    <a:lstStyle/>
                    <a:p>
                      <a:pPr indent="0" lvl="0" marL="0" marR="0" rtl="0" algn="ctr">
                        <a:lnSpc>
                          <a:spcPct val="107000"/>
                        </a:lnSpc>
                        <a:spcBef>
                          <a:spcPts val="0"/>
                        </a:spcBef>
                        <a:spcAft>
                          <a:spcPts val="0"/>
                        </a:spcAft>
                        <a:buClr>
                          <a:srgbClr val="000000"/>
                        </a:buClr>
                        <a:buSzPts val="1800"/>
                        <a:buFont typeface="Arial"/>
                        <a:buNone/>
                      </a:pPr>
                      <a:r>
                        <a:rPr b="1" i="0" lang="en-US" sz="1800" u="none" cap="none" strike="noStrike">
                          <a:solidFill>
                            <a:srgbClr val="FFFFFF"/>
                          </a:solidFill>
                          <a:latin typeface="Arial Black"/>
                          <a:ea typeface="Arial Black"/>
                          <a:cs typeface="Arial Black"/>
                          <a:sym typeface="Arial Black"/>
                        </a:rPr>
                        <a:t>SOY  VISUAL</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030A0"/>
                    </a:solidFill>
                  </a:tcPr>
                </a:tc>
                <a:tc hMerge="1"/>
              </a:tr>
              <a:tr h="66675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744DBB"/>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0124D"/>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rgbClr val="9900CC"/>
                      </a:solidFill>
                      <a:prstDash val="solid"/>
                      <a:round/>
                      <a:headEnd len="sm" w="sm" type="none"/>
                      <a:tailEnd len="sm" w="sm" type="none"/>
                    </a:lnB>
                    <a:solidFill>
                      <a:srgbClr val="CC66FF"/>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0124D"/>
                          </a:solidFill>
                          <a:latin typeface="Arial Black"/>
                          <a:ea typeface="Arial Black"/>
                          <a:cs typeface="Arial Black"/>
                          <a:sym typeface="Arial Black"/>
                        </a:rPr>
                        <a:t>Uso pedagógico-didáctico.</a:t>
                      </a:r>
                      <a:endParaRPr b="0" i="0" sz="1400" u="none" cap="none" strike="noStrike">
                        <a:solidFill>
                          <a:srgbClr val="20124D"/>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0124D"/>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rgbClr val="9900CC"/>
                      </a:solidFill>
                      <a:prstDash val="solid"/>
                      <a:round/>
                      <a:headEnd len="sm" w="sm" type="none"/>
                      <a:tailEnd len="sm" w="sm" type="none"/>
                    </a:lnB>
                    <a:solidFill>
                      <a:srgbClr val="CC66FF"/>
                    </a:solidFill>
                  </a:tcPr>
                </a:tc>
              </a:tr>
              <a:tr h="3846500">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Se puede descargar desde Google Play y en la       plataforma web www.soyvisual.org.</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744DBB"/>
                    </a:solidFill>
                  </a:tcPr>
                </a:tc>
                <a:tc rowSpan="2">
                  <a:txBody>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20124D"/>
                          </a:solidFill>
                          <a:latin typeface="Calibri"/>
                          <a:ea typeface="Calibri"/>
                          <a:cs typeface="Calibri"/>
                          <a:sym typeface="Calibri"/>
                        </a:rPr>
                        <a:t>Aplicación creada por Fundación Orange.es.</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20124D"/>
                          </a:solidFill>
                          <a:latin typeface="Calibri"/>
                          <a:ea typeface="Calibri"/>
                          <a:cs typeface="Calibri"/>
                          <a:sym typeface="Calibri"/>
                        </a:rPr>
                        <a:t>Es un nuevo sistema de comunicación aumentativa. </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20124D"/>
                          </a:solidFill>
                          <a:latin typeface="Calibri"/>
                          <a:ea typeface="Calibri"/>
                          <a:cs typeface="Calibri"/>
                          <a:sym typeface="Calibri"/>
                        </a:rPr>
                        <a:t>Incluye fotografías, láminas y ejercicios prácticos</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20124D"/>
                          </a:solidFill>
                          <a:latin typeface="Calibri"/>
                          <a:ea typeface="Calibri"/>
                          <a:cs typeface="Calibri"/>
                          <a:sym typeface="Calibri"/>
                        </a:rPr>
                        <a:t>Desarrollados especialmente para estudiantes con dificultades en el ámbito de la comunicación y de lenguaje; autismo, diversidad funcional, afasia, etc.</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20124D"/>
                          </a:solidFill>
                          <a:latin typeface="Calibri"/>
                          <a:ea typeface="Calibri"/>
                          <a:cs typeface="Calibri"/>
                          <a:sym typeface="Calibri"/>
                        </a:rPr>
                        <a:t>También se puede utilizar por cualquier persona.</a:t>
                      </a:r>
                      <a:endParaRPr/>
                    </a:p>
                    <a:p>
                      <a:pPr indent="0" lvl="0" marL="0" marR="0" rtl="0" algn="l">
                        <a:lnSpc>
                          <a:spcPct val="100000"/>
                        </a:lnSpc>
                        <a:spcBef>
                          <a:spcPts val="0"/>
                        </a:spcBef>
                        <a:spcAft>
                          <a:spcPts val="0"/>
                        </a:spcAft>
                        <a:buNone/>
                      </a:pPr>
                      <a:r>
                        <a:t/>
                      </a:r>
                      <a:endParaRPr b="0" i="0" sz="1500" u="none" cap="none" strike="noStrike">
                        <a:solidFill>
                          <a:srgbClr val="20124D"/>
                        </a:solidFill>
                        <a:latin typeface="Calibri"/>
                        <a:ea typeface="Calibri"/>
                        <a:cs typeface="Calibri"/>
                        <a:sym typeface="Calibri"/>
                      </a:endParaRPr>
                    </a:p>
                  </a:txBody>
                  <a:tcPr marT="0" marB="0" marR="57250" marL="57250">
                    <a:lnL cap="flat" cmpd="sng" w="12700">
                      <a:solidFill>
                        <a:schemeClr val="lt1"/>
                      </a:solidFill>
                      <a:prstDash val="solid"/>
                      <a:round/>
                      <a:headEnd len="sm" w="sm" type="none"/>
                      <a:tailEnd len="sm" w="sm" type="none"/>
                    </a:lnL>
                    <a:lnR cap="flat" cmpd="sng" w="12700">
                      <a:solidFill>
                        <a:srgbClr val="9900CC"/>
                      </a:solidFill>
                      <a:prstDash val="solid"/>
                      <a:round/>
                      <a:headEnd len="sm" w="sm" type="none"/>
                      <a:tailEnd len="sm" w="sm" type="none"/>
                    </a:lnR>
                    <a:lnT cap="flat" cmpd="sng" w="12700">
                      <a:solidFill>
                        <a:srgbClr val="9900CC"/>
                      </a:solidFill>
                      <a:prstDash val="solid"/>
                      <a:round/>
                      <a:headEnd len="sm" w="sm" type="none"/>
                      <a:tailEnd len="sm" w="sm" type="none"/>
                    </a:lnT>
                    <a:lnB cap="flat" cmpd="sng" w="12700">
                      <a:solidFill>
                        <a:schemeClr val="lt1"/>
                      </a:solidFill>
                      <a:prstDash val="solid"/>
                      <a:round/>
                      <a:headEnd len="sm" w="sm" type="none"/>
                      <a:tailEnd len="sm" w="sm" type="none"/>
                    </a:lnB>
                    <a:solidFill>
                      <a:srgbClr val="CC99FF"/>
                    </a:solidFill>
                  </a:tcPr>
                </a:tc>
                <a:tc>
                  <a:txBody>
                    <a:bodyPr/>
                    <a:lstStyle/>
                    <a:p>
                      <a:pPr indent="-114300" lvl="0" marL="1143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0124D"/>
                        </a:solidFill>
                        <a:latin typeface="Calibri"/>
                        <a:ea typeface="Calibri"/>
                        <a:cs typeface="Calibri"/>
                        <a:sym typeface="Calibri"/>
                      </a:endParaRPr>
                    </a:p>
                    <a:p>
                      <a:pPr indent="-114300" lvl="0" marL="114300" marR="0" rtl="0" algn="l">
                        <a:lnSpc>
                          <a:spcPct val="100000"/>
                        </a:lnSpc>
                        <a:spcBef>
                          <a:spcPts val="0"/>
                        </a:spcBef>
                        <a:spcAft>
                          <a:spcPts val="0"/>
                        </a:spcAft>
                        <a:buClr>
                          <a:srgbClr val="20124D"/>
                        </a:buClr>
                        <a:buSzPts val="100"/>
                        <a:buFont typeface="Calibri"/>
                        <a:buChar char="-"/>
                      </a:pPr>
                      <a:r>
                        <a:rPr b="0" i="0" lang="en-US" sz="1500" u="none" cap="none" strike="noStrike">
                          <a:solidFill>
                            <a:srgbClr val="20124D"/>
                          </a:solidFill>
                          <a:latin typeface="Calibri"/>
                          <a:ea typeface="Calibri"/>
                          <a:cs typeface="Calibri"/>
                          <a:sym typeface="Calibri"/>
                        </a:rPr>
                        <a:t> Presenta diferentes actividades interactivas para el desarrollo del lenguaje, permitiendo un aprendizaje autónomo y adaptado al propio ritmo del estudiante.</a:t>
                      </a:r>
                      <a:endParaRPr/>
                    </a:p>
                    <a:p>
                      <a:pPr indent="-114300" lvl="0" marL="1143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0124D"/>
                        </a:solidFill>
                        <a:latin typeface="Calibri"/>
                        <a:ea typeface="Calibri"/>
                        <a:cs typeface="Calibri"/>
                        <a:sym typeface="Calibri"/>
                      </a:endParaRPr>
                    </a:p>
                    <a:p>
                      <a:pPr indent="-114300" lvl="0" marL="114300" marR="0" rtl="0" algn="l">
                        <a:lnSpc>
                          <a:spcPct val="100000"/>
                        </a:lnSpc>
                        <a:spcBef>
                          <a:spcPts val="0"/>
                        </a:spcBef>
                        <a:spcAft>
                          <a:spcPts val="0"/>
                        </a:spcAft>
                        <a:buClr>
                          <a:srgbClr val="20124D"/>
                        </a:buClr>
                        <a:buSzPts val="100"/>
                        <a:buFont typeface="Calibri"/>
                        <a:buChar char="-"/>
                      </a:pPr>
                      <a:r>
                        <a:rPr b="0" i="0" lang="en-US" sz="1500" u="none" cap="none" strike="noStrike">
                          <a:solidFill>
                            <a:srgbClr val="20124D"/>
                          </a:solidFill>
                          <a:latin typeface="Calibri"/>
                          <a:ea typeface="Calibri"/>
                          <a:cs typeface="Calibri"/>
                          <a:sym typeface="Calibri"/>
                        </a:rPr>
                        <a:t>Se pueden descargar tres paquetes de ejercicios para trabajar la morfosintaxis , la semántica y la pragmática </a:t>
                      </a:r>
                      <a:endParaRPr/>
                    </a:p>
                    <a:p>
                      <a:pPr indent="-114300" lvl="0" marL="1143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0124D"/>
                        </a:solidFill>
                        <a:latin typeface="Calibri"/>
                        <a:ea typeface="Calibri"/>
                        <a:cs typeface="Calibri"/>
                        <a:sym typeface="Calibri"/>
                      </a:endParaRPr>
                    </a:p>
                    <a:p>
                      <a:pPr indent="-114300" lvl="0" marL="114300" marR="0" rtl="0" algn="l">
                        <a:lnSpc>
                          <a:spcPct val="100000"/>
                        </a:lnSpc>
                        <a:spcBef>
                          <a:spcPts val="0"/>
                        </a:spcBef>
                        <a:spcAft>
                          <a:spcPts val="0"/>
                        </a:spcAft>
                        <a:buClr>
                          <a:srgbClr val="20124D"/>
                        </a:buClr>
                        <a:buSzPts val="100"/>
                        <a:buFont typeface="Calibri"/>
                        <a:buChar char="-"/>
                      </a:pPr>
                      <a:r>
                        <a:rPr b="0" i="0" lang="en-US" sz="1500" u="none" cap="none" strike="noStrike">
                          <a:solidFill>
                            <a:srgbClr val="20124D"/>
                          </a:solidFill>
                          <a:latin typeface="Calibri"/>
                          <a:ea typeface="Calibri"/>
                          <a:cs typeface="Calibri"/>
                          <a:sym typeface="Calibri"/>
                        </a:rPr>
                        <a:t>Utiliza representaciones gráficas y claves visuales para estimular los diferentes niveles y contenidos del lenguaje: comprensión oral, articulación de palabras, adquisición de vocabulario, construcción de frases y comunicación funcional.</a:t>
                      </a:r>
                      <a:endParaRPr/>
                    </a:p>
                  </a:txBody>
                  <a:tcPr marT="0" marB="0" marR="57250" marL="57250">
                    <a:lnL cap="flat" cmpd="sng" w="12700">
                      <a:solidFill>
                        <a:srgbClr val="9900CC"/>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9900CC"/>
                      </a:solidFill>
                      <a:prstDash val="solid"/>
                      <a:round/>
                      <a:headEnd len="sm" w="sm" type="none"/>
                      <a:tailEnd len="sm" w="sm" type="none"/>
                    </a:lnT>
                    <a:lnB cap="flat" cmpd="sng" w="12700">
                      <a:solidFill>
                        <a:srgbClr val="9900CC"/>
                      </a:solidFill>
                      <a:prstDash val="solid"/>
                      <a:round/>
                      <a:headEnd len="sm" w="sm" type="none"/>
                      <a:tailEnd len="sm" w="sm" type="none"/>
                    </a:lnB>
                    <a:solidFill>
                      <a:srgbClr val="CC99FF"/>
                    </a:solidFill>
                  </a:tcPr>
                </a:tc>
              </a:tr>
              <a:tr h="488950">
                <a:tc vMerge="1"/>
                <a:tc vMerge="1"/>
                <a:tc>
                  <a:txBody>
                    <a:bodyPr/>
                    <a:lstStyle/>
                    <a:p>
                      <a:pPr indent="0" lvl="0" marL="0" marR="0" rtl="0" algn="l">
                        <a:lnSpc>
                          <a:spcPct val="107000"/>
                        </a:lnSpc>
                        <a:spcBef>
                          <a:spcPts val="0"/>
                        </a:spcBef>
                        <a:spcAft>
                          <a:spcPts val="0"/>
                        </a:spcAft>
                        <a:buClr>
                          <a:srgbClr val="000000"/>
                        </a:buClr>
                        <a:buSzPts val="1500"/>
                        <a:buFont typeface="Arial"/>
                        <a:buNone/>
                      </a:pPr>
                      <a:r>
                        <a:rPr b="0" i="0" lang="en-US" sz="1500" u="none" cap="none" strike="noStrike">
                          <a:solidFill>
                            <a:srgbClr val="351C75"/>
                          </a:solidFill>
                          <a:latin typeface="Calibri"/>
                          <a:ea typeface="Calibri"/>
                          <a:cs typeface="Calibri"/>
                          <a:sym typeface="Calibri"/>
                        </a:rPr>
                        <a:t>Adaptativa,  de acuerdo a la singularidades del estudiante.</a:t>
                      </a:r>
                      <a:endParaRPr/>
                    </a:p>
                  </a:txBody>
                  <a:tcPr marT="0" marB="0" marR="57250" marL="57250">
                    <a:lnL cap="flat" cmpd="sng" w="12700">
                      <a:solidFill>
                        <a:srgbClr val="9900CC"/>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9900CC"/>
                      </a:solidFill>
                      <a:prstDash val="solid"/>
                      <a:round/>
                      <a:headEnd len="sm" w="sm" type="none"/>
                      <a:tailEnd len="sm" w="sm" type="none"/>
                    </a:lnT>
                    <a:lnB cap="flat" cmpd="sng" w="12700">
                      <a:solidFill>
                        <a:schemeClr val="lt1"/>
                      </a:solidFill>
                      <a:prstDash val="solid"/>
                      <a:round/>
                      <a:headEnd len="sm" w="sm" type="none"/>
                      <a:tailEnd len="sm" w="sm" type="none"/>
                    </a:lnB>
                    <a:solidFill>
                      <a:srgbClr val="BE7DFF"/>
                    </a:solidFill>
                  </a:tcPr>
                </a:tc>
              </a:tr>
              <a:tr h="1127125">
                <a:tc gridSpan="3">
                  <a:txBody>
                    <a:bodyPr/>
                    <a:lstStyle/>
                    <a:p>
                      <a:pPr indent="0" lvl="0" marL="0" marR="0" rtl="0" algn="l">
                        <a:lnSpc>
                          <a:spcPct val="107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744DBB"/>
                    </a:solidFill>
                  </a:tcPr>
                </a:tc>
                <a:tc hMerge="1"/>
                <a:tc hMerge="1"/>
              </a:tr>
            </a:tbl>
          </a:graphicData>
        </a:graphic>
      </p:graphicFrame>
      <p:pic>
        <p:nvPicPr>
          <p:cNvPr id="390" name="Google Shape;390;p26">
            <a:hlinkClick r:id="rId3"/>
          </p:cNvPr>
          <p:cNvPicPr preferRelativeResize="0"/>
          <p:nvPr/>
        </p:nvPicPr>
        <p:blipFill rotWithShape="1">
          <a:blip r:embed="rId4">
            <a:alphaModFix/>
          </a:blip>
          <a:srcRect b="0" l="0" r="0" t="0"/>
          <a:stretch/>
        </p:blipFill>
        <p:spPr>
          <a:xfrm>
            <a:off x="1317625" y="1997075"/>
            <a:ext cx="1714500" cy="1714500"/>
          </a:xfrm>
          <a:prstGeom prst="rect">
            <a:avLst/>
          </a:prstGeom>
          <a:noFill/>
          <a:ln>
            <a:noFill/>
          </a:ln>
        </p:spPr>
      </p:pic>
      <p:sp>
        <p:nvSpPr>
          <p:cNvPr id="391" name="Google Shape;391;p26"/>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graphicFrame>
        <p:nvGraphicFramePr>
          <p:cNvPr id="396" name="Google Shape;396;p27"/>
          <p:cNvGraphicFramePr/>
          <p:nvPr/>
        </p:nvGraphicFramePr>
        <p:xfrm>
          <a:off x="131762" y="98425"/>
          <a:ext cx="3000000" cy="3000000"/>
        </p:xfrm>
        <a:graphic>
          <a:graphicData uri="http://schemas.openxmlformats.org/drawingml/2006/table">
            <a:tbl>
              <a:tblPr>
                <a:noFill/>
                <a:tableStyleId>{FE68CD3A-2562-4CA0-9D49-783F38A58DB2}</a:tableStyleId>
              </a:tblPr>
              <a:tblGrid>
                <a:gridCol w="3979850"/>
                <a:gridCol w="3783000"/>
                <a:gridCol w="4213225"/>
              </a:tblGrid>
              <a:tr h="57625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030A0"/>
                    </a:solidFill>
                  </a:tcPr>
                </a:tc>
                <a:tc gridSpan="2">
                  <a:txBody>
                    <a:bodyPr/>
                    <a:lstStyle/>
                    <a:p>
                      <a:pPr indent="0" lvl="0" marL="0" marR="0" rtl="0" algn="ctr">
                        <a:lnSpc>
                          <a:spcPct val="107000"/>
                        </a:lnSpc>
                        <a:spcBef>
                          <a:spcPts val="0"/>
                        </a:spcBef>
                        <a:spcAft>
                          <a:spcPts val="0"/>
                        </a:spcAft>
                        <a:buClr>
                          <a:srgbClr val="000000"/>
                        </a:buClr>
                        <a:buSzPts val="1800"/>
                        <a:buFont typeface="Arial"/>
                        <a:buNone/>
                      </a:pPr>
                      <a:r>
                        <a:rPr b="1" i="0" lang="en-US" sz="1800" u="none" cap="none" strike="noStrike">
                          <a:solidFill>
                            <a:srgbClr val="FFFFFF"/>
                          </a:solidFill>
                          <a:latin typeface="Arial Black"/>
                          <a:ea typeface="Arial Black"/>
                          <a:cs typeface="Arial Black"/>
                          <a:sym typeface="Arial Black"/>
                        </a:rPr>
                        <a:t>LET ME TALK  (SAAC)</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030A0"/>
                    </a:solidFill>
                  </a:tcPr>
                </a:tc>
                <a:tc hMerge="1"/>
              </a:tr>
              <a:tr h="66040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744DBB"/>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0124D"/>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rgbClr val="9900CC"/>
                      </a:solidFill>
                      <a:prstDash val="solid"/>
                      <a:round/>
                      <a:headEnd len="sm" w="sm" type="none"/>
                      <a:tailEnd len="sm" w="sm" type="none"/>
                    </a:lnB>
                    <a:solidFill>
                      <a:srgbClr val="CC66FF"/>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0124D"/>
                          </a:solidFill>
                          <a:latin typeface="Arial Black"/>
                          <a:ea typeface="Arial Black"/>
                          <a:cs typeface="Arial Black"/>
                          <a:sym typeface="Arial Black"/>
                        </a:rPr>
                        <a:t>Uso pedagógico-didáctico.</a:t>
                      </a:r>
                      <a:endParaRPr b="0" i="0" sz="1400" u="none" cap="none" strike="noStrike">
                        <a:solidFill>
                          <a:srgbClr val="20124D"/>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0124D"/>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rgbClr val="9900CC"/>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rgbClr val="9900CC"/>
                      </a:solidFill>
                      <a:prstDash val="solid"/>
                      <a:round/>
                      <a:headEnd len="sm" w="sm" type="none"/>
                      <a:tailEnd len="sm" w="sm" type="none"/>
                    </a:lnB>
                    <a:solidFill>
                      <a:srgbClr val="CC66FF"/>
                    </a:solidFill>
                  </a:tcPr>
                </a:tc>
              </a:tr>
              <a:tr h="3805225">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Se puede descargar desde Google Play  </a:t>
                      </a:r>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Es gratuita para Android.</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744DBB"/>
                    </a:solidFill>
                  </a:tcPr>
                </a:tc>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0124D"/>
                          </a:solidFill>
                          <a:latin typeface="Calibri"/>
                          <a:ea typeface="Calibri"/>
                          <a:cs typeface="Calibri"/>
                          <a:sym typeface="Calibri"/>
                        </a:rPr>
                        <a:t>Aplicación que permite comunicarse en todos lados y por lo tanto da a todas las personas una voz.</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0124D"/>
                          </a:solidFill>
                          <a:latin typeface="Calibri"/>
                          <a:ea typeface="Calibri"/>
                          <a:cs typeface="Calibri"/>
                          <a:sym typeface="Calibri"/>
                        </a:rPr>
                        <a:t>Es un nuevo Sistema de Comunicación Aumentativo y Alternativo (S.A.A.C)</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0124D"/>
                          </a:solidFill>
                          <a:latin typeface="Calibri"/>
                          <a:ea typeface="Calibri"/>
                          <a:cs typeface="Calibri"/>
                          <a:sym typeface="Calibri"/>
                        </a:rPr>
                        <a:t>Desarrollados especialmente para estudiantes con dificultades en el ámbito de la comunicación y de lenguaje;autismo, diversidad funcional,afasia, etc.</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20124D"/>
                        </a:solidFill>
                        <a:latin typeface="Calibri"/>
                        <a:ea typeface="Calibri"/>
                        <a:cs typeface="Calibri"/>
                        <a:sym typeface="Calibri"/>
                      </a:endParaRPr>
                    </a:p>
                  </a:txBody>
                  <a:tcPr marT="0" marB="0" marR="57250" marL="57250">
                    <a:lnL cap="flat" cmpd="sng" w="12700">
                      <a:solidFill>
                        <a:schemeClr val="lt1"/>
                      </a:solidFill>
                      <a:prstDash val="solid"/>
                      <a:round/>
                      <a:headEnd len="sm" w="sm" type="none"/>
                      <a:tailEnd len="sm" w="sm" type="none"/>
                    </a:lnL>
                    <a:lnR cap="flat" cmpd="sng" w="12700">
                      <a:solidFill>
                        <a:srgbClr val="9900CC"/>
                      </a:solidFill>
                      <a:prstDash val="solid"/>
                      <a:round/>
                      <a:headEnd len="sm" w="sm" type="none"/>
                      <a:tailEnd len="sm" w="sm" type="none"/>
                    </a:lnR>
                    <a:lnT cap="flat" cmpd="sng" w="12700">
                      <a:solidFill>
                        <a:srgbClr val="9900CC"/>
                      </a:solidFill>
                      <a:prstDash val="solid"/>
                      <a:round/>
                      <a:headEnd len="sm" w="sm" type="none"/>
                      <a:tailEnd len="sm" w="sm" type="none"/>
                    </a:lnT>
                    <a:lnB cap="flat" cmpd="sng" w="12700">
                      <a:solidFill>
                        <a:schemeClr val="lt1"/>
                      </a:solidFill>
                      <a:prstDash val="solid"/>
                      <a:round/>
                      <a:headEnd len="sm" w="sm" type="none"/>
                      <a:tailEnd len="sm" w="sm" type="none"/>
                    </a:lnB>
                    <a:solidFill>
                      <a:srgbClr val="CC99FF"/>
                    </a:solidFill>
                  </a:tcPr>
                </a:tc>
                <a:tc>
                  <a:txBody>
                    <a:bodyPr/>
                    <a:lstStyle/>
                    <a:p>
                      <a:pPr indent="-114300" lvl="0" marL="1143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51C75"/>
                        </a:solidFill>
                        <a:latin typeface="Calibri"/>
                        <a:ea typeface="Calibri"/>
                        <a:cs typeface="Calibri"/>
                        <a:sym typeface="Calibri"/>
                      </a:endParaRPr>
                    </a:p>
                    <a:p>
                      <a:pPr indent="-114300" lvl="0" marL="114300" marR="0" rtl="0" algn="l">
                        <a:lnSpc>
                          <a:spcPct val="100000"/>
                        </a:lnSpc>
                        <a:spcBef>
                          <a:spcPts val="0"/>
                        </a:spcBef>
                        <a:spcAft>
                          <a:spcPts val="0"/>
                        </a:spcAft>
                        <a:buClr>
                          <a:srgbClr val="351C75"/>
                        </a:buClr>
                        <a:buSzPts val="100"/>
                        <a:buFont typeface="Calibri"/>
                        <a:buChar char="-"/>
                      </a:pPr>
                      <a:r>
                        <a:rPr b="0" i="0" lang="en-US" sz="1500" u="none" cap="none" strike="noStrike">
                          <a:solidFill>
                            <a:srgbClr val="351C75"/>
                          </a:solidFill>
                          <a:latin typeface="Calibri"/>
                          <a:ea typeface="Calibri"/>
                          <a:cs typeface="Calibri"/>
                          <a:sym typeface="Calibri"/>
                        </a:rPr>
                        <a:t>Fue diseñada para estudiantes con dificultades en la comunicación verbal (TEA, trastornos del habla, parálisis cerebral, Síndrome de Down), afasia, apraxia, la apraxia del habla, trastorno del habla / trastorno fonológico, esclerosis lateral amiotrófica (ALS), enfermedad de la motoneurona (MND), la parálisis cerebral,síndrome de Down (trisomía 21).</a:t>
                      </a:r>
                      <a:endParaRPr/>
                    </a:p>
                    <a:p>
                      <a:pPr indent="-114300" lvl="0" marL="1143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51C75"/>
                        </a:solidFill>
                        <a:latin typeface="Calibri"/>
                        <a:ea typeface="Calibri"/>
                        <a:cs typeface="Calibri"/>
                        <a:sym typeface="Calibri"/>
                      </a:endParaRPr>
                    </a:p>
                    <a:p>
                      <a:pPr indent="-114300" lvl="0" marL="114300" marR="0" rtl="0" algn="l">
                        <a:lnSpc>
                          <a:spcPct val="100000"/>
                        </a:lnSpc>
                        <a:spcBef>
                          <a:spcPts val="0"/>
                        </a:spcBef>
                        <a:spcAft>
                          <a:spcPts val="0"/>
                        </a:spcAft>
                        <a:buClr>
                          <a:srgbClr val="351C75"/>
                        </a:buClr>
                        <a:buSzPts val="100"/>
                        <a:buFont typeface="Calibri"/>
                        <a:buChar char="-"/>
                      </a:pPr>
                      <a:r>
                        <a:rPr b="0" i="0" lang="en-US" sz="1500" u="none" cap="none" strike="noStrike">
                          <a:solidFill>
                            <a:srgbClr val="351C75"/>
                          </a:solidFill>
                          <a:latin typeface="Calibri"/>
                          <a:ea typeface="Calibri"/>
                          <a:cs typeface="Calibri"/>
                          <a:sym typeface="Calibri"/>
                        </a:rPr>
                        <a:t>Permite hacer frases a partir de los pictogramas disponibles en la aplicación, pero también habilita a utilizar imágenes propias, editarlas y guardarlas para ser utilizadas por el estudiante.</a:t>
                      </a:r>
                      <a:endParaRPr/>
                    </a:p>
                    <a:p>
                      <a:pPr indent="0" lvl="0" marL="0" marR="0" rtl="0" algn="l">
                        <a:lnSpc>
                          <a:spcPct val="100000"/>
                        </a:lnSpc>
                        <a:spcBef>
                          <a:spcPts val="0"/>
                        </a:spcBef>
                        <a:spcAft>
                          <a:spcPts val="0"/>
                        </a:spcAft>
                        <a:buNone/>
                      </a:pPr>
                      <a:r>
                        <a:t/>
                      </a:r>
                      <a:endParaRPr b="0" i="0" sz="1500" u="none" cap="none" strike="noStrike">
                        <a:solidFill>
                          <a:srgbClr val="351C75"/>
                        </a:solidFill>
                        <a:latin typeface="Calibri"/>
                        <a:ea typeface="Calibri"/>
                        <a:cs typeface="Calibri"/>
                        <a:sym typeface="Calibri"/>
                      </a:endParaRPr>
                    </a:p>
                  </a:txBody>
                  <a:tcPr marT="0" marB="0" marR="57250" marL="57250">
                    <a:lnL cap="flat" cmpd="sng" w="12700">
                      <a:solidFill>
                        <a:srgbClr val="9900CC"/>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9900CC"/>
                      </a:solidFill>
                      <a:prstDash val="solid"/>
                      <a:round/>
                      <a:headEnd len="sm" w="sm" type="none"/>
                      <a:tailEnd len="sm" w="sm" type="none"/>
                    </a:lnT>
                    <a:lnB cap="flat" cmpd="sng" w="12700">
                      <a:solidFill>
                        <a:srgbClr val="9900CC"/>
                      </a:solidFill>
                      <a:prstDash val="solid"/>
                      <a:round/>
                      <a:headEnd len="sm" w="sm" type="none"/>
                      <a:tailEnd len="sm" w="sm" type="none"/>
                    </a:lnB>
                    <a:solidFill>
                      <a:srgbClr val="CC99FF"/>
                    </a:solidFill>
                  </a:tcPr>
                </a:tc>
              </a:tr>
              <a:tr h="522275">
                <a:tc vMerge="1"/>
                <a:tc vMerge="1"/>
                <a:tc>
                  <a:txBody>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rgbClr val="351C75"/>
                          </a:solidFill>
                          <a:latin typeface="Calibri"/>
                          <a:ea typeface="Calibri"/>
                          <a:cs typeface="Calibri"/>
                          <a:sym typeface="Calibri"/>
                        </a:rPr>
                        <a:t>Adaptativa,  de acuerdo a la singularidades del estudiante.</a:t>
                      </a:r>
                      <a:endParaRPr/>
                    </a:p>
                  </a:txBody>
                  <a:tcPr marT="0" marB="0" marR="57250" marL="57250">
                    <a:lnL cap="flat" cmpd="sng" w="12700">
                      <a:solidFill>
                        <a:srgbClr val="9900CC"/>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9900CC"/>
                      </a:solidFill>
                      <a:prstDash val="solid"/>
                      <a:round/>
                      <a:headEnd len="sm" w="sm" type="none"/>
                      <a:tailEnd len="sm" w="sm" type="none"/>
                    </a:lnT>
                    <a:lnB cap="flat" cmpd="sng" w="12700">
                      <a:solidFill>
                        <a:schemeClr val="lt1"/>
                      </a:solidFill>
                      <a:prstDash val="solid"/>
                      <a:round/>
                      <a:headEnd len="sm" w="sm" type="none"/>
                      <a:tailEnd len="sm" w="sm" type="none"/>
                    </a:lnB>
                    <a:solidFill>
                      <a:srgbClr val="BE7DFF"/>
                    </a:solidFill>
                  </a:tcPr>
                </a:tc>
              </a:tr>
              <a:tr h="1116000">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744DBB"/>
                    </a:solidFill>
                  </a:tcPr>
                </a:tc>
                <a:tc hMerge="1"/>
                <a:tc hMerge="1"/>
              </a:tr>
            </a:tbl>
          </a:graphicData>
        </a:graphic>
      </p:graphicFrame>
      <p:pic>
        <p:nvPicPr>
          <p:cNvPr id="397" name="Google Shape;397;p27">
            <a:hlinkClick r:id="rId3"/>
          </p:cNvPr>
          <p:cNvPicPr preferRelativeResize="0"/>
          <p:nvPr/>
        </p:nvPicPr>
        <p:blipFill rotWithShape="1">
          <a:blip r:embed="rId4">
            <a:alphaModFix/>
          </a:blip>
          <a:srcRect b="0" l="0" r="0" t="0"/>
          <a:stretch/>
        </p:blipFill>
        <p:spPr>
          <a:xfrm>
            <a:off x="598487" y="1614487"/>
            <a:ext cx="2624137" cy="2625725"/>
          </a:xfrm>
          <a:prstGeom prst="rect">
            <a:avLst/>
          </a:prstGeom>
          <a:noFill/>
          <a:ln>
            <a:noFill/>
          </a:ln>
        </p:spPr>
      </p:pic>
      <p:sp>
        <p:nvSpPr>
          <p:cNvPr id="398" name="Google Shape;398;p27"/>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graphicFrame>
        <p:nvGraphicFramePr>
          <p:cNvPr id="403" name="Google Shape;403;p28"/>
          <p:cNvGraphicFramePr/>
          <p:nvPr/>
        </p:nvGraphicFramePr>
        <p:xfrm>
          <a:off x="131762" y="98425"/>
          <a:ext cx="3000000" cy="3000000"/>
        </p:xfrm>
        <a:graphic>
          <a:graphicData uri="http://schemas.openxmlformats.org/drawingml/2006/table">
            <a:tbl>
              <a:tblPr>
                <a:noFill/>
                <a:tableStyleId>{FE68CD3A-2562-4CA0-9D49-783F38A58DB2}</a:tableStyleId>
              </a:tblPr>
              <a:tblGrid>
                <a:gridCol w="3979850"/>
                <a:gridCol w="3783000"/>
                <a:gridCol w="4213225"/>
              </a:tblGrid>
              <a:tr h="55880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030A0"/>
                    </a:solidFill>
                  </a:tcPr>
                </a:tc>
                <a:tc gridSpan="2">
                  <a:txBody>
                    <a:bodyPr/>
                    <a:lstStyle/>
                    <a:p>
                      <a:pPr indent="0" lvl="0" marL="0" marR="0" rtl="0" algn="ctr">
                        <a:lnSpc>
                          <a:spcPct val="107000"/>
                        </a:lnSpc>
                        <a:spcBef>
                          <a:spcPts val="0"/>
                        </a:spcBef>
                        <a:spcAft>
                          <a:spcPts val="0"/>
                        </a:spcAft>
                        <a:buClr>
                          <a:srgbClr val="000000"/>
                        </a:buClr>
                        <a:buSzPts val="1800"/>
                        <a:buFont typeface="Arial"/>
                        <a:buNone/>
                      </a:pPr>
                      <a:r>
                        <a:rPr b="1" i="0" lang="en-US" sz="1800" u="none" cap="none" strike="noStrike">
                          <a:solidFill>
                            <a:srgbClr val="FFFFFF"/>
                          </a:solidFill>
                          <a:latin typeface="Arial Black"/>
                          <a:ea typeface="Arial Black"/>
                          <a:cs typeface="Arial Black"/>
                          <a:sym typeface="Arial Black"/>
                        </a:rPr>
                        <a:t>PICTOCUENTOS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030A0"/>
                    </a:solidFill>
                  </a:tcPr>
                </a:tc>
                <a:tc hMerge="1"/>
              </a:tr>
              <a:tr h="64135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744DBB"/>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00000"/>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rgbClr val="9900CC"/>
                      </a:solidFill>
                      <a:prstDash val="solid"/>
                      <a:round/>
                      <a:headEnd len="sm" w="sm" type="none"/>
                      <a:tailEnd len="sm" w="sm" type="none"/>
                    </a:lnB>
                    <a:solidFill>
                      <a:srgbClr val="CC66FF"/>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00000"/>
                          </a:solidFill>
                          <a:latin typeface="Arial Black"/>
                          <a:ea typeface="Arial Black"/>
                          <a:cs typeface="Arial Black"/>
                          <a:sym typeface="Arial Black"/>
                        </a:rPr>
                        <a:t>Uso pedagógico-didáctico.</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00000"/>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rgbClr val="9900CC"/>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rgbClr val="9900CC"/>
                      </a:solidFill>
                      <a:prstDash val="solid"/>
                      <a:round/>
                      <a:headEnd len="sm" w="sm" type="none"/>
                      <a:tailEnd len="sm" w="sm" type="none"/>
                    </a:lnB>
                    <a:solidFill>
                      <a:srgbClr val="CC66FF"/>
                    </a:solidFill>
                  </a:tcPr>
                </a:tc>
              </a:tr>
              <a:tr h="3830625">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FFFFFF"/>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FFFFFF"/>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FFFFFF"/>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r>
                        <a:rPr b="1" i="0" lang="en-US" sz="1800" u="sng" cap="none" strike="noStrike">
                          <a:solidFill>
                            <a:srgbClr val="FFFFFF"/>
                          </a:solidFill>
                          <a:hlinkClick r:id="rId3"/>
                        </a:rPr>
                        <a:t>Pictocuentos</a:t>
                      </a:r>
                      <a:endParaRPr/>
                    </a:p>
                    <a:p>
                      <a:pPr indent="0" lvl="0" marL="0" marR="0" rtl="0" algn="ctr">
                        <a:lnSpc>
                          <a:spcPct val="107000"/>
                        </a:lnSpc>
                        <a:spcBef>
                          <a:spcPts val="80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 Ver más: </a:t>
                      </a:r>
                      <a:r>
                        <a:rPr b="0" i="0" lang="en-US" sz="1800" u="sng" cap="none" strike="noStrike">
                          <a:solidFill>
                            <a:srgbClr val="FFFFFF"/>
                          </a:solidFill>
                          <a:hlinkClick r:id="rId4"/>
                        </a:rPr>
                        <a:t>Pictoaplicaciones</a:t>
                      </a:r>
                      <a:endParaRPr/>
                    </a:p>
                    <a:p>
                      <a:pPr indent="0" lvl="0" marL="0" marR="0" rtl="0" algn="ctr">
                        <a:lnSpc>
                          <a:spcPct val="107000"/>
                        </a:lnSpc>
                        <a:spcBef>
                          <a:spcPts val="80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 Gratuito y de acceso libre</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744DBB"/>
                    </a:solidFill>
                  </a:tcPr>
                </a:tc>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20124D"/>
                          </a:solidFill>
                          <a:latin typeface="Calibri"/>
                          <a:ea typeface="Calibri"/>
                          <a:cs typeface="Calibri"/>
                          <a:sym typeface="Calibri"/>
                        </a:rPr>
                        <a:t>Aplicación desarrollada con el fin de ayudar a personas con dificultad en su expresión oral, que logran o prefieren el lenguaje y la comunicación a través de imágenes.</a:t>
                      </a:r>
                      <a:endParaRPr/>
                    </a:p>
                  </a:txBody>
                  <a:tcPr marT="0" marB="0" marR="57250" marL="57250">
                    <a:lnL cap="flat" cmpd="sng" w="12700">
                      <a:solidFill>
                        <a:schemeClr val="lt1"/>
                      </a:solidFill>
                      <a:prstDash val="solid"/>
                      <a:round/>
                      <a:headEnd len="sm" w="sm" type="none"/>
                      <a:tailEnd len="sm" w="sm" type="none"/>
                    </a:lnL>
                    <a:lnR cap="flat" cmpd="sng" w="12700">
                      <a:solidFill>
                        <a:srgbClr val="9900CC"/>
                      </a:solidFill>
                      <a:prstDash val="solid"/>
                      <a:round/>
                      <a:headEnd len="sm" w="sm" type="none"/>
                      <a:tailEnd len="sm" w="sm" type="none"/>
                    </a:lnR>
                    <a:lnT cap="flat" cmpd="sng" w="12700">
                      <a:solidFill>
                        <a:srgbClr val="9900CC"/>
                      </a:solidFill>
                      <a:prstDash val="solid"/>
                      <a:round/>
                      <a:headEnd len="sm" w="sm" type="none"/>
                      <a:tailEnd len="sm" w="sm" type="none"/>
                    </a:lnT>
                    <a:lnB cap="flat" cmpd="sng" w="12700">
                      <a:solidFill>
                        <a:schemeClr val="lt1"/>
                      </a:solidFill>
                      <a:prstDash val="solid"/>
                      <a:round/>
                      <a:headEnd len="sm" w="sm" type="none"/>
                      <a:tailEnd len="sm" w="sm" type="none"/>
                    </a:lnB>
                    <a:solidFill>
                      <a:srgbClr val="CC99FF"/>
                    </a:solidFill>
                  </a:tcPr>
                </a:tc>
                <a:tc>
                  <a:txBody>
                    <a:bodyPr/>
                    <a:lstStyle/>
                    <a:p>
                      <a:pPr indent="-114300" lvl="0" marL="1143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0124D"/>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800"/>
                        <a:buFont typeface="Arial"/>
                        <a:buNone/>
                      </a:pPr>
                      <a:r>
                        <a:rPr b="0" i="0" lang="en-US" sz="1800" u="none" cap="none" strike="noStrike">
                          <a:solidFill>
                            <a:srgbClr val="20124D"/>
                          </a:solidFill>
                          <a:latin typeface="Calibri"/>
                          <a:ea typeface="Calibri"/>
                          <a:cs typeface="Calibri"/>
                          <a:sym typeface="Calibri"/>
                        </a:rPr>
                        <a:t>  A través de los pictogramas, se ayuda a la comprensión de conceptos y a incrementar el vocabulario de personas con necesidades específicas; motivando y estimulando su aprendizaje a través de imágenes.</a:t>
                      </a:r>
                      <a:endParaRPr/>
                    </a:p>
                    <a:p>
                      <a:pPr indent="-114300" lvl="0" marL="1143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0124D"/>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800"/>
                        <a:buFont typeface="Arial"/>
                        <a:buNone/>
                      </a:pPr>
                      <a:r>
                        <a:rPr b="0" i="0" lang="en-US" sz="1800" u="none" cap="none" strike="noStrike">
                          <a:solidFill>
                            <a:srgbClr val="20124D"/>
                          </a:solidFill>
                          <a:latin typeface="Calibri"/>
                          <a:ea typeface="Calibri"/>
                          <a:cs typeface="Calibri"/>
                          <a:sym typeface="Calibri"/>
                        </a:rPr>
                        <a:t>  Los usuarios logran situarse en espacio y tiempo, a anticiparse a acontecimientos, a expresar sus inquietudes y a comunicarse de una manera alternativa.</a:t>
                      </a:r>
                      <a:endParaRPr/>
                    </a:p>
                  </a:txBody>
                  <a:tcPr marT="0" marB="0" marR="57250" marL="57250">
                    <a:lnL cap="flat" cmpd="sng" w="12700">
                      <a:solidFill>
                        <a:srgbClr val="9900CC"/>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9900CC"/>
                      </a:solidFill>
                      <a:prstDash val="solid"/>
                      <a:round/>
                      <a:headEnd len="sm" w="sm" type="none"/>
                      <a:tailEnd len="sm" w="sm" type="none"/>
                    </a:lnT>
                    <a:lnB cap="flat" cmpd="sng" w="12700">
                      <a:solidFill>
                        <a:srgbClr val="9900CC"/>
                      </a:solidFill>
                      <a:prstDash val="solid"/>
                      <a:round/>
                      <a:headEnd len="sm" w="sm" type="none"/>
                      <a:tailEnd len="sm" w="sm" type="none"/>
                    </a:lnB>
                    <a:solidFill>
                      <a:srgbClr val="CC99FF"/>
                    </a:solidFill>
                  </a:tcPr>
                </a:tc>
              </a:tr>
              <a:tr h="522275">
                <a:tc vMerge="1"/>
                <a:tc vMerge="1"/>
                <a:tc>
                  <a:txBody>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rgbClr val="351C75"/>
                          </a:solidFill>
                          <a:latin typeface="Calibri"/>
                          <a:ea typeface="Calibri"/>
                          <a:cs typeface="Calibri"/>
                          <a:sym typeface="Calibri"/>
                        </a:rPr>
                        <a:t>Adaptativa,  de acuerdo a la singularidades del estudiante.</a:t>
                      </a:r>
                      <a:endParaRPr/>
                    </a:p>
                  </a:txBody>
                  <a:tcPr marT="0" marB="0" marR="57250" marL="57250">
                    <a:lnL cap="flat" cmpd="sng" w="12700">
                      <a:solidFill>
                        <a:srgbClr val="9900CC"/>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9900CC"/>
                      </a:solidFill>
                      <a:prstDash val="solid"/>
                      <a:round/>
                      <a:headEnd len="sm" w="sm" type="none"/>
                      <a:tailEnd len="sm" w="sm" type="none"/>
                    </a:lnT>
                    <a:lnB cap="flat" cmpd="sng" w="12700">
                      <a:solidFill>
                        <a:schemeClr val="lt1"/>
                      </a:solidFill>
                      <a:prstDash val="solid"/>
                      <a:round/>
                      <a:headEnd len="sm" w="sm" type="none"/>
                      <a:tailEnd len="sm" w="sm" type="none"/>
                    </a:lnB>
                    <a:solidFill>
                      <a:srgbClr val="BE7DFF"/>
                    </a:solidFill>
                  </a:tcPr>
                </a:tc>
              </a:tr>
              <a:tr h="1084250">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8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744DBB"/>
                    </a:solidFill>
                  </a:tcPr>
                </a:tc>
                <a:tc hMerge="1"/>
                <a:tc hMerge="1"/>
              </a:tr>
            </a:tbl>
          </a:graphicData>
        </a:graphic>
      </p:graphicFrame>
      <p:pic>
        <p:nvPicPr>
          <p:cNvPr id="404" name="Google Shape;404;p28">
            <a:hlinkClick r:id="rId5"/>
          </p:cNvPr>
          <p:cNvPicPr preferRelativeResize="0"/>
          <p:nvPr/>
        </p:nvPicPr>
        <p:blipFill rotWithShape="1">
          <a:blip r:embed="rId6">
            <a:alphaModFix/>
          </a:blip>
          <a:srcRect b="0" l="0" r="0" t="0"/>
          <a:stretch/>
        </p:blipFill>
        <p:spPr>
          <a:xfrm>
            <a:off x="227012" y="2149475"/>
            <a:ext cx="3751262" cy="1700212"/>
          </a:xfrm>
          <a:prstGeom prst="rect">
            <a:avLst/>
          </a:prstGeom>
          <a:noFill/>
          <a:ln cap="flat" cmpd="sng" w="38100">
            <a:solidFill>
              <a:srgbClr val="FFFFFF"/>
            </a:solidFill>
            <a:prstDash val="solid"/>
            <a:round/>
            <a:headEnd len="sm" w="sm" type="none"/>
            <a:tailEnd len="sm" w="sm" type="none"/>
          </a:ln>
        </p:spPr>
      </p:pic>
      <p:sp>
        <p:nvSpPr>
          <p:cNvPr id="405" name="Google Shape;405;p28"/>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graphicFrame>
        <p:nvGraphicFramePr>
          <p:cNvPr id="410" name="Google Shape;410;p29"/>
          <p:cNvGraphicFramePr/>
          <p:nvPr/>
        </p:nvGraphicFramePr>
        <p:xfrm>
          <a:off x="131762" y="98425"/>
          <a:ext cx="3000000" cy="3000000"/>
        </p:xfrm>
        <a:graphic>
          <a:graphicData uri="http://schemas.openxmlformats.org/drawingml/2006/table">
            <a:tbl>
              <a:tblPr>
                <a:noFill/>
                <a:tableStyleId>{FE68CD3A-2562-4CA0-9D49-783F38A58DB2}</a:tableStyleId>
              </a:tblPr>
              <a:tblGrid>
                <a:gridCol w="3979850"/>
                <a:gridCol w="3783000"/>
                <a:gridCol w="4213225"/>
              </a:tblGrid>
              <a:tr h="57625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030A0"/>
                    </a:solidFill>
                  </a:tcPr>
                </a:tc>
                <a:tc gridSpan="2">
                  <a:txBody>
                    <a:bodyPr/>
                    <a:lstStyle/>
                    <a:p>
                      <a:pPr indent="0" lvl="0" marL="0" marR="0" rtl="0" algn="ctr">
                        <a:lnSpc>
                          <a:spcPct val="107000"/>
                        </a:lnSpc>
                        <a:spcBef>
                          <a:spcPts val="0"/>
                        </a:spcBef>
                        <a:spcAft>
                          <a:spcPts val="0"/>
                        </a:spcAft>
                        <a:buClr>
                          <a:srgbClr val="000000"/>
                        </a:buClr>
                        <a:buSzPts val="1800"/>
                        <a:buFont typeface="Arial"/>
                        <a:buNone/>
                      </a:pPr>
                      <a:r>
                        <a:rPr b="1" i="0" lang="en-US" sz="1800" u="none" cap="none" strike="noStrike">
                          <a:solidFill>
                            <a:srgbClr val="FFFFFF"/>
                          </a:solidFill>
                          <a:latin typeface="Arial Black"/>
                          <a:ea typeface="Arial Black"/>
                          <a:cs typeface="Arial Black"/>
                          <a:sym typeface="Arial Black"/>
                        </a:rPr>
                        <a:t>KANGHOORU</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030A0"/>
                    </a:solidFill>
                  </a:tcPr>
                </a:tc>
                <a:tc hMerge="1"/>
              </a:tr>
              <a:tr h="66040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744DBB"/>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0124D"/>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rgbClr val="9900CC"/>
                      </a:solidFill>
                      <a:prstDash val="solid"/>
                      <a:round/>
                      <a:headEnd len="sm" w="sm" type="none"/>
                      <a:tailEnd len="sm" w="sm" type="none"/>
                    </a:lnB>
                    <a:solidFill>
                      <a:srgbClr val="CC66FF"/>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0124D"/>
                          </a:solidFill>
                          <a:latin typeface="Arial Black"/>
                          <a:ea typeface="Arial Black"/>
                          <a:cs typeface="Arial Black"/>
                          <a:sym typeface="Arial Black"/>
                        </a:rPr>
                        <a:t>Uso pedagógico-didáctico.</a:t>
                      </a:r>
                      <a:endParaRPr b="0" i="0" sz="1400" u="none" cap="none" strike="noStrike">
                        <a:solidFill>
                          <a:srgbClr val="20124D"/>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20124D"/>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rgbClr val="9900CC"/>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rgbClr val="9900CC"/>
                      </a:solidFill>
                      <a:prstDash val="solid"/>
                      <a:round/>
                      <a:headEnd len="sm" w="sm" type="none"/>
                      <a:tailEnd len="sm" w="sm" type="none"/>
                    </a:lnB>
                    <a:solidFill>
                      <a:srgbClr val="CC66FF"/>
                    </a:solidFill>
                  </a:tcPr>
                </a:tc>
              </a:tr>
              <a:tr h="3857625">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FFFFFF"/>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FFFFFF"/>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FFFFFF"/>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a:p>
                    <a:p>
                      <a:pPr indent="0" lvl="0" marL="0" marR="0" rtl="0" algn="ctr">
                        <a:lnSpc>
                          <a:spcPct val="107000"/>
                        </a:lnSpc>
                        <a:spcBef>
                          <a:spcPts val="800"/>
                        </a:spcBef>
                        <a:spcAft>
                          <a:spcPts val="0"/>
                        </a:spcAft>
                        <a:buClr>
                          <a:srgbClr val="000000"/>
                        </a:buClr>
                        <a:buSzPts val="1800"/>
                        <a:buFont typeface="Arial"/>
                        <a:buNone/>
                      </a:pPr>
                      <a:r>
                        <a:rPr b="1" i="0" lang="en-US" sz="1800" u="none" cap="none" strike="noStrike">
                          <a:solidFill>
                            <a:srgbClr val="FFFFFF"/>
                          </a:solidFill>
                          <a:latin typeface="Calibri"/>
                          <a:ea typeface="Calibri"/>
                          <a:cs typeface="Calibri"/>
                          <a:sym typeface="Calibri"/>
                        </a:rPr>
                        <a:t>  Windows XP/ Vista/ 7</a:t>
                      </a:r>
                      <a:endParaRPr/>
                    </a:p>
                    <a:p>
                      <a:pPr indent="0" lvl="0" marL="0" marR="0" rtl="0" algn="ctr">
                        <a:lnSpc>
                          <a:spcPct val="107000"/>
                        </a:lnSpc>
                        <a:spcBef>
                          <a:spcPts val="800"/>
                        </a:spcBef>
                        <a:spcAft>
                          <a:spcPts val="0"/>
                        </a:spcAft>
                        <a:buClr>
                          <a:srgbClr val="000000"/>
                        </a:buClr>
                        <a:buSzPts val="1800"/>
                        <a:buFont typeface="Arial"/>
                        <a:buNone/>
                      </a:pPr>
                      <a:r>
                        <a:rPr b="1" i="0" lang="en-US" sz="1800" u="none" cap="none" strike="noStrike">
                          <a:solidFill>
                            <a:srgbClr val="FFFFFF"/>
                          </a:solidFill>
                          <a:latin typeface="Calibri"/>
                          <a:ea typeface="Calibri"/>
                          <a:cs typeface="Calibri"/>
                          <a:sym typeface="Calibri"/>
                        </a:rPr>
                        <a:t>  Distribución gratuita</a:t>
                      </a:r>
                      <a:endParaRPr/>
                    </a:p>
                    <a:p>
                      <a:pPr indent="0" lvl="0" marL="0" marR="0" rtl="0" algn="ctr">
                        <a:lnSpc>
                          <a:spcPct val="107000"/>
                        </a:lnSpc>
                        <a:spcBef>
                          <a:spcPts val="800"/>
                        </a:spcBef>
                        <a:spcAft>
                          <a:spcPts val="0"/>
                        </a:spcAft>
                        <a:buClr>
                          <a:srgbClr val="000000"/>
                        </a:buClr>
                        <a:buSzPts val="1800"/>
                        <a:buFont typeface="Arial"/>
                        <a:buNone/>
                      </a:pPr>
                      <a:r>
                        <a:rPr b="1" i="0" lang="en-US" sz="1800" u="none" cap="none" strike="noStrike">
                          <a:solidFill>
                            <a:srgbClr val="FFFFFF"/>
                          </a:solidFill>
                          <a:latin typeface="Calibri"/>
                          <a:ea typeface="Calibri"/>
                          <a:cs typeface="Calibri"/>
                          <a:sym typeface="Calibri"/>
                        </a:rPr>
                        <a:t>  Descarga </a:t>
                      </a:r>
                      <a:r>
                        <a:rPr b="1" i="0" lang="en-US" sz="1800" u="sng" cap="none" strike="noStrike">
                          <a:solidFill>
                            <a:srgbClr val="FFFFFF"/>
                          </a:solidFill>
                          <a:hlinkClick r:id="rId3"/>
                        </a:rPr>
                        <a:t>AQUÍ</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744DBB"/>
                    </a:solidFill>
                  </a:tcPr>
                </a:tc>
                <a:tc rowSpan="2">
                  <a:txBody>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20124D"/>
                          </a:solidFill>
                          <a:latin typeface="Calibri"/>
                          <a:ea typeface="Calibri"/>
                          <a:cs typeface="Calibri"/>
                          <a:sym typeface="Calibri"/>
                        </a:rPr>
                        <a:t>Programa informático creado por “Projecte Fressa”.</a:t>
                      </a:r>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20124D"/>
                          </a:solidFill>
                          <a:latin typeface="Calibri"/>
                          <a:ea typeface="Calibri"/>
                          <a:cs typeface="Calibri"/>
                          <a:sym typeface="Calibri"/>
                        </a:rPr>
                        <a:t> “Kanghooru” es un ratón virtual ideado para que personas con discapacidad motórica puedan controlar un programa a partir de un “barrido” previamente definido.</a:t>
                      </a:r>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20124D"/>
                          </a:solidFill>
                          <a:latin typeface="Calibri"/>
                          <a:ea typeface="Calibri"/>
                          <a:cs typeface="Calibri"/>
                          <a:sym typeface="Calibri"/>
                        </a:rPr>
                        <a:t>Permite a un usuario con dificultad de movilidad en extremidades superiores, inferiores y/o en la cabeza, utilizar aplicaciones informáticas del ordenador,  con un movimiento simple.</a:t>
                      </a:r>
                      <a:endParaRPr/>
                    </a:p>
                  </a:txBody>
                  <a:tcPr marT="0" marB="0" marR="57250" marL="57250">
                    <a:lnL cap="flat" cmpd="sng" w="12700">
                      <a:solidFill>
                        <a:schemeClr val="lt1"/>
                      </a:solidFill>
                      <a:prstDash val="solid"/>
                      <a:round/>
                      <a:headEnd len="sm" w="sm" type="none"/>
                      <a:tailEnd len="sm" w="sm" type="none"/>
                    </a:lnL>
                    <a:lnR cap="flat" cmpd="sng" w="12700">
                      <a:solidFill>
                        <a:srgbClr val="9900CC"/>
                      </a:solidFill>
                      <a:prstDash val="solid"/>
                      <a:round/>
                      <a:headEnd len="sm" w="sm" type="none"/>
                      <a:tailEnd len="sm" w="sm" type="none"/>
                    </a:lnR>
                    <a:lnT cap="flat" cmpd="sng" w="12700">
                      <a:solidFill>
                        <a:srgbClr val="9900CC"/>
                      </a:solidFill>
                      <a:prstDash val="solid"/>
                      <a:round/>
                      <a:headEnd len="sm" w="sm" type="none"/>
                      <a:tailEnd len="sm" w="sm" type="none"/>
                    </a:lnT>
                    <a:lnB cap="flat" cmpd="sng" w="12700">
                      <a:solidFill>
                        <a:schemeClr val="lt1"/>
                      </a:solidFill>
                      <a:prstDash val="solid"/>
                      <a:round/>
                      <a:headEnd len="sm" w="sm" type="none"/>
                      <a:tailEnd len="sm" w="sm" type="none"/>
                    </a:lnB>
                    <a:solidFill>
                      <a:srgbClr val="CC99FF"/>
                    </a:solidFill>
                  </a:tcPr>
                </a:tc>
                <a:tc>
                  <a:txBody>
                    <a:bodyPr/>
                    <a:lstStyle/>
                    <a:p>
                      <a:pPr indent="-114300" lvl="0" marL="1143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0124D"/>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800"/>
                        <a:buFont typeface="Arial"/>
                        <a:buNone/>
                      </a:pPr>
                      <a:r>
                        <a:rPr b="0" i="0" lang="en-US" sz="1800" u="none" cap="none" strike="noStrike">
                          <a:solidFill>
                            <a:srgbClr val="20124D"/>
                          </a:solidFill>
                          <a:latin typeface="Calibri"/>
                          <a:ea typeface="Calibri"/>
                          <a:cs typeface="Calibri"/>
                          <a:sym typeface="Calibri"/>
                        </a:rPr>
                        <a:t>Puede ser utilizado en cualquier programa.</a:t>
                      </a:r>
                      <a:endParaRPr/>
                    </a:p>
                    <a:p>
                      <a:pPr indent="-114300" lvl="0" marL="1143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0124D"/>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800"/>
                        <a:buFont typeface="Arial"/>
                        <a:buNone/>
                      </a:pPr>
                      <a:r>
                        <a:rPr b="0" i="0" lang="en-US" sz="1800" u="none" cap="none" strike="noStrike">
                          <a:solidFill>
                            <a:srgbClr val="20124D"/>
                          </a:solidFill>
                          <a:latin typeface="Calibri"/>
                          <a:ea typeface="Calibri"/>
                          <a:cs typeface="Calibri"/>
                          <a:sym typeface="Calibri"/>
                        </a:rPr>
                        <a:t>Al trabajar en un programa educativo con diversas opciones en pantalla; se grabarán los espacios donde se debe hacer click con el ratón para ejecutar la acción.</a:t>
                      </a:r>
                      <a:endParaRPr/>
                    </a:p>
                    <a:p>
                      <a:pPr indent="-114300" lvl="0" marL="114300" marR="0" rtl="0" algn="l">
                        <a:lnSpc>
                          <a:spcPct val="100000"/>
                        </a:lnSpc>
                        <a:spcBef>
                          <a:spcPts val="0"/>
                        </a:spcBef>
                        <a:spcAft>
                          <a:spcPts val="0"/>
                        </a:spcAft>
                        <a:buClr>
                          <a:srgbClr val="000000"/>
                        </a:buClr>
                        <a:buSzPts val="1800"/>
                        <a:buFont typeface="Arial"/>
                        <a:buNone/>
                      </a:pPr>
                      <a:r>
                        <a:rPr b="0" i="0" lang="en-US" sz="1800" u="none" cap="none" strike="noStrike">
                          <a:solidFill>
                            <a:srgbClr val="20124D"/>
                          </a:solidFill>
                          <a:latin typeface="Calibri"/>
                          <a:ea typeface="Calibri"/>
                          <a:cs typeface="Calibri"/>
                          <a:sym typeface="Calibri"/>
                        </a:rPr>
                        <a:t>Aplicando Kanghooru, el usuario debe esperar a que el cursor esté en el lugar que desea y dar click (puede ser con pulsador externo) para seleccionar dicha acción.</a:t>
                      </a:r>
                      <a:endParaRPr/>
                    </a:p>
                    <a:p>
                      <a:pPr indent="-114300" lvl="0" marL="1143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0124D"/>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0124D"/>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20124D"/>
                        </a:solidFill>
                        <a:latin typeface="Calibri"/>
                        <a:ea typeface="Calibri"/>
                        <a:cs typeface="Calibri"/>
                        <a:sym typeface="Calibri"/>
                      </a:endParaRPr>
                    </a:p>
                  </a:txBody>
                  <a:tcPr marT="0" marB="0" marR="57250" marL="57250">
                    <a:lnL cap="flat" cmpd="sng" w="12700">
                      <a:solidFill>
                        <a:srgbClr val="9900CC"/>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9900CC"/>
                      </a:solidFill>
                      <a:prstDash val="solid"/>
                      <a:round/>
                      <a:headEnd len="sm" w="sm" type="none"/>
                      <a:tailEnd len="sm" w="sm" type="none"/>
                    </a:lnT>
                    <a:lnB cap="flat" cmpd="sng" w="12700">
                      <a:solidFill>
                        <a:srgbClr val="9900CC"/>
                      </a:solidFill>
                      <a:prstDash val="solid"/>
                      <a:round/>
                      <a:headEnd len="sm" w="sm" type="none"/>
                      <a:tailEnd len="sm" w="sm" type="none"/>
                    </a:lnB>
                    <a:solidFill>
                      <a:srgbClr val="CC99FF"/>
                    </a:solidFill>
                  </a:tcPr>
                </a:tc>
              </a:tr>
              <a:tr h="520700">
                <a:tc vMerge="1"/>
                <a:tc vMerge="1"/>
                <a:tc>
                  <a:txBody>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rgbClr val="351C75"/>
                          </a:solidFill>
                          <a:latin typeface="Calibri"/>
                          <a:ea typeface="Calibri"/>
                          <a:cs typeface="Calibri"/>
                          <a:sym typeface="Calibri"/>
                        </a:rPr>
                        <a:t>Adaptativa,  de acuerdo a la singularidades del estudiante.</a:t>
                      </a:r>
                      <a:endParaRPr/>
                    </a:p>
                  </a:txBody>
                  <a:tcPr marT="0" marB="0" marR="57250" marL="57250">
                    <a:lnL cap="flat" cmpd="sng" w="12700">
                      <a:solidFill>
                        <a:srgbClr val="9900CC"/>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9900CC"/>
                      </a:solidFill>
                      <a:prstDash val="solid"/>
                      <a:round/>
                      <a:headEnd len="sm" w="sm" type="none"/>
                      <a:tailEnd len="sm" w="sm" type="none"/>
                    </a:lnT>
                    <a:lnB cap="flat" cmpd="sng" w="12700">
                      <a:solidFill>
                        <a:schemeClr val="lt1"/>
                      </a:solidFill>
                      <a:prstDash val="solid"/>
                      <a:round/>
                      <a:headEnd len="sm" w="sm" type="none"/>
                      <a:tailEnd len="sm" w="sm" type="none"/>
                    </a:lnB>
                    <a:solidFill>
                      <a:srgbClr val="BE7DFF"/>
                    </a:solidFill>
                  </a:tcPr>
                </a:tc>
              </a:tr>
              <a:tr h="1065200">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8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744DBB"/>
                    </a:solidFill>
                  </a:tcPr>
                </a:tc>
                <a:tc hMerge="1"/>
                <a:tc hMerge="1"/>
              </a:tr>
            </a:tbl>
          </a:graphicData>
        </a:graphic>
      </p:graphicFrame>
      <p:pic>
        <p:nvPicPr>
          <p:cNvPr id="411" name="Google Shape;411;p29">
            <a:hlinkClick r:id="rId4"/>
          </p:cNvPr>
          <p:cNvPicPr preferRelativeResize="0"/>
          <p:nvPr/>
        </p:nvPicPr>
        <p:blipFill rotWithShape="1">
          <a:blip r:embed="rId5">
            <a:alphaModFix/>
          </a:blip>
          <a:srcRect b="0" l="0" r="0" t="0"/>
          <a:stretch/>
        </p:blipFill>
        <p:spPr>
          <a:xfrm>
            <a:off x="246062" y="2152650"/>
            <a:ext cx="3757612" cy="1716087"/>
          </a:xfrm>
          <a:prstGeom prst="rect">
            <a:avLst/>
          </a:prstGeom>
          <a:noFill/>
          <a:ln cap="flat" cmpd="sng" w="38100">
            <a:solidFill>
              <a:srgbClr val="FFFFFF"/>
            </a:solidFill>
            <a:prstDash val="solid"/>
            <a:round/>
            <a:headEnd len="sm" w="sm" type="none"/>
            <a:tailEnd len="sm" w="sm" type="none"/>
          </a:ln>
        </p:spPr>
      </p:pic>
      <p:sp>
        <p:nvSpPr>
          <p:cNvPr id="412" name="Google Shape;412;p29"/>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5" name="Shape 195"/>
        <p:cNvGrpSpPr/>
        <p:nvPr/>
      </p:nvGrpSpPr>
      <p:grpSpPr>
        <a:xfrm>
          <a:off x="0" y="0"/>
          <a:ext cx="0" cy="0"/>
          <a:chOff x="0" y="0"/>
          <a:chExt cx="0" cy="0"/>
        </a:xfrm>
      </p:grpSpPr>
      <p:sp>
        <p:nvSpPr>
          <p:cNvPr id="196" name="Google Shape;196;p3"/>
          <p:cNvSpPr txBox="1"/>
          <p:nvPr/>
        </p:nvSpPr>
        <p:spPr>
          <a:xfrm>
            <a:off x="-71437" y="371475"/>
            <a:ext cx="12339636"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7" name="Google Shape;197;p3"/>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pic>
        <p:nvPicPr>
          <p:cNvPr id="198" name="Google Shape;198;p3"/>
          <p:cNvPicPr preferRelativeResize="0"/>
          <p:nvPr/>
        </p:nvPicPr>
        <p:blipFill rotWithShape="1">
          <a:blip r:embed="rId4">
            <a:alphaModFix/>
          </a:blip>
          <a:srcRect b="0" l="0" r="0" t="0"/>
          <a:stretch/>
        </p:blipFill>
        <p:spPr>
          <a:xfrm>
            <a:off x="9559925" y="381000"/>
            <a:ext cx="2290762" cy="1182687"/>
          </a:xfrm>
          <a:prstGeom prst="rect">
            <a:avLst/>
          </a:prstGeom>
          <a:noFill/>
          <a:ln cap="flat" cmpd="sng" w="28575">
            <a:solidFill>
              <a:srgbClr val="002060"/>
            </a:solidFill>
            <a:prstDash val="solid"/>
            <a:round/>
            <a:headEnd len="sm" w="sm" type="none"/>
            <a:tailEnd len="sm" w="sm" type="none"/>
          </a:ln>
        </p:spPr>
      </p:pic>
      <p:sp>
        <p:nvSpPr>
          <p:cNvPr id="199" name="Google Shape;199;p3"/>
          <p:cNvSpPr txBox="1"/>
          <p:nvPr/>
        </p:nvSpPr>
        <p:spPr>
          <a:xfrm>
            <a:off x="146050" y="493712"/>
            <a:ext cx="10120312" cy="955675"/>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20124D"/>
              </a:buClr>
              <a:buSzPts val="3600"/>
              <a:buFont typeface="Raleway"/>
              <a:buNone/>
            </a:pPr>
            <a:r>
              <a:rPr b="1" i="0" lang="en-US" sz="3600" u="none">
                <a:solidFill>
                  <a:srgbClr val="20124D"/>
                </a:solidFill>
                <a:latin typeface="Raleway"/>
                <a:ea typeface="Raleway"/>
                <a:cs typeface="Raleway"/>
                <a:sym typeface="Raleway"/>
              </a:rPr>
              <a:t>Educación Especial</a:t>
            </a:r>
            <a:endParaRPr/>
          </a:p>
        </p:txBody>
      </p:sp>
      <p:sp>
        <p:nvSpPr>
          <p:cNvPr id="200" name="Google Shape;200;p3"/>
          <p:cNvSpPr txBox="1"/>
          <p:nvPr/>
        </p:nvSpPr>
        <p:spPr>
          <a:xfrm>
            <a:off x="914400" y="1809750"/>
            <a:ext cx="10363200" cy="4300537"/>
          </a:xfrm>
          <a:prstGeom prst="rect">
            <a:avLst/>
          </a:prstGeom>
          <a:noFill/>
          <a:ln>
            <a:noFill/>
          </a:ln>
        </p:spPr>
        <p:txBody>
          <a:bodyPr anchorCtr="0" anchor="t" bIns="121900" lIns="121900" spcFirstLastPara="1" rIns="121900" wrap="square" tIns="121900">
            <a:noAutofit/>
          </a:bodyPr>
          <a:lstStyle/>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De acuerdo a las Políticas Educativas (2016-2020) “Educación Especial integra el CEIP como una modalidad educativa transversal a la educación general de atención y apoyo específico a la infancia que enfrenta barreras para el aprendizaje y la participación.</a:t>
            </a:r>
            <a:endParaRPr/>
          </a:p>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Tiene como objetivos generales:</a:t>
            </a:r>
            <a:endParaRPr/>
          </a:p>
          <a:p>
            <a:pPr indent="0" lvl="0" marL="0" marR="0" rtl="0" algn="just">
              <a:lnSpc>
                <a:spcPct val="100000"/>
              </a:lnSpc>
              <a:spcBef>
                <a:spcPts val="0"/>
              </a:spcBef>
              <a:spcAft>
                <a:spcPts val="0"/>
              </a:spcAft>
              <a:buClr>
                <a:srgbClr val="000000"/>
              </a:buClr>
              <a:buSzPts val="1800"/>
              <a:buFont typeface="Arial"/>
              <a:buNone/>
            </a:pPr>
            <a:r>
              <a:t/>
            </a:r>
            <a:endParaRPr b="1" i="0" sz="1800" u="non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1. Potenciar el desarrollo de políticas y estrategias específicas en el área, a nivel nacional. (Numeral II. Circular No 348/ enero de 2010 del CEIP).</a:t>
            </a:r>
            <a:endParaRPr/>
          </a:p>
          <a:p>
            <a:pPr indent="0" lvl="0" marL="0" marR="0" rtl="0" algn="just">
              <a:lnSpc>
                <a:spcPct val="100000"/>
              </a:lnSpc>
              <a:spcBef>
                <a:spcPts val="0"/>
              </a:spcBef>
              <a:spcAft>
                <a:spcPts val="0"/>
              </a:spcAft>
              <a:buClr>
                <a:srgbClr val="000000"/>
              </a:buClr>
              <a:buSzPts val="1800"/>
              <a:buFont typeface="Arial"/>
              <a:buNone/>
            </a:pPr>
            <a:r>
              <a:t/>
            </a:r>
            <a:endParaRPr b="1" i="0" sz="1800" u="non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2. Promover el máximo desarrollo de las potencialidades de los estudiantes con discapacidad, dificultades para aprender y altas capacidades a través de la atención de sus diferencias y necesidades de apoyo.</a:t>
            </a:r>
            <a:endParaRPr/>
          </a:p>
          <a:p>
            <a:pPr indent="0" lvl="0" marL="0" marR="0" rtl="0" algn="just">
              <a:lnSpc>
                <a:spcPct val="100000"/>
              </a:lnSpc>
              <a:spcBef>
                <a:spcPts val="0"/>
              </a:spcBef>
              <a:spcAft>
                <a:spcPts val="0"/>
              </a:spcAft>
              <a:buClr>
                <a:srgbClr val="000000"/>
              </a:buClr>
              <a:buSzPts val="1800"/>
              <a:buFont typeface="Arial"/>
              <a:buNone/>
            </a:pPr>
            <a:r>
              <a:t/>
            </a:r>
            <a:endParaRPr b="1" i="0" sz="1800" u="non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3. Impulsar la inclusión educativa de estudiantes con discapacidad evitando cualquier forma de exclusión.</a:t>
            </a:r>
            <a:endParaRPr/>
          </a:p>
          <a:p>
            <a:pPr indent="0" lvl="0" marL="0" marR="0" rtl="0" algn="just">
              <a:lnSpc>
                <a:spcPct val="100000"/>
              </a:lnSpc>
              <a:spcBef>
                <a:spcPts val="0"/>
              </a:spcBef>
              <a:spcAft>
                <a:spcPts val="0"/>
              </a:spcAft>
              <a:buClr>
                <a:srgbClr val="000000"/>
              </a:buClr>
              <a:buSzPts val="1800"/>
              <a:buFont typeface="Arial"/>
              <a:buNone/>
            </a:pPr>
            <a:r>
              <a:t/>
            </a:r>
            <a:endParaRPr b="1" i="0" sz="1800" u="non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4. Propiciar y estimular la formación continua y permanente de sus docentes, equipos técnicos y personal no docente.</a:t>
            </a:r>
            <a:endParaRPr/>
          </a:p>
          <a:p>
            <a:pPr indent="0" lvl="0" marL="0" marR="0" rtl="0" algn="l">
              <a:lnSpc>
                <a:spcPct val="100000"/>
              </a:lnSpc>
              <a:spcBef>
                <a:spcPts val="0"/>
              </a:spcBef>
              <a:spcAft>
                <a:spcPts val="0"/>
              </a:spcAft>
              <a:buNone/>
            </a:pPr>
            <a:r>
              <a:t/>
            </a:r>
            <a:endParaRPr b="1" i="0" sz="1800" u="none">
              <a:solidFill>
                <a:srgbClr val="7030A0"/>
              </a:solidFill>
              <a:latin typeface="Calibri"/>
              <a:ea typeface="Calibri"/>
              <a:cs typeface="Calibri"/>
              <a:sym typeface="Calibri"/>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16" name="Shape 416"/>
        <p:cNvGrpSpPr/>
        <p:nvPr/>
      </p:nvGrpSpPr>
      <p:grpSpPr>
        <a:xfrm>
          <a:off x="0" y="0"/>
          <a:ext cx="0" cy="0"/>
          <a:chOff x="0" y="0"/>
          <a:chExt cx="0" cy="0"/>
        </a:xfrm>
      </p:grpSpPr>
      <p:sp>
        <p:nvSpPr>
          <p:cNvPr id="417" name="Google Shape;417;p30"/>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
        <p:nvSpPr>
          <p:cNvPr id="418" name="Google Shape;418;p30"/>
          <p:cNvSpPr txBox="1"/>
          <p:nvPr/>
        </p:nvSpPr>
        <p:spPr>
          <a:xfrm>
            <a:off x="-98425" y="371475"/>
            <a:ext cx="12366624"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9" name="Google Shape;419;p30"/>
          <p:cNvSpPr txBox="1"/>
          <p:nvPr/>
        </p:nvSpPr>
        <p:spPr>
          <a:xfrm>
            <a:off x="644525" y="493712"/>
            <a:ext cx="9561512" cy="955675"/>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674EA7"/>
              </a:buClr>
              <a:buSzPts val="3600"/>
              <a:buFont typeface="Raleway"/>
              <a:buNone/>
            </a:pPr>
            <a:r>
              <a:rPr b="1" i="0" lang="en-US" sz="3600" u="none">
                <a:solidFill>
                  <a:srgbClr val="674EA7"/>
                </a:solidFill>
                <a:latin typeface="Raleway"/>
                <a:ea typeface="Raleway"/>
                <a:cs typeface="Raleway"/>
                <a:sym typeface="Raleway"/>
              </a:rPr>
              <a:t>Sitios web con recursos múltiples.</a:t>
            </a:r>
            <a:endParaRPr/>
          </a:p>
        </p:txBody>
      </p:sp>
      <p:pic>
        <p:nvPicPr>
          <p:cNvPr id="420" name="Google Shape;420;p30"/>
          <p:cNvPicPr preferRelativeResize="0"/>
          <p:nvPr/>
        </p:nvPicPr>
        <p:blipFill rotWithShape="1">
          <a:blip r:embed="rId4">
            <a:alphaModFix/>
          </a:blip>
          <a:srcRect b="0" l="0" r="0" t="0"/>
          <a:stretch/>
        </p:blipFill>
        <p:spPr>
          <a:xfrm>
            <a:off x="9559925" y="381000"/>
            <a:ext cx="2290762" cy="1182687"/>
          </a:xfrm>
          <a:prstGeom prst="rect">
            <a:avLst/>
          </a:prstGeom>
          <a:noFill/>
          <a:ln cap="flat" cmpd="sng" w="28575">
            <a:solidFill>
              <a:srgbClr val="002060"/>
            </a:solidFill>
            <a:prstDash val="solid"/>
            <a:round/>
            <a:headEnd len="sm" w="sm" type="none"/>
            <a:tailEnd len="sm" w="sm" type="none"/>
          </a:ln>
        </p:spPr>
      </p:pic>
      <p:sp>
        <p:nvSpPr>
          <p:cNvPr id="421" name="Google Shape;421;p30"/>
          <p:cNvSpPr txBox="1"/>
          <p:nvPr/>
        </p:nvSpPr>
        <p:spPr>
          <a:xfrm>
            <a:off x="1598612" y="2459037"/>
            <a:ext cx="8994775" cy="3000375"/>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7030A0"/>
              </a:buClr>
              <a:buSzPts val="2400"/>
              <a:buFont typeface="Calibri"/>
              <a:buNone/>
            </a:pPr>
            <a:r>
              <a:rPr b="0" i="0" lang="en-US" sz="2400" u="none">
                <a:solidFill>
                  <a:srgbClr val="7030A0"/>
                </a:solidFill>
                <a:latin typeface="Calibri"/>
                <a:ea typeface="Calibri"/>
                <a:cs typeface="Calibri"/>
                <a:sym typeface="Calibri"/>
              </a:rPr>
              <a:t>Portales, sitios, espacios web, que brindan una amplia gama de  recursos educativos para basados en el juego donde la interacción favorece los aprendizajes. </a:t>
            </a:r>
            <a:endParaRPr/>
          </a:p>
          <a:p>
            <a:pPr indent="0" lvl="0" marL="0" marR="0" rtl="0" algn="just">
              <a:lnSpc>
                <a:spcPct val="100000"/>
              </a:lnSpc>
              <a:spcBef>
                <a:spcPts val="0"/>
              </a:spcBef>
              <a:spcAft>
                <a:spcPts val="0"/>
              </a:spcAft>
              <a:buClr>
                <a:srgbClr val="000000"/>
              </a:buClr>
              <a:buSzPts val="2400"/>
              <a:buFont typeface="Arial"/>
              <a:buNone/>
            </a:pPr>
            <a:r>
              <a:t/>
            </a:r>
            <a:endParaRPr b="0" i="0" sz="2400" u="non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7030A0"/>
              </a:buClr>
              <a:buSzPts val="2400"/>
              <a:buFont typeface="Calibri"/>
              <a:buNone/>
            </a:pPr>
            <a:r>
              <a:rPr b="0" i="0" lang="en-US" sz="2400" u="none">
                <a:solidFill>
                  <a:srgbClr val="7030A0"/>
                </a:solidFill>
                <a:latin typeface="Calibri"/>
                <a:ea typeface="Calibri"/>
                <a:cs typeface="Calibri"/>
                <a:sym typeface="Calibri"/>
              </a:rPr>
              <a:t>Esta es una muestra de recursos  tecnológicos, que a través de lo lúdico, la tecnología ayuda a vencer barreras en las distintas discapacidades.</a:t>
            </a:r>
            <a:endParaRPr/>
          </a:p>
          <a:p>
            <a:pPr indent="0" lvl="0" marL="0" marR="0" rtl="0" algn="l">
              <a:lnSpc>
                <a:spcPct val="100000"/>
              </a:lnSpc>
              <a:spcBef>
                <a:spcPts val="0"/>
              </a:spcBef>
              <a:spcAft>
                <a:spcPts val="0"/>
              </a:spcAft>
              <a:buNone/>
            </a:pPr>
            <a:r>
              <a:t/>
            </a:r>
            <a:endParaRPr b="0" i="0" sz="2400" u="none">
              <a:solidFill>
                <a:srgbClr val="7030A0"/>
              </a:solidFill>
              <a:latin typeface="Calibri"/>
              <a:ea typeface="Calibri"/>
              <a:cs typeface="Calibri"/>
              <a:sym typeface="Calibri"/>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pic>
        <p:nvPicPr>
          <p:cNvPr id="426" name="Google Shape;426;p31"/>
          <p:cNvPicPr preferRelativeResize="0"/>
          <p:nvPr/>
        </p:nvPicPr>
        <p:blipFill rotWithShape="1">
          <a:blip r:embed="rId3">
            <a:alphaModFix/>
          </a:blip>
          <a:srcRect b="0" l="0" r="0" t="0"/>
          <a:stretch/>
        </p:blipFill>
        <p:spPr>
          <a:xfrm>
            <a:off x="79375" y="66675"/>
            <a:ext cx="12057062" cy="6815137"/>
          </a:xfrm>
          <a:prstGeom prst="rect">
            <a:avLst/>
          </a:prstGeom>
          <a:noFill/>
          <a:ln>
            <a:noFill/>
          </a:ln>
        </p:spPr>
      </p:pic>
      <p:pic>
        <p:nvPicPr>
          <p:cNvPr id="427" name="Google Shape;427;p31">
            <a:hlinkClick r:id="rId4"/>
          </p:cNvPr>
          <p:cNvPicPr preferRelativeResize="0"/>
          <p:nvPr/>
        </p:nvPicPr>
        <p:blipFill rotWithShape="1">
          <a:blip r:embed="rId5">
            <a:alphaModFix/>
          </a:blip>
          <a:srcRect b="0" l="0" r="0" t="0"/>
          <a:stretch/>
        </p:blipFill>
        <p:spPr>
          <a:xfrm>
            <a:off x="484187" y="2055812"/>
            <a:ext cx="3148012" cy="2239962"/>
          </a:xfrm>
          <a:prstGeom prst="rect">
            <a:avLst/>
          </a:prstGeom>
          <a:noFill/>
          <a:ln>
            <a:noFill/>
          </a:ln>
        </p:spPr>
      </p:pic>
      <p:sp>
        <p:nvSpPr>
          <p:cNvPr id="428" name="Google Shape;428;p31"/>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pic>
        <p:nvPicPr>
          <p:cNvPr id="433" name="Google Shape;433;p32"/>
          <p:cNvPicPr preferRelativeResize="0"/>
          <p:nvPr/>
        </p:nvPicPr>
        <p:blipFill rotWithShape="1">
          <a:blip r:embed="rId3">
            <a:alphaModFix/>
          </a:blip>
          <a:srcRect b="0" l="0" r="0" t="0"/>
          <a:stretch/>
        </p:blipFill>
        <p:spPr>
          <a:xfrm>
            <a:off x="79375" y="66675"/>
            <a:ext cx="12057062" cy="6815137"/>
          </a:xfrm>
          <a:prstGeom prst="rect">
            <a:avLst/>
          </a:prstGeom>
          <a:noFill/>
          <a:ln>
            <a:noFill/>
          </a:ln>
        </p:spPr>
      </p:pic>
      <p:pic>
        <p:nvPicPr>
          <p:cNvPr id="434" name="Google Shape;434;p32">
            <a:hlinkClick r:id="rId4"/>
          </p:cNvPr>
          <p:cNvPicPr preferRelativeResize="0"/>
          <p:nvPr/>
        </p:nvPicPr>
        <p:blipFill rotWithShape="1">
          <a:blip r:embed="rId5">
            <a:alphaModFix/>
          </a:blip>
          <a:srcRect b="0" l="0" r="0" t="0"/>
          <a:stretch/>
        </p:blipFill>
        <p:spPr>
          <a:xfrm>
            <a:off x="219075" y="1790700"/>
            <a:ext cx="3597275" cy="1489075"/>
          </a:xfrm>
          <a:prstGeom prst="rect">
            <a:avLst/>
          </a:prstGeom>
          <a:noFill/>
          <a:ln>
            <a:noFill/>
          </a:ln>
        </p:spPr>
      </p:pic>
      <p:sp>
        <p:nvSpPr>
          <p:cNvPr id="435" name="Google Shape;435;p32"/>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pic>
        <p:nvPicPr>
          <p:cNvPr id="440" name="Google Shape;440;p33"/>
          <p:cNvPicPr preferRelativeResize="0"/>
          <p:nvPr/>
        </p:nvPicPr>
        <p:blipFill rotWithShape="1">
          <a:blip r:embed="rId3">
            <a:alphaModFix/>
          </a:blip>
          <a:srcRect b="0" l="0" r="0" t="0"/>
          <a:stretch/>
        </p:blipFill>
        <p:spPr>
          <a:xfrm>
            <a:off x="79375" y="66675"/>
            <a:ext cx="12057062" cy="6858000"/>
          </a:xfrm>
          <a:prstGeom prst="rect">
            <a:avLst/>
          </a:prstGeom>
          <a:noFill/>
          <a:ln>
            <a:noFill/>
          </a:ln>
        </p:spPr>
      </p:pic>
      <p:pic>
        <p:nvPicPr>
          <p:cNvPr id="441" name="Google Shape;441;p33">
            <a:hlinkClick r:id="rId4"/>
          </p:cNvPr>
          <p:cNvPicPr preferRelativeResize="0"/>
          <p:nvPr/>
        </p:nvPicPr>
        <p:blipFill rotWithShape="1">
          <a:blip r:embed="rId5">
            <a:alphaModFix/>
          </a:blip>
          <a:srcRect b="0" l="0" r="0" t="0"/>
          <a:stretch/>
        </p:blipFill>
        <p:spPr>
          <a:xfrm>
            <a:off x="1238250" y="2049462"/>
            <a:ext cx="1885950" cy="1925637"/>
          </a:xfrm>
          <a:prstGeom prst="rect">
            <a:avLst/>
          </a:prstGeom>
          <a:noFill/>
          <a:ln>
            <a:noFill/>
          </a:ln>
        </p:spPr>
      </p:pic>
      <p:sp>
        <p:nvSpPr>
          <p:cNvPr id="442" name="Google Shape;442;p33"/>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graphicFrame>
        <p:nvGraphicFramePr>
          <p:cNvPr id="447" name="Google Shape;447;p34"/>
          <p:cNvGraphicFramePr/>
          <p:nvPr/>
        </p:nvGraphicFramePr>
        <p:xfrm>
          <a:off x="88900" y="77787"/>
          <a:ext cx="3000000" cy="3000000"/>
        </p:xfrm>
        <a:graphic>
          <a:graphicData uri="http://schemas.openxmlformats.org/drawingml/2006/table">
            <a:tbl>
              <a:tblPr>
                <a:noFill/>
                <a:tableStyleId>{FE68CD3A-2562-4CA0-9D49-783F38A58DB2}</a:tableStyleId>
              </a:tblPr>
              <a:tblGrid>
                <a:gridCol w="4238625"/>
                <a:gridCol w="3614725"/>
                <a:gridCol w="4165600"/>
              </a:tblGrid>
              <a:tr h="57307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75419"/>
                    </a:solidFill>
                  </a:tcPr>
                </a:tc>
                <a:tc gridSpan="2">
                  <a:txBody>
                    <a:bodyPr/>
                    <a:lstStyle/>
                    <a:p>
                      <a:pPr indent="0" lvl="0" marL="0" marR="0" rtl="0" algn="ctr">
                        <a:lnSpc>
                          <a:spcPct val="107000"/>
                        </a:lnSpc>
                        <a:spcBef>
                          <a:spcPts val="0"/>
                        </a:spcBef>
                        <a:spcAft>
                          <a:spcPts val="0"/>
                        </a:spcAft>
                        <a:buClr>
                          <a:srgbClr val="000000"/>
                        </a:buClr>
                        <a:buSzPts val="1800"/>
                        <a:buFont typeface="Arial"/>
                        <a:buNone/>
                      </a:pPr>
                      <a:r>
                        <a:rPr b="1" i="0" lang="en-US" sz="1800" u="none" cap="none" strike="noStrike">
                          <a:solidFill>
                            <a:srgbClr val="FFFFFF"/>
                          </a:solidFill>
                          <a:latin typeface="Arial Black"/>
                          <a:ea typeface="Arial Black"/>
                          <a:cs typeface="Arial Black"/>
                          <a:sym typeface="Arial Black"/>
                        </a:rPr>
                        <a:t>ARASAAC</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75419"/>
                    </a:solidFill>
                  </a:tcPr>
                </a:tc>
                <a:tc hMerge="1"/>
              </a:tr>
              <a:tr h="65880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990000"/>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4B183"/>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990000"/>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rgbClr val="CC3300"/>
                      </a:solidFill>
                      <a:prstDash val="solid"/>
                      <a:round/>
                      <a:headEnd len="sm" w="sm" type="none"/>
                      <a:tailEnd len="sm" w="sm" type="none"/>
                    </a:lnB>
                    <a:solidFill>
                      <a:srgbClr val="FBE5D6"/>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990000"/>
                          </a:solidFill>
                          <a:latin typeface="Arial Black"/>
                          <a:ea typeface="Arial Black"/>
                          <a:cs typeface="Arial Black"/>
                          <a:sym typeface="Arial Black"/>
                        </a:rPr>
                        <a:t>Uso pedagógico-didáctico.</a:t>
                      </a:r>
                      <a:endParaRPr b="0" i="0" sz="1400" u="none" cap="none" strike="noStrike">
                        <a:solidFill>
                          <a:srgbClr val="99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990000"/>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rgbClr val="CC3300"/>
                      </a:solidFill>
                      <a:prstDash val="solid"/>
                      <a:round/>
                      <a:headEnd len="sm" w="sm" type="none"/>
                      <a:tailEnd len="sm" w="sm" type="none"/>
                    </a:lnB>
                    <a:solidFill>
                      <a:srgbClr val="FBE5D6"/>
                    </a:solidFill>
                  </a:tcPr>
                </a:tc>
              </a:tr>
              <a:tr h="3862375">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rPr b="1" i="0" lang="en-US" sz="1800" u="none" cap="none" strike="noStrike">
                          <a:solidFill>
                            <a:srgbClr val="FFFFFF"/>
                          </a:solidFill>
                          <a:latin typeface="Calibri"/>
                          <a:ea typeface="Calibri"/>
                          <a:cs typeface="Calibri"/>
                          <a:sym typeface="Calibri"/>
                        </a:rPr>
                        <a:t>           Gobierno de Aragón, 2019</a:t>
                      </a:r>
                      <a:endParaRPr/>
                    </a:p>
                    <a:p>
                      <a:pPr indent="0" lvl="0" marL="0" marR="0" rtl="0" algn="l">
                        <a:lnSpc>
                          <a:spcPct val="107000"/>
                        </a:lnSpc>
                        <a:spcBef>
                          <a:spcPts val="800"/>
                        </a:spcBef>
                        <a:spcAft>
                          <a:spcPts val="0"/>
                        </a:spcAft>
                        <a:buClr>
                          <a:srgbClr val="000000"/>
                        </a:buClr>
                        <a:buSzPts val="1800"/>
                        <a:buFont typeface="Arial"/>
                        <a:buNone/>
                      </a:pPr>
                      <a:r>
                        <a:rPr b="1" i="0" lang="en-US" sz="1800" u="none" cap="none" strike="noStrike">
                          <a:solidFill>
                            <a:srgbClr val="FFFFFF"/>
                          </a:solidFill>
                          <a:latin typeface="Calibri"/>
                          <a:ea typeface="Calibri"/>
                          <a:cs typeface="Calibri"/>
                          <a:sym typeface="Calibri"/>
                        </a:rPr>
                        <a:t>               Se accede desde la web.</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4B183"/>
                    </a:solidFill>
                  </a:tcPr>
                </a:tc>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783F04"/>
                        </a:solidFill>
                        <a:latin typeface="Calibri"/>
                        <a:ea typeface="Calibri"/>
                        <a:cs typeface="Calibri"/>
                        <a:sym typeface="Calibri"/>
                      </a:endParaRPr>
                    </a:p>
                    <a:p>
                      <a:pPr indent="0" lvl="0" marL="0" marR="0" rtl="0" algn="l">
                        <a:lnSpc>
                          <a:spcPct val="116000"/>
                        </a:lnSpc>
                        <a:spcBef>
                          <a:spcPts val="0"/>
                        </a:spcBef>
                        <a:spcAft>
                          <a:spcPts val="0"/>
                        </a:spcAft>
                        <a:buClr>
                          <a:srgbClr val="000000"/>
                        </a:buClr>
                        <a:buSzPts val="1400"/>
                        <a:buFont typeface="Arial"/>
                        <a:buNone/>
                      </a:pPr>
                      <a:r>
                        <a:rPr b="0" i="0" lang="en-US" sz="1400" u="none" cap="none" strike="noStrike">
                          <a:solidFill>
                            <a:srgbClr val="783F04"/>
                          </a:solidFill>
                          <a:latin typeface="Calibri"/>
                          <a:ea typeface="Calibri"/>
                          <a:cs typeface="Calibri"/>
                          <a:sym typeface="Calibri"/>
                        </a:rPr>
                        <a:t>El portal ARASAAC ofrece recursos gráficos y materiales para facilitar la comunicación de aquellas personas con algún tipo de dificultad en esta área.</a:t>
                      </a:r>
                      <a:endParaRPr/>
                    </a:p>
                    <a:p>
                      <a:pPr indent="0" lvl="0" marL="0" marR="0" rtl="0" algn="l">
                        <a:lnSpc>
                          <a:spcPct val="116000"/>
                        </a:lnSpc>
                        <a:spcBef>
                          <a:spcPts val="0"/>
                        </a:spcBef>
                        <a:spcAft>
                          <a:spcPts val="0"/>
                        </a:spcAft>
                        <a:buClr>
                          <a:srgbClr val="000000"/>
                        </a:buClr>
                        <a:buSzPts val="1400"/>
                        <a:buFont typeface="Arial"/>
                        <a:buNone/>
                      </a:pPr>
                      <a:r>
                        <a:t/>
                      </a:r>
                      <a:endParaRPr b="0" i="0" sz="1400" u="none" cap="none" strike="noStrike">
                        <a:solidFill>
                          <a:srgbClr val="783F04"/>
                        </a:solidFill>
                        <a:latin typeface="Calibri"/>
                        <a:ea typeface="Calibri"/>
                        <a:cs typeface="Calibri"/>
                        <a:sym typeface="Calibri"/>
                      </a:endParaRPr>
                    </a:p>
                    <a:p>
                      <a:pPr indent="0" lvl="0" marL="0" marR="0" rtl="0" algn="l">
                        <a:lnSpc>
                          <a:spcPct val="116000"/>
                        </a:lnSpc>
                        <a:spcBef>
                          <a:spcPts val="0"/>
                        </a:spcBef>
                        <a:spcAft>
                          <a:spcPts val="0"/>
                        </a:spcAft>
                        <a:buClr>
                          <a:srgbClr val="000000"/>
                        </a:buClr>
                        <a:buSzPts val="1400"/>
                        <a:buFont typeface="Arial"/>
                        <a:buNone/>
                      </a:pPr>
                      <a:r>
                        <a:rPr b="0" i="0" lang="en-US" sz="1400" u="none" cap="none" strike="noStrike">
                          <a:solidFill>
                            <a:srgbClr val="783F04"/>
                          </a:solidFill>
                          <a:latin typeface="Calibri"/>
                          <a:ea typeface="Calibri"/>
                          <a:cs typeface="Calibri"/>
                          <a:sym typeface="Calibri"/>
                        </a:rPr>
                        <a:t>Ingresar a </a:t>
                      </a:r>
                      <a:r>
                        <a:rPr b="0" i="0" lang="en-US" sz="1400" u="sng" cap="none" strike="noStrike">
                          <a:solidFill>
                            <a:srgbClr val="783F04"/>
                          </a:solidFill>
                          <a:hlinkClick r:id="rId3"/>
                        </a:rPr>
                        <a:t>http://www.arasaac.org/</a:t>
                      </a:r>
                      <a:endParaRPr/>
                    </a:p>
                    <a:p>
                      <a:pPr indent="0" lvl="0" marL="0" marR="0" rtl="0" algn="l">
                        <a:lnSpc>
                          <a:spcPct val="116000"/>
                        </a:lnSpc>
                        <a:spcBef>
                          <a:spcPts val="0"/>
                        </a:spcBef>
                        <a:spcAft>
                          <a:spcPts val="0"/>
                        </a:spcAft>
                        <a:buClr>
                          <a:srgbClr val="000000"/>
                        </a:buClr>
                        <a:buSzPts val="1400"/>
                        <a:buFont typeface="Arial"/>
                        <a:buNone/>
                      </a:pPr>
                      <a:r>
                        <a:t/>
                      </a:r>
                      <a:endParaRPr b="0" i="0" sz="1400" u="none" cap="none" strike="noStrike">
                        <a:solidFill>
                          <a:srgbClr val="783F04"/>
                        </a:solidFill>
                        <a:latin typeface="Calibri"/>
                        <a:ea typeface="Calibri"/>
                        <a:cs typeface="Calibri"/>
                        <a:sym typeface="Calibri"/>
                      </a:endParaRPr>
                    </a:p>
                    <a:p>
                      <a:pPr indent="0" lvl="0" marL="0" marR="0" rtl="0" algn="l">
                        <a:lnSpc>
                          <a:spcPct val="116000"/>
                        </a:lnSpc>
                        <a:spcBef>
                          <a:spcPts val="0"/>
                        </a:spcBef>
                        <a:spcAft>
                          <a:spcPts val="0"/>
                        </a:spcAft>
                        <a:buClr>
                          <a:srgbClr val="000000"/>
                        </a:buClr>
                        <a:buSzPts val="1400"/>
                        <a:buFont typeface="Arial"/>
                        <a:buNone/>
                      </a:pPr>
                      <a:r>
                        <a:rPr b="0" i="0" lang="en-US" sz="1400" u="none" cap="none" strike="noStrike">
                          <a:solidFill>
                            <a:srgbClr val="783F04"/>
                          </a:solidFill>
                          <a:latin typeface="Calibri"/>
                          <a:ea typeface="Calibri"/>
                          <a:cs typeface="Calibri"/>
                          <a:sym typeface="Calibri"/>
                        </a:rPr>
                        <a:t>Seleccionar en el catálogo el tipo de herramienta (pictogramas a color y blanco y negro, fotografías, software, videos y fotografías en Lengua de Señas española).</a:t>
                      </a:r>
                      <a:endParaRPr/>
                    </a:p>
                    <a:p>
                      <a:pPr indent="0" lvl="0" marL="0" marR="0" rtl="0" algn="l">
                        <a:lnSpc>
                          <a:spcPct val="116000"/>
                        </a:lnSpc>
                        <a:spcBef>
                          <a:spcPts val="0"/>
                        </a:spcBef>
                        <a:spcAft>
                          <a:spcPts val="0"/>
                        </a:spcAft>
                        <a:buClr>
                          <a:srgbClr val="000000"/>
                        </a:buClr>
                        <a:buSzPts val="1400"/>
                        <a:buFont typeface="Arial"/>
                        <a:buNone/>
                      </a:pPr>
                      <a:r>
                        <a:t/>
                      </a:r>
                      <a:endParaRPr b="0" i="0" sz="1400" u="none" cap="none" strike="noStrike">
                        <a:solidFill>
                          <a:srgbClr val="783F04"/>
                        </a:solidFill>
                        <a:latin typeface="Calibri"/>
                        <a:ea typeface="Calibri"/>
                        <a:cs typeface="Calibri"/>
                        <a:sym typeface="Calibri"/>
                      </a:endParaRPr>
                    </a:p>
                    <a:p>
                      <a:pPr indent="0" lvl="0" marL="0" marR="0" rtl="0" algn="l">
                        <a:lnSpc>
                          <a:spcPct val="116000"/>
                        </a:lnSpc>
                        <a:spcBef>
                          <a:spcPts val="0"/>
                        </a:spcBef>
                        <a:spcAft>
                          <a:spcPts val="0"/>
                        </a:spcAft>
                        <a:buClr>
                          <a:srgbClr val="000000"/>
                        </a:buClr>
                        <a:buSzPts val="1400"/>
                        <a:buFont typeface="Arial"/>
                        <a:buNone/>
                      </a:pPr>
                      <a:r>
                        <a:rPr b="0" i="0" lang="en-US" sz="1400" u="none" cap="none" strike="noStrike">
                          <a:solidFill>
                            <a:srgbClr val="783F04"/>
                          </a:solidFill>
                          <a:latin typeface="Calibri"/>
                          <a:ea typeface="Calibri"/>
                          <a:cs typeface="Calibri"/>
                          <a:sym typeface="Calibri"/>
                        </a:rPr>
                        <a:t>Permite crear carpetas con los materiales seleccionados.</a:t>
                      </a:r>
                      <a:endParaRPr/>
                    </a:p>
                    <a:p>
                      <a:pPr indent="0" lvl="0" marL="0" marR="0" rtl="0" algn="l">
                        <a:lnSpc>
                          <a:spcPct val="116000"/>
                        </a:lnSpc>
                        <a:spcBef>
                          <a:spcPts val="0"/>
                        </a:spcBef>
                        <a:spcAft>
                          <a:spcPts val="0"/>
                        </a:spcAft>
                        <a:buClr>
                          <a:srgbClr val="000000"/>
                        </a:buClr>
                        <a:buSzPts val="1800"/>
                        <a:buFont typeface="Arial"/>
                        <a:buNone/>
                      </a:pPr>
                      <a:r>
                        <a:t/>
                      </a:r>
                      <a:endParaRPr b="0" i="0" sz="1800" u="none" cap="none" strike="noStrike">
                        <a:solidFill>
                          <a:srgbClr val="783F04"/>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783F04"/>
                        </a:solidFill>
                        <a:latin typeface="Calibri"/>
                        <a:ea typeface="Calibri"/>
                        <a:cs typeface="Calibri"/>
                        <a:sym typeface="Calibri"/>
                      </a:endParaRPr>
                    </a:p>
                  </a:txBody>
                  <a:tcPr marT="0" marB="0" marR="57250" marL="57250">
                    <a:lnL cap="flat" cmpd="sng" w="12700">
                      <a:solidFill>
                        <a:schemeClr val="lt1"/>
                      </a:solidFill>
                      <a:prstDash val="solid"/>
                      <a:round/>
                      <a:headEnd len="sm" w="sm" type="none"/>
                      <a:tailEnd len="sm" w="sm" type="none"/>
                    </a:lnL>
                    <a:lnR cap="flat" cmpd="sng" w="12700">
                      <a:solidFill>
                        <a:srgbClr val="CC3300"/>
                      </a:solidFill>
                      <a:prstDash val="solid"/>
                      <a:round/>
                      <a:headEnd len="sm" w="sm" type="none"/>
                      <a:tailEnd len="sm" w="sm" type="none"/>
                    </a:lnR>
                    <a:lnT cap="flat" cmpd="sng" w="12700">
                      <a:solidFill>
                        <a:srgbClr val="CC3300"/>
                      </a:solidFill>
                      <a:prstDash val="solid"/>
                      <a:round/>
                      <a:headEnd len="sm" w="sm" type="none"/>
                      <a:tailEnd len="sm" w="sm" type="none"/>
                    </a:lnT>
                    <a:lnB cap="flat" cmpd="sng" w="12700">
                      <a:solidFill>
                        <a:schemeClr val="lt1"/>
                      </a:solidFill>
                      <a:prstDash val="solid"/>
                      <a:round/>
                      <a:headEnd len="sm" w="sm" type="none"/>
                      <a:tailEnd len="sm" w="sm" type="none"/>
                    </a:lnB>
                    <a:solidFill>
                      <a:srgbClr val="F3A36D"/>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783F0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783F04"/>
                          </a:solidFill>
                          <a:latin typeface="Calibri"/>
                          <a:ea typeface="Calibri"/>
                          <a:cs typeface="Calibri"/>
                          <a:sym typeface="Calibri"/>
                        </a:rPr>
                        <a:t>Ofrece una serie de Herramientas Online para generar materiales con los recursos ofrecidos.</a:t>
                      </a:r>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783F0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783F04"/>
                          </a:solidFill>
                          <a:latin typeface="Calibri"/>
                          <a:ea typeface="Calibri"/>
                          <a:cs typeface="Calibri"/>
                          <a:sym typeface="Calibri"/>
                        </a:rPr>
                        <a:t>La mayor parte de las herramientas requieren visitar previamente los diferentes catálogos.</a:t>
                      </a:r>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783F0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783F04"/>
                          </a:solidFill>
                          <a:latin typeface="Calibri"/>
                          <a:ea typeface="Calibri"/>
                          <a:cs typeface="Calibri"/>
                          <a:sym typeface="Calibri"/>
                        </a:rPr>
                        <a:t>Pone a disposición de todos los usuarios los paquetes completos de pictogramas, imágenes, vídeos y fotografías en LSE (Lengua de Señas de España), pretendiendo hacer más útil y sencilla  la elaboración de materiales.</a:t>
                      </a:r>
                      <a:endParaRPr/>
                    </a:p>
                    <a:p>
                      <a:pPr indent="0" lvl="0" marL="0" marR="0" rtl="0" algn="l">
                        <a:lnSpc>
                          <a:spcPct val="100000"/>
                        </a:lnSpc>
                        <a:spcBef>
                          <a:spcPts val="0"/>
                        </a:spcBef>
                        <a:spcAft>
                          <a:spcPts val="0"/>
                        </a:spcAft>
                        <a:buNone/>
                      </a:pPr>
                      <a:r>
                        <a:t/>
                      </a:r>
                      <a:endParaRPr b="0" i="0" sz="1700" u="none" cap="none" strike="noStrike">
                        <a:solidFill>
                          <a:srgbClr val="783F04"/>
                        </a:solidFill>
                        <a:latin typeface="Calibri"/>
                        <a:ea typeface="Calibri"/>
                        <a:cs typeface="Calibri"/>
                        <a:sym typeface="Calibri"/>
                      </a:endParaRPr>
                    </a:p>
                  </a:txBody>
                  <a:tcPr marT="0" marB="0" marR="57250" marL="57250">
                    <a:lnL cap="flat" cmpd="sng" w="12700">
                      <a:solidFill>
                        <a:srgbClr val="CC3300"/>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CC3300"/>
                      </a:solidFill>
                      <a:prstDash val="solid"/>
                      <a:round/>
                      <a:headEnd len="sm" w="sm" type="none"/>
                      <a:tailEnd len="sm" w="sm" type="none"/>
                    </a:lnT>
                    <a:lnB cap="flat" cmpd="sng" w="12700">
                      <a:solidFill>
                        <a:srgbClr val="CC3300"/>
                      </a:solidFill>
                      <a:prstDash val="solid"/>
                      <a:round/>
                      <a:headEnd len="sm" w="sm" type="none"/>
                      <a:tailEnd len="sm" w="sm" type="none"/>
                    </a:lnB>
                    <a:solidFill>
                      <a:srgbClr val="F3A36D"/>
                    </a:solidFill>
                  </a:tcPr>
                </a:tc>
              </a:tr>
              <a:tr h="587375">
                <a:tc vMerge="1"/>
                <a:tc vMerge="1"/>
                <a:tc>
                  <a:txBody>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B45F06"/>
                          </a:solidFill>
                          <a:latin typeface="Calibri"/>
                          <a:ea typeface="Calibri"/>
                          <a:cs typeface="Calibri"/>
                          <a:sym typeface="Calibri"/>
                        </a:rPr>
                        <a:t>Adaptativa,  de acuerdo a la singularidades del estudiante.</a:t>
                      </a:r>
                      <a:endParaRPr/>
                    </a:p>
                  </a:txBody>
                  <a:tcPr marT="0" marB="0" marR="57250" marL="57250">
                    <a:lnL cap="flat" cmpd="sng" w="12700">
                      <a:solidFill>
                        <a:srgbClr val="CC3300"/>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CC3300"/>
                      </a:solidFill>
                      <a:prstDash val="solid"/>
                      <a:round/>
                      <a:headEnd len="sm" w="sm" type="none"/>
                      <a:tailEnd len="sm" w="sm" type="none"/>
                    </a:lnT>
                    <a:lnB cap="flat" cmpd="sng" w="12700">
                      <a:solidFill>
                        <a:schemeClr val="lt1"/>
                      </a:solidFill>
                      <a:prstDash val="solid"/>
                      <a:round/>
                      <a:headEnd len="sm" w="sm" type="none"/>
                      <a:tailEnd len="sm" w="sm" type="none"/>
                    </a:lnB>
                    <a:solidFill>
                      <a:srgbClr val="FBE5D6"/>
                    </a:solidFill>
                  </a:tcPr>
                </a:tc>
              </a:tr>
              <a:tr h="1020750">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75419"/>
                    </a:solidFill>
                  </a:tcPr>
                </a:tc>
                <a:tc hMerge="1"/>
                <a:tc hMerge="1"/>
              </a:tr>
            </a:tbl>
          </a:graphicData>
        </a:graphic>
      </p:graphicFrame>
      <p:pic>
        <p:nvPicPr>
          <p:cNvPr id="448" name="Google Shape;448;p34">
            <a:hlinkClick r:id="rId4"/>
          </p:cNvPr>
          <p:cNvPicPr preferRelativeResize="0"/>
          <p:nvPr/>
        </p:nvPicPr>
        <p:blipFill rotWithShape="1">
          <a:blip r:embed="rId5">
            <a:alphaModFix/>
          </a:blip>
          <a:srcRect b="0" l="0" r="0" t="0"/>
          <a:stretch/>
        </p:blipFill>
        <p:spPr>
          <a:xfrm>
            <a:off x="314325" y="2419350"/>
            <a:ext cx="3505200" cy="781050"/>
          </a:xfrm>
          <a:prstGeom prst="rect">
            <a:avLst/>
          </a:prstGeom>
          <a:noFill/>
          <a:ln>
            <a:noFill/>
          </a:ln>
        </p:spPr>
      </p:pic>
      <p:sp>
        <p:nvSpPr>
          <p:cNvPr id="449" name="Google Shape;449;p34"/>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53" name="Shape 453"/>
        <p:cNvGrpSpPr/>
        <p:nvPr/>
      </p:nvGrpSpPr>
      <p:grpSpPr>
        <a:xfrm>
          <a:off x="0" y="0"/>
          <a:ext cx="0" cy="0"/>
          <a:chOff x="0" y="0"/>
          <a:chExt cx="0" cy="0"/>
        </a:xfrm>
      </p:grpSpPr>
      <p:sp>
        <p:nvSpPr>
          <p:cNvPr id="454" name="Google Shape;454;p35"/>
          <p:cNvSpPr txBox="1"/>
          <p:nvPr>
            <p:ph idx="1" type="subTitle"/>
          </p:nvPr>
        </p:nvSpPr>
        <p:spPr>
          <a:xfrm>
            <a:off x="644525" y="1770062"/>
            <a:ext cx="10709275" cy="1655762"/>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2400"/>
              <a:buNone/>
            </a:pPr>
            <a:r>
              <a:rPr b="0" i="0" lang="en-US" sz="1600" u="none">
                <a:solidFill>
                  <a:srgbClr val="7030A0"/>
                </a:solidFill>
                <a:latin typeface="Calibri"/>
                <a:ea typeface="Calibri"/>
                <a:cs typeface="Calibri"/>
                <a:sym typeface="Calibri"/>
              </a:rPr>
              <a:t>Según Castellano (2011), es evidente que los alumnos ciegos o con baja visión tienen dificultades para interaccionar con los equipos ceibal pues no reciben las múltiples claves visuales que les proporciona la pantalla.</a:t>
            </a:r>
            <a:endParaRPr/>
          </a:p>
          <a:p>
            <a:pPr indent="0" lvl="0" marL="0" rtl="0" algn="just">
              <a:lnSpc>
                <a:spcPct val="90000"/>
              </a:lnSpc>
              <a:spcBef>
                <a:spcPts val="1000"/>
              </a:spcBef>
              <a:spcAft>
                <a:spcPts val="0"/>
              </a:spcAft>
              <a:buSzPts val="2400"/>
              <a:buNone/>
            </a:pPr>
            <a:r>
              <a:rPr b="0" i="0" lang="en-US" sz="1600" u="none">
                <a:solidFill>
                  <a:srgbClr val="7030A0"/>
                </a:solidFill>
                <a:latin typeface="Calibri"/>
                <a:ea typeface="Calibri"/>
                <a:cs typeface="Calibri"/>
                <a:sym typeface="Calibri"/>
              </a:rPr>
              <a:t>Para poder realizar adaptaciones personalizadas eficaces es conveniente conocer tres aspectos importantes del déficit visual del estudiante:</a:t>
            </a:r>
            <a:endParaRPr/>
          </a:p>
          <a:p>
            <a:pPr indent="0" lvl="0" marL="0" rtl="0" algn="just">
              <a:lnSpc>
                <a:spcPct val="90000"/>
              </a:lnSpc>
              <a:spcBef>
                <a:spcPts val="1000"/>
              </a:spcBef>
              <a:spcAft>
                <a:spcPts val="0"/>
              </a:spcAft>
              <a:buSzPts val="2400"/>
              <a:buNone/>
            </a:pPr>
            <a:r>
              <a:rPr b="0" i="0" lang="en-US" sz="1600" u="none">
                <a:solidFill>
                  <a:srgbClr val="7030A0"/>
                </a:solidFill>
                <a:latin typeface="Calibri"/>
                <a:ea typeface="Calibri"/>
                <a:cs typeface="Calibri"/>
                <a:sym typeface="Calibri"/>
              </a:rPr>
              <a:t>. Agudeza visual. Capacidad para percibir detalles con nitidez.</a:t>
            </a:r>
            <a:endParaRPr/>
          </a:p>
          <a:p>
            <a:pPr indent="0" lvl="0" marL="0" rtl="0" algn="just">
              <a:lnSpc>
                <a:spcPct val="90000"/>
              </a:lnSpc>
              <a:spcBef>
                <a:spcPts val="1000"/>
              </a:spcBef>
              <a:spcAft>
                <a:spcPts val="0"/>
              </a:spcAft>
              <a:buSzPts val="2400"/>
              <a:buNone/>
            </a:pPr>
            <a:r>
              <a:rPr b="0" i="0" lang="en-US" sz="1600" u="none">
                <a:solidFill>
                  <a:srgbClr val="7030A0"/>
                </a:solidFill>
                <a:latin typeface="Calibri"/>
                <a:ea typeface="Calibri"/>
                <a:cs typeface="Calibri"/>
                <a:sym typeface="Calibri"/>
              </a:rPr>
              <a:t>. Campo de visión. Todo aquello que abarca la vista con independencia de donde mire.</a:t>
            </a:r>
            <a:endParaRPr/>
          </a:p>
          <a:p>
            <a:pPr indent="0" lvl="0" marL="0" rtl="0" algn="just">
              <a:lnSpc>
                <a:spcPct val="90000"/>
              </a:lnSpc>
              <a:spcBef>
                <a:spcPts val="1000"/>
              </a:spcBef>
              <a:spcAft>
                <a:spcPts val="0"/>
              </a:spcAft>
              <a:buSzPts val="2400"/>
              <a:buNone/>
            </a:pPr>
            <a:r>
              <a:rPr b="0" i="0" lang="en-US" sz="1600" u="none">
                <a:solidFill>
                  <a:srgbClr val="7030A0"/>
                </a:solidFill>
                <a:latin typeface="Calibri"/>
                <a:ea typeface="Calibri"/>
                <a:cs typeface="Calibri"/>
                <a:sym typeface="Calibri"/>
              </a:rPr>
              <a:t>. Control óculo-motor. Si éste es deficiente, se presentan dificultades en la fijación, en los cambios de mirada de la pantalla al teclado, etc..</a:t>
            </a:r>
            <a:endParaRPr/>
          </a:p>
          <a:p>
            <a:pPr indent="0" lvl="0" marL="0" rtl="0" algn="just">
              <a:lnSpc>
                <a:spcPct val="90000"/>
              </a:lnSpc>
              <a:spcBef>
                <a:spcPts val="1000"/>
              </a:spcBef>
              <a:spcAft>
                <a:spcPts val="0"/>
              </a:spcAft>
              <a:buSzPts val="2400"/>
              <a:buNone/>
            </a:pPr>
            <a:r>
              <a:rPr b="0" i="0" lang="en-US" sz="1600" u="none">
                <a:solidFill>
                  <a:srgbClr val="7030A0"/>
                </a:solidFill>
                <a:latin typeface="Calibri"/>
                <a:ea typeface="Calibri"/>
                <a:cs typeface="Calibri"/>
                <a:sym typeface="Calibri"/>
              </a:rPr>
              <a:t>Para iniciar es importante que el estudiante se encuentre cómodo frente a la computadora en un ambiente amistoso que favorezca el desarrollo de canales primarios de aprendizaje: visuales, táctiles-cinestésicos y auditivos. Podemos comenzar guiando suavemente sus manos hasta los objetos con los que va a trabajar: teclado, ratón, pendrive, etc., nombrándole lo que toca e indicándole su función. De esta forma, le ayudamos a crear imágenes mentales coherentes y adecuadas a los objetos. Trabajar de forma conjunta las posibilidades auditivas y táctiles de estos periféricos mejora los resultados. (Castellano, 2011 p. 237-238) </a:t>
            </a:r>
            <a:endParaRPr/>
          </a:p>
          <a:p>
            <a:pPr indent="0" lvl="0" marL="0" rtl="0" algn="just">
              <a:lnSpc>
                <a:spcPct val="90000"/>
              </a:lnSpc>
              <a:spcBef>
                <a:spcPts val="1000"/>
              </a:spcBef>
              <a:spcAft>
                <a:spcPts val="0"/>
              </a:spcAft>
              <a:buSzPts val="2400"/>
              <a:buNone/>
            </a:pPr>
            <a:r>
              <a:rPr b="0" i="0" lang="en-US" sz="1600" u="none">
                <a:solidFill>
                  <a:srgbClr val="7030A0"/>
                </a:solidFill>
                <a:latin typeface="Calibri"/>
                <a:ea typeface="Calibri"/>
                <a:cs typeface="Calibri"/>
                <a:sym typeface="Calibri"/>
              </a:rPr>
              <a:t>Catálogo de Apps para estudiantes de primaria y secundaria con baja visión para trabajar todas las   áreas: </a:t>
            </a:r>
            <a:r>
              <a:rPr b="0" i="0" lang="en-US" sz="1600" u="sng">
                <a:solidFill>
                  <a:srgbClr val="7030A0"/>
                </a:solidFill>
                <a:hlinkClick r:id="rId4"/>
              </a:rPr>
              <a:t>https://educacion.once.es/appdocumentos/catalogo-apps-android/download</a:t>
            </a:r>
            <a:endParaRPr b="0" i="0" sz="1600" u="none">
              <a:solidFill>
                <a:srgbClr val="7030A0"/>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ts val="2400"/>
              <a:buNone/>
            </a:pPr>
            <a:r>
              <a:t/>
            </a:r>
            <a:endParaRPr b="0" i="0" sz="1600" u="none">
              <a:solidFill>
                <a:srgbClr val="7030A0"/>
              </a:solidFill>
              <a:latin typeface="Calibri"/>
              <a:ea typeface="Calibri"/>
              <a:cs typeface="Calibri"/>
              <a:sym typeface="Calibri"/>
            </a:endParaRPr>
          </a:p>
        </p:txBody>
      </p:sp>
      <p:sp>
        <p:nvSpPr>
          <p:cNvPr id="455" name="Google Shape;455;p35"/>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
        <p:nvSpPr>
          <p:cNvPr id="456" name="Google Shape;456;p35"/>
          <p:cNvSpPr txBox="1"/>
          <p:nvPr/>
        </p:nvSpPr>
        <p:spPr>
          <a:xfrm>
            <a:off x="-98425" y="371475"/>
            <a:ext cx="12366624"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57" name="Google Shape;457;p35"/>
          <p:cNvSpPr txBox="1"/>
          <p:nvPr/>
        </p:nvSpPr>
        <p:spPr>
          <a:xfrm>
            <a:off x="644525" y="493712"/>
            <a:ext cx="9561512" cy="955675"/>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674EA7"/>
              </a:buClr>
              <a:buSzPts val="3600"/>
              <a:buFont typeface="Raleway"/>
              <a:buNone/>
            </a:pPr>
            <a:r>
              <a:rPr b="1" i="0" lang="en-US" sz="3600" u="none">
                <a:solidFill>
                  <a:srgbClr val="674EA7"/>
                </a:solidFill>
                <a:latin typeface="Raleway"/>
                <a:ea typeface="Raleway"/>
                <a:cs typeface="Raleway"/>
                <a:sym typeface="Raleway"/>
              </a:rPr>
              <a:t>Discapacidad visual</a:t>
            </a:r>
            <a:endParaRPr/>
          </a:p>
        </p:txBody>
      </p:sp>
      <p:pic>
        <p:nvPicPr>
          <p:cNvPr id="458" name="Google Shape;458;p35"/>
          <p:cNvPicPr preferRelativeResize="0"/>
          <p:nvPr/>
        </p:nvPicPr>
        <p:blipFill rotWithShape="1">
          <a:blip r:embed="rId5">
            <a:alphaModFix/>
          </a:blip>
          <a:srcRect b="0" l="0" r="0" t="0"/>
          <a:stretch/>
        </p:blipFill>
        <p:spPr>
          <a:xfrm>
            <a:off x="9559925" y="381000"/>
            <a:ext cx="2290762" cy="1182687"/>
          </a:xfrm>
          <a:prstGeom prst="rect">
            <a:avLst/>
          </a:prstGeom>
          <a:noFill/>
          <a:ln cap="flat" cmpd="sng" w="28575">
            <a:solidFill>
              <a:srgbClr val="002060"/>
            </a:solidFill>
            <a:prstDash val="solid"/>
            <a:round/>
            <a:headEnd len="sm" w="sm" type="none"/>
            <a:tailEnd len="sm" w="sm" type="none"/>
          </a:ln>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graphicFrame>
        <p:nvGraphicFramePr>
          <p:cNvPr id="463" name="Google Shape;463;p36"/>
          <p:cNvGraphicFramePr/>
          <p:nvPr/>
        </p:nvGraphicFramePr>
        <p:xfrm>
          <a:off x="131762" y="98425"/>
          <a:ext cx="3000000" cy="3000000"/>
        </p:xfrm>
        <a:graphic>
          <a:graphicData uri="http://schemas.openxmlformats.org/drawingml/2006/table">
            <a:tbl>
              <a:tblPr>
                <a:noFill/>
                <a:tableStyleId>{FE68CD3A-2562-4CA0-9D49-783F38A58DB2}</a:tableStyleId>
              </a:tblPr>
              <a:tblGrid>
                <a:gridCol w="3979850"/>
                <a:gridCol w="3783000"/>
                <a:gridCol w="4213225"/>
              </a:tblGrid>
              <a:tr h="57625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000000"/>
                          </a:solidFill>
                          <a:latin typeface="Arial Black"/>
                          <a:ea typeface="Arial Black"/>
                          <a:cs typeface="Arial Black"/>
                          <a:sym typeface="Arial Black"/>
                        </a:rPr>
                        <a:t>Nombre e imagen de la aplicación</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gridSpan="2">
                  <a:txBody>
                    <a:bodyPr/>
                    <a:lstStyle/>
                    <a:p>
                      <a:pPr indent="0" lvl="0" marL="0" marR="0" rtl="0" algn="ctr">
                        <a:lnSpc>
                          <a:spcPct val="107000"/>
                        </a:lnSpc>
                        <a:spcBef>
                          <a:spcPts val="0"/>
                        </a:spcBef>
                        <a:spcAft>
                          <a:spcPts val="0"/>
                        </a:spcAft>
                        <a:buClr>
                          <a:srgbClr val="000000"/>
                        </a:buClr>
                        <a:buSzPts val="1800"/>
                        <a:buFont typeface="Arial"/>
                        <a:buNone/>
                      </a:pPr>
                      <a:r>
                        <a:rPr b="1" i="0" lang="en-US" sz="1800" u="none" cap="none" strike="noStrike">
                          <a:solidFill>
                            <a:srgbClr val="000000"/>
                          </a:solidFill>
                          <a:latin typeface="Arial Black"/>
                          <a:ea typeface="Arial Black"/>
                          <a:cs typeface="Arial Black"/>
                          <a:sym typeface="Arial Black"/>
                        </a:rPr>
                        <a:t>EL CARACOL SERAFÍN</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hMerge="1"/>
              </a:tr>
              <a:tr h="66040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5B0F00"/>
                          </a:solidFill>
                          <a:latin typeface="Arial Black"/>
                          <a:ea typeface="Arial Black"/>
                          <a:cs typeface="Arial Black"/>
                          <a:sym typeface="Arial Black"/>
                        </a:rPr>
                        <a:t>Características.</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5B0F00"/>
                          </a:solidFill>
                          <a:latin typeface="Arial Black"/>
                          <a:ea typeface="Arial Black"/>
                          <a:cs typeface="Arial Black"/>
                          <a:sym typeface="Arial Black"/>
                        </a:rPr>
                        <a:t>Uso tecnológico.</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7F7C3"/>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5B0F00"/>
                          </a:solidFill>
                          <a:latin typeface="Arial Black"/>
                          <a:ea typeface="Arial Black"/>
                          <a:cs typeface="Arial Black"/>
                          <a:sym typeface="Arial Black"/>
                        </a:rPr>
                        <a:t>Uso pedagógico-didáctico.</a:t>
                      </a:r>
                      <a:endParaRPr b="0" i="0" sz="1400" u="none" cap="none" strike="noStrike">
                        <a:solidFill>
                          <a:srgbClr val="5B0F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5B0F00"/>
                          </a:solidFill>
                          <a:latin typeface="Arial Black"/>
                          <a:ea typeface="Arial Black"/>
                          <a:cs typeface="Arial Black"/>
                          <a:sym typeface="Arial Black"/>
                        </a:rPr>
                        <a:t>Posibles intervenciones.</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7F7C3"/>
                    </a:solidFill>
                  </a:tcPr>
                </a:tc>
              </a:tr>
              <a:tr h="3660775">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100"/>
                        <a:buFont typeface="Arial"/>
                        <a:buNone/>
                      </a:pPr>
                      <a:r>
                        <a:rPr b="1" i="0" lang="en-US" sz="1100" u="none" cap="none" strike="noStrike">
                          <a:solidFill>
                            <a:srgbClr val="85200C"/>
                          </a:solidFill>
                          <a:latin typeface="Arial"/>
                          <a:ea typeface="Arial"/>
                          <a:cs typeface="Arial"/>
                          <a:sym typeface="Arial"/>
                        </a:rPr>
                        <a:t>Juego didáctico multimedia, </a:t>
                      </a:r>
                      <a:r>
                        <a:rPr b="1" i="0" lang="en-US" sz="1100" u="none" cap="none" strike="noStrike">
                          <a:solidFill>
                            <a:srgbClr val="85200C"/>
                          </a:solidFill>
                          <a:latin typeface="Arial"/>
                          <a:ea typeface="Arial"/>
                          <a:cs typeface="Arial"/>
                          <a:sym typeface="Arial"/>
                        </a:rPr>
                        <a:t>se ejecuta desde la web.</a:t>
                      </a:r>
                      <a:endParaRPr b="1" i="0" sz="1400" u="none" cap="none" strike="noStrike">
                        <a:solidFill>
                          <a:srgbClr val="85200C"/>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85200C"/>
                        </a:solidFill>
                        <a:latin typeface="Calibri"/>
                        <a:ea typeface="Calibri"/>
                        <a:cs typeface="Calibri"/>
                        <a:sym typeface="Calibri"/>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B45F06"/>
                          </a:solidFill>
                          <a:latin typeface="Calibri"/>
                          <a:ea typeface="Calibri"/>
                          <a:cs typeface="Calibri"/>
                          <a:sym typeface="Calibri"/>
                        </a:rPr>
                        <a:t>Es una aplicación accesible con la que los estudiantes de baja visión o ciegos totales, pueden acceder a numerosas actividades educativas.</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B45F06"/>
                          </a:solidFill>
                          <a:latin typeface="Calibri"/>
                          <a:ea typeface="Calibri"/>
                          <a:cs typeface="Calibri"/>
                          <a:sym typeface="Calibri"/>
                        </a:rPr>
                        <a:t>Es muy apta para estudiantes de corta edad.</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B45F06"/>
                          </a:solidFill>
                          <a:latin typeface="Calibri"/>
                          <a:ea typeface="Calibri"/>
                          <a:cs typeface="Calibri"/>
                          <a:sym typeface="Calibri"/>
                        </a:rPr>
                        <a:t>Se ejecuta fácilmente de la Web.</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B45F06"/>
                          </a:solidFill>
                          <a:latin typeface="Calibri"/>
                          <a:ea typeface="Calibri"/>
                          <a:cs typeface="Calibri"/>
                          <a:sym typeface="Calibri"/>
                        </a:rPr>
                        <a:t>  </a:t>
                      </a:r>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99"/>
                    </a:solidFill>
                  </a:tcPr>
                </a:tc>
                <a:tc>
                  <a:txBody>
                    <a:bodyPr/>
                    <a:lstStyle/>
                    <a:p>
                      <a:pPr indent="-114300" lvl="0" marL="1143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114300" lvl="0" marL="114300" marR="0" rtl="0" algn="l">
                        <a:lnSpc>
                          <a:spcPct val="100000"/>
                        </a:lnSpc>
                        <a:spcBef>
                          <a:spcPts val="0"/>
                        </a:spcBef>
                        <a:spcAft>
                          <a:spcPts val="0"/>
                        </a:spcAft>
                        <a:buClr>
                          <a:srgbClr val="B45F06"/>
                        </a:buClr>
                        <a:buSzPts val="200"/>
                        <a:buFont typeface="Calibri"/>
                        <a:buChar char="-"/>
                      </a:pPr>
                      <a:r>
                        <a:rPr b="0" i="0" lang="en-US" sz="1800" u="none" cap="none" strike="noStrike">
                          <a:solidFill>
                            <a:srgbClr val="B45F06"/>
                          </a:solidFill>
                          <a:latin typeface="Calibri"/>
                          <a:ea typeface="Calibri"/>
                          <a:cs typeface="Calibri"/>
                          <a:sym typeface="Calibri"/>
                        </a:rPr>
                        <a:t>Presentar la aplicación en instancia de rincón de cuentos.</a:t>
                      </a:r>
                      <a:endParaRPr/>
                    </a:p>
                    <a:p>
                      <a:pPr indent="-114300" lvl="0" marL="1143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114300" lvl="0" marL="114300" marR="0" rtl="0" algn="l">
                        <a:lnSpc>
                          <a:spcPct val="100000"/>
                        </a:lnSpc>
                        <a:spcBef>
                          <a:spcPts val="0"/>
                        </a:spcBef>
                        <a:spcAft>
                          <a:spcPts val="0"/>
                        </a:spcAft>
                        <a:buClr>
                          <a:srgbClr val="B45F06"/>
                        </a:buClr>
                        <a:buSzPts val="200"/>
                        <a:buFont typeface="Calibri"/>
                        <a:buChar char="-"/>
                      </a:pPr>
                      <a:r>
                        <a:rPr b="0" i="0" lang="en-US" sz="1800" u="none" cap="none" strike="noStrike">
                          <a:solidFill>
                            <a:srgbClr val="B45F06"/>
                          </a:solidFill>
                          <a:latin typeface="Calibri"/>
                          <a:ea typeface="Calibri"/>
                          <a:cs typeface="Calibri"/>
                          <a:sym typeface="Calibri"/>
                        </a:rPr>
                        <a:t> Identificar y trabajar con el personaje.</a:t>
                      </a:r>
                      <a:endParaRPr/>
                    </a:p>
                    <a:p>
                      <a:pPr indent="-114300" lvl="0" marL="1143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114300" lvl="0" marL="114300" marR="0" rtl="0" algn="l">
                        <a:lnSpc>
                          <a:spcPct val="100000"/>
                        </a:lnSpc>
                        <a:spcBef>
                          <a:spcPts val="0"/>
                        </a:spcBef>
                        <a:spcAft>
                          <a:spcPts val="0"/>
                        </a:spcAft>
                        <a:buClr>
                          <a:srgbClr val="B45F06"/>
                        </a:buClr>
                        <a:buSzPts val="200"/>
                        <a:buFont typeface="Calibri"/>
                        <a:buChar char="-"/>
                      </a:pPr>
                      <a:r>
                        <a:rPr b="0" i="0" lang="en-US" sz="1800" u="none" cap="none" strike="noStrike">
                          <a:solidFill>
                            <a:srgbClr val="B45F06"/>
                          </a:solidFill>
                          <a:latin typeface="Calibri"/>
                          <a:ea typeface="Calibri"/>
                          <a:cs typeface="Calibri"/>
                          <a:sym typeface="Calibri"/>
                        </a:rPr>
                        <a:t>Realizar la secuencia de actividades que se propone.</a:t>
                      </a:r>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99"/>
                    </a:solidFill>
                  </a:tcPr>
                </a:tc>
              </a:tr>
              <a:tr h="585775">
                <a:tc vMerge="1"/>
                <a:tc vMerge="1"/>
                <a:tc>
                  <a:txBody>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7F6000"/>
                          </a:solidFill>
                          <a:latin typeface="Calibri"/>
                          <a:ea typeface="Calibri"/>
                          <a:cs typeface="Calibri"/>
                          <a:sym typeface="Calibri"/>
                        </a:rPr>
                        <a:t>Adaptativa,  de acuerdo a la singularidades del estudiante.</a:t>
                      </a:r>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2CC"/>
                    </a:solidFill>
                  </a:tcPr>
                </a:tc>
              </a:tr>
              <a:tr h="1136650">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000000"/>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000000"/>
                          </a:solidFill>
                          <a:latin typeface="Calibri"/>
                          <a:ea typeface="Calibri"/>
                          <a:cs typeface="Calibri"/>
                          <a:sym typeface="Calibri"/>
                        </a:rPr>
                        <a:t>Inspección Departamental Canelones Este, J. de la Costa.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000000"/>
                          </a:solidFill>
                          <a:latin typeface="Calibri"/>
                          <a:ea typeface="Calibri"/>
                          <a:cs typeface="Calibri"/>
                          <a:sym typeface="Calibri"/>
                        </a:rPr>
                        <a:t>2019</a:t>
                      </a:r>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hMerge="1"/>
                <a:tc hMerge="1"/>
              </a:tr>
            </a:tbl>
          </a:graphicData>
        </a:graphic>
      </p:graphicFrame>
      <p:pic>
        <p:nvPicPr>
          <p:cNvPr id="464" name="Google Shape;464;p36">
            <a:hlinkClick r:id="rId3"/>
          </p:cNvPr>
          <p:cNvPicPr preferRelativeResize="0"/>
          <p:nvPr/>
        </p:nvPicPr>
        <p:blipFill rotWithShape="1">
          <a:blip r:embed="rId4">
            <a:alphaModFix/>
          </a:blip>
          <a:srcRect b="0" l="0" r="0" t="0"/>
          <a:stretch/>
        </p:blipFill>
        <p:spPr>
          <a:xfrm>
            <a:off x="1201737" y="1763712"/>
            <a:ext cx="1905000" cy="1905000"/>
          </a:xfrm>
          <a:prstGeom prst="rect">
            <a:avLst/>
          </a:prstGeom>
          <a:noFill/>
          <a:ln>
            <a:noFill/>
          </a:ln>
        </p:spPr>
      </p:pic>
      <p:sp>
        <p:nvSpPr>
          <p:cNvPr id="465" name="Google Shape;465;p36"/>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graphicFrame>
        <p:nvGraphicFramePr>
          <p:cNvPr id="470" name="Google Shape;470;p38"/>
          <p:cNvGraphicFramePr/>
          <p:nvPr/>
        </p:nvGraphicFramePr>
        <p:xfrm>
          <a:off x="95250" y="96837"/>
          <a:ext cx="3000000" cy="3000000"/>
        </p:xfrm>
        <a:graphic>
          <a:graphicData uri="http://schemas.openxmlformats.org/drawingml/2006/table">
            <a:tbl>
              <a:tblPr>
                <a:noFill/>
                <a:tableStyleId>{FE68CD3A-2562-4CA0-9D49-783F38A58DB2}</a:tableStyleId>
              </a:tblPr>
              <a:tblGrid>
                <a:gridCol w="3979850"/>
                <a:gridCol w="3783000"/>
                <a:gridCol w="4213225"/>
              </a:tblGrid>
              <a:tr h="55562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000000"/>
                          </a:solidFill>
                          <a:latin typeface="Arial Black"/>
                          <a:ea typeface="Arial Black"/>
                          <a:cs typeface="Arial Black"/>
                          <a:sym typeface="Arial Black"/>
                        </a:rPr>
                        <a:t>Nombre e imagen de la aplicación</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gridSpan="2">
                  <a:txBody>
                    <a:bodyPr/>
                    <a:lstStyle/>
                    <a:p>
                      <a:pPr indent="0" lvl="0" marL="0" marR="0" rtl="0" algn="ctr">
                        <a:lnSpc>
                          <a:spcPct val="107000"/>
                        </a:lnSpc>
                        <a:spcBef>
                          <a:spcPts val="0"/>
                        </a:spcBef>
                        <a:spcAft>
                          <a:spcPts val="0"/>
                        </a:spcAft>
                        <a:buClr>
                          <a:srgbClr val="000000"/>
                        </a:buClr>
                        <a:buSzPts val="1800"/>
                        <a:buFont typeface="Arial"/>
                        <a:buNone/>
                      </a:pPr>
                      <a:r>
                        <a:rPr b="1" i="0" lang="en-US" sz="1800" u="none" cap="none" strike="noStrike">
                          <a:solidFill>
                            <a:srgbClr val="000000"/>
                          </a:solidFill>
                          <a:latin typeface="Arial Black"/>
                          <a:ea typeface="Arial Black"/>
                          <a:cs typeface="Arial Black"/>
                          <a:sym typeface="Arial Black"/>
                        </a:rPr>
                        <a:t>AZAHAR</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hMerge="1"/>
              </a:tr>
              <a:tr h="63975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783F04"/>
                          </a:solidFill>
                          <a:latin typeface="Arial Black"/>
                          <a:ea typeface="Arial Black"/>
                          <a:cs typeface="Arial Black"/>
                          <a:sym typeface="Arial Black"/>
                        </a:rPr>
                        <a:t>Características.</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783F04"/>
                          </a:solidFill>
                          <a:latin typeface="Arial Black"/>
                          <a:ea typeface="Arial Black"/>
                          <a:cs typeface="Arial Black"/>
                          <a:sym typeface="Arial Black"/>
                        </a:rPr>
                        <a:t>Uso tecnológico.</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7F7C3"/>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783F04"/>
                          </a:solidFill>
                          <a:latin typeface="Arial Black"/>
                          <a:ea typeface="Arial Black"/>
                          <a:cs typeface="Arial Black"/>
                          <a:sym typeface="Arial Black"/>
                        </a:rPr>
                        <a:t>Uso pedagógico-didáctico.</a:t>
                      </a:r>
                      <a:endParaRPr b="0" i="0" sz="1400" u="none" cap="none" strike="noStrike">
                        <a:solidFill>
                          <a:srgbClr val="783F04"/>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783F04"/>
                          </a:solidFill>
                          <a:latin typeface="Arial Black"/>
                          <a:ea typeface="Arial Black"/>
                          <a:cs typeface="Arial Black"/>
                          <a:sym typeface="Arial Black"/>
                        </a:rPr>
                        <a:t>Posibles intervenciones.</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7F7C3"/>
                    </a:solidFill>
                  </a:tcPr>
                </a:tc>
              </a:tr>
              <a:tr h="3922700">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B45F06"/>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B45F06"/>
                          </a:solidFill>
                          <a:latin typeface="Calibri"/>
                          <a:ea typeface="Calibri"/>
                          <a:cs typeface="Calibri"/>
                          <a:sym typeface="Calibri"/>
                        </a:rPr>
                        <a:t> </a:t>
                      </a:r>
                      <a:endParaRPr b="0" i="0" sz="1400" u="none" cap="none" strike="noStrike">
                        <a:solidFill>
                          <a:srgbClr val="B45F06"/>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B45F06"/>
                          </a:solidFill>
                          <a:latin typeface="Calibri"/>
                          <a:ea typeface="Calibri"/>
                          <a:cs typeface="Calibri"/>
                          <a:sym typeface="Calibri"/>
                        </a:rPr>
                        <a:t> </a:t>
                      </a:r>
                      <a:endParaRPr b="0" i="0" sz="1400" u="none" cap="none" strike="noStrike">
                        <a:solidFill>
                          <a:srgbClr val="B45F06"/>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B45F06"/>
                          </a:solidFill>
                          <a:latin typeface="Calibri"/>
                          <a:ea typeface="Calibri"/>
                          <a:cs typeface="Calibri"/>
                          <a:sym typeface="Calibri"/>
                        </a:rPr>
                        <a:t> </a:t>
                      </a:r>
                      <a:endParaRPr b="0" i="0" sz="1400" u="none" cap="none" strike="noStrike">
                        <a:solidFill>
                          <a:srgbClr val="B45F06"/>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B45F06"/>
                          </a:solidFill>
                          <a:latin typeface="Calibri"/>
                          <a:ea typeface="Calibri"/>
                          <a:cs typeface="Calibri"/>
                          <a:sym typeface="Calibri"/>
                        </a:rPr>
                        <a:t> </a:t>
                      </a:r>
                      <a:endParaRPr b="0" i="0" sz="1400" u="none" cap="none" strike="noStrike">
                        <a:solidFill>
                          <a:srgbClr val="B45F06"/>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B45F06"/>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800" u="none" cap="none" strike="noStrike">
                        <a:solidFill>
                          <a:srgbClr val="B45F06"/>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800" u="none" cap="none" strike="noStrike">
                        <a:solidFill>
                          <a:srgbClr val="B45F06"/>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B45F06"/>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600"/>
                        <a:buFont typeface="Arial"/>
                        <a:buNone/>
                      </a:pPr>
                      <a:r>
                        <a:rPr b="1" i="0" lang="en-US" u="none" cap="none" strike="noStrike">
                          <a:solidFill>
                            <a:srgbClr val="B45F06"/>
                          </a:solidFill>
                          <a:latin typeface="Roboto"/>
                          <a:ea typeface="Roboto"/>
                          <a:cs typeface="Roboto"/>
                          <a:sym typeface="Roboto"/>
                        </a:rPr>
                        <a:t>Ejecutable a través de </a:t>
                      </a:r>
                      <a:r>
                        <a:rPr b="1" i="0" lang="en-US" u="sng" cap="none" strike="noStrike">
                          <a:solidFill>
                            <a:schemeClr val="hlink"/>
                          </a:solidFill>
                          <a:latin typeface="Roboto"/>
                          <a:ea typeface="Roboto"/>
                          <a:cs typeface="Roboto"/>
                          <a:sym typeface="Roboto"/>
                          <a:hlinkClick r:id="rId3"/>
                        </a:rPr>
                        <a:t>Android </a:t>
                      </a:r>
                      <a:r>
                        <a:rPr b="1" i="0" lang="en-US" u="none" cap="none" strike="noStrike">
                          <a:solidFill>
                            <a:srgbClr val="B45F06"/>
                          </a:solidFill>
                          <a:latin typeface="Roboto"/>
                          <a:ea typeface="Roboto"/>
                          <a:cs typeface="Roboto"/>
                          <a:sym typeface="Roboto"/>
                        </a:rPr>
                        <a:t>o </a:t>
                      </a:r>
                      <a:r>
                        <a:rPr b="1" i="0" lang="en-US" u="sng" cap="none" strike="noStrike">
                          <a:solidFill>
                            <a:schemeClr val="hlink"/>
                          </a:solidFill>
                          <a:latin typeface="Roboto"/>
                          <a:ea typeface="Roboto"/>
                          <a:cs typeface="Roboto"/>
                          <a:sym typeface="Roboto"/>
                          <a:hlinkClick r:id="rId4"/>
                        </a:rPr>
                        <a:t>Windows.</a:t>
                      </a:r>
                      <a:endParaRPr/>
                    </a:p>
                    <a:p>
                      <a:pPr indent="0" lvl="0" marL="0" marR="0" rtl="0" algn="l">
                        <a:lnSpc>
                          <a:spcPct val="100000"/>
                        </a:lnSpc>
                        <a:spcBef>
                          <a:spcPts val="0"/>
                        </a:spcBef>
                        <a:spcAft>
                          <a:spcPts val="0"/>
                        </a:spcAft>
                        <a:buNone/>
                      </a:pPr>
                      <a:r>
                        <a:t/>
                      </a:r>
                      <a:endParaRPr b="1" i="0" sz="1600" u="none" cap="none" strike="noStrike">
                        <a:solidFill>
                          <a:srgbClr val="B45F06"/>
                        </a:solidFill>
                        <a:latin typeface="Roboto"/>
                        <a:ea typeface="Roboto"/>
                        <a:cs typeface="Roboto"/>
                        <a:sym typeface="Roboto"/>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B45F06"/>
                          </a:solidFill>
                          <a:latin typeface="Calibri"/>
                          <a:ea typeface="Calibri"/>
                          <a:cs typeface="Calibri"/>
                          <a:sym typeface="Calibri"/>
                        </a:rPr>
                        <a:t>Requiere registro.</a:t>
                      </a:r>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B45F0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B45F06"/>
                          </a:solidFill>
                          <a:latin typeface="Calibri"/>
                          <a:ea typeface="Calibri"/>
                          <a:cs typeface="Calibri"/>
                          <a:sym typeface="Calibri"/>
                        </a:rPr>
                        <a:t>Presentan  pictogramas, imágenes y sonidos que son adaptativas.</a:t>
                      </a:r>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B45F0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B45F06"/>
                          </a:solidFill>
                          <a:latin typeface="Calibri"/>
                          <a:ea typeface="Calibri"/>
                          <a:cs typeface="Calibri"/>
                          <a:sym typeface="Calibri"/>
                        </a:rPr>
                        <a:t>Conjunto de aplicaciones gratuitas diseñadas para estudiantes con TEA pero puede ser usada para múltiples utilidades ya que potencia la comunicación, la planificación de tareas y permite disfrutar de actividades de ocio.</a:t>
                      </a:r>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99"/>
                    </a:solidFill>
                  </a:tcPr>
                </a:tc>
                <a:tc>
                  <a:txBody>
                    <a:bodyPr/>
                    <a:lstStyle/>
                    <a:p>
                      <a:pPr indent="-114300" lvl="0" marL="1143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B45F06"/>
                        </a:solidFill>
                        <a:latin typeface="Calibri"/>
                        <a:ea typeface="Calibri"/>
                        <a:cs typeface="Calibri"/>
                        <a:sym typeface="Calibri"/>
                      </a:endParaRPr>
                    </a:p>
                    <a:p>
                      <a:pPr indent="-114300" lvl="0" marL="114300" marR="0" rtl="0" algn="l">
                        <a:lnSpc>
                          <a:spcPct val="100000"/>
                        </a:lnSpc>
                        <a:spcBef>
                          <a:spcPts val="0"/>
                        </a:spcBef>
                        <a:spcAft>
                          <a:spcPts val="0"/>
                        </a:spcAft>
                        <a:buClr>
                          <a:srgbClr val="B45F06"/>
                        </a:buClr>
                        <a:buSzPts val="100"/>
                        <a:buFont typeface="Calibri"/>
                        <a:buChar char="-"/>
                      </a:pPr>
                      <a:r>
                        <a:rPr b="0" i="0" lang="en-US" sz="1300" u="none" cap="none" strike="noStrike">
                          <a:solidFill>
                            <a:srgbClr val="B45F06"/>
                          </a:solidFill>
                          <a:latin typeface="Calibri"/>
                          <a:ea typeface="Calibri"/>
                          <a:cs typeface="Calibri"/>
                          <a:sym typeface="Calibri"/>
                        </a:rPr>
                        <a:t>Las aplicaciones contienen pictogramas, imágenes y sonidos. A su vez posibilitan que se personalicen pictogramas, que se agreguen fotos de las propias personas y de sus familiares, así como sus voces, etc.</a:t>
                      </a:r>
                      <a:endParaRPr/>
                    </a:p>
                    <a:p>
                      <a:pPr indent="-114300" lvl="0" marL="1143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B45F06"/>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300"/>
                        <a:buFont typeface="Arial"/>
                        <a:buNone/>
                      </a:pPr>
                      <a:r>
                        <a:rPr lang="en-US" sz="1300">
                          <a:solidFill>
                            <a:srgbClr val="B45F06"/>
                          </a:solidFill>
                          <a:latin typeface="Calibri"/>
                          <a:ea typeface="Calibri"/>
                          <a:cs typeface="Calibri"/>
                          <a:sym typeface="Calibri"/>
                        </a:rPr>
                        <a:t>  </a:t>
                      </a:r>
                      <a:r>
                        <a:rPr b="0" i="0" lang="en-US" sz="1300" u="none" cap="none" strike="noStrike">
                          <a:solidFill>
                            <a:srgbClr val="B45F06"/>
                          </a:solidFill>
                          <a:latin typeface="Calibri"/>
                          <a:ea typeface="Calibri"/>
                          <a:cs typeface="Calibri"/>
                          <a:sym typeface="Calibri"/>
                        </a:rPr>
                        <a:t>Son aplicaciones que amplifican los medios de comunicación, siendo uno de los principios de DUA (Diseño Universal de los Aprendizajes).</a:t>
                      </a:r>
                      <a:endParaRPr/>
                    </a:p>
                    <a:p>
                      <a:pPr indent="-114300" lvl="0" marL="1143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B45F06"/>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300"/>
                        <a:buFont typeface="Arial"/>
                        <a:buNone/>
                      </a:pPr>
                      <a:r>
                        <a:rPr lang="en-US" sz="1300">
                          <a:solidFill>
                            <a:srgbClr val="B45F06"/>
                          </a:solidFill>
                          <a:latin typeface="Calibri"/>
                          <a:ea typeface="Calibri"/>
                          <a:cs typeface="Calibri"/>
                          <a:sym typeface="Calibri"/>
                        </a:rPr>
                        <a:t> </a:t>
                      </a:r>
                      <a:r>
                        <a:rPr b="0" i="0" lang="en-US" sz="1300" u="none" cap="none" strike="noStrike">
                          <a:solidFill>
                            <a:srgbClr val="B45F06"/>
                          </a:solidFill>
                          <a:latin typeface="Calibri"/>
                          <a:ea typeface="Calibri"/>
                          <a:cs typeface="Calibri"/>
                          <a:sym typeface="Calibri"/>
                        </a:rPr>
                        <a:t>Entre las aplicaciones se destacan: Tic-Tac: Facilita la comprensión y el manejo del concepto de tiempo. </a:t>
                      </a:r>
                      <a:endParaRPr/>
                    </a:p>
                    <a:p>
                      <a:pPr indent="-114300" lvl="0" marL="114300" marR="0" rtl="0" algn="l">
                        <a:lnSpc>
                          <a:spcPct val="100000"/>
                        </a:lnSpc>
                        <a:spcBef>
                          <a:spcPts val="0"/>
                        </a:spcBef>
                        <a:spcAft>
                          <a:spcPts val="0"/>
                        </a:spcAft>
                        <a:buClr>
                          <a:srgbClr val="000000"/>
                        </a:buClr>
                        <a:buSzPts val="1300"/>
                        <a:buFont typeface="Arial"/>
                        <a:buNone/>
                      </a:pPr>
                      <a:r>
                        <a:rPr lang="en-US" sz="1300">
                          <a:solidFill>
                            <a:srgbClr val="B45F06"/>
                          </a:solidFill>
                          <a:latin typeface="Calibri"/>
                          <a:ea typeface="Calibri"/>
                          <a:cs typeface="Calibri"/>
                          <a:sym typeface="Calibri"/>
                        </a:rPr>
                        <a:t> </a:t>
                      </a:r>
                      <a:r>
                        <a:rPr b="0" i="0" lang="en-US" sz="1300" u="none" cap="none" strike="noStrike">
                          <a:solidFill>
                            <a:srgbClr val="B45F06"/>
                          </a:solidFill>
                          <a:latin typeface="Calibri"/>
                          <a:ea typeface="Calibri"/>
                          <a:cs typeface="Calibri"/>
                          <a:sym typeface="Calibri"/>
                        </a:rPr>
                        <a:t>Potencia la comunicación a partir de imágenes.</a:t>
                      </a:r>
                      <a:endParaRPr/>
                    </a:p>
                    <a:p>
                      <a:pPr indent="-114300" lvl="0" marL="1143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B45F06"/>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300"/>
                        <a:buFont typeface="Arial"/>
                        <a:buNone/>
                      </a:pPr>
                      <a:r>
                        <a:rPr lang="en-US" sz="1300">
                          <a:solidFill>
                            <a:srgbClr val="B45F06"/>
                          </a:solidFill>
                          <a:latin typeface="Calibri"/>
                          <a:ea typeface="Calibri"/>
                          <a:cs typeface="Calibri"/>
                          <a:sym typeface="Calibri"/>
                        </a:rPr>
                        <a:t> </a:t>
                      </a:r>
                      <a:r>
                        <a:rPr b="0" i="0" lang="en-US" sz="1300" u="none" cap="none" strike="noStrike">
                          <a:solidFill>
                            <a:srgbClr val="B45F06"/>
                          </a:solidFill>
                          <a:latin typeface="Calibri"/>
                          <a:ea typeface="Calibri"/>
                          <a:cs typeface="Calibri"/>
                          <a:sym typeface="Calibri"/>
                        </a:rPr>
                        <a:t>Alarmas: </a:t>
                      </a:r>
                      <a:r>
                        <a:rPr lang="en-US" sz="1300">
                          <a:solidFill>
                            <a:srgbClr val="B45F06"/>
                          </a:solidFill>
                          <a:latin typeface="Calibri"/>
                          <a:ea typeface="Calibri"/>
                          <a:cs typeface="Calibri"/>
                          <a:sym typeface="Calibri"/>
                        </a:rPr>
                        <a:t>p</a:t>
                      </a:r>
                      <a:r>
                        <a:rPr b="0" i="0" lang="en-US" sz="1300" u="none" cap="none" strike="noStrike">
                          <a:solidFill>
                            <a:srgbClr val="B45F06"/>
                          </a:solidFill>
                          <a:latin typeface="Calibri"/>
                          <a:ea typeface="Calibri"/>
                          <a:cs typeface="Calibri"/>
                          <a:sym typeface="Calibri"/>
                        </a:rPr>
                        <a:t>ermite programar avisos y alertas a determinadas horas del día, puede oficiar de organizador de rutinas diarias como para comprender el manejo y concepto de tiempo.</a:t>
                      </a:r>
                      <a:endParaRPr/>
                    </a:p>
                    <a:p>
                      <a:pPr indent="0" lvl="0" marL="0" marR="0" rtl="0" algn="l">
                        <a:lnSpc>
                          <a:spcPct val="100000"/>
                        </a:lnSpc>
                        <a:spcBef>
                          <a:spcPts val="0"/>
                        </a:spcBef>
                        <a:spcAft>
                          <a:spcPts val="0"/>
                        </a:spcAft>
                        <a:buNone/>
                      </a:pPr>
                      <a:r>
                        <a:t/>
                      </a:r>
                      <a:endParaRPr b="0" i="0" sz="1300" u="none" cap="none" strike="noStrike">
                        <a:solidFill>
                          <a:srgbClr val="B45F06"/>
                        </a:solidFill>
                        <a:latin typeface="Calibri"/>
                        <a:ea typeface="Calibri"/>
                        <a:cs typeface="Calibri"/>
                        <a:sym typeface="Calibri"/>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99"/>
                    </a:solidFill>
                  </a:tcPr>
                </a:tc>
              </a:tr>
              <a:tr h="522275">
                <a:tc vMerge="1"/>
                <a:tc vMerge="1"/>
                <a:tc>
                  <a:txBody>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rgbClr val="7F6000"/>
                          </a:solidFill>
                          <a:latin typeface="Calibri"/>
                          <a:ea typeface="Calibri"/>
                          <a:cs typeface="Calibri"/>
                          <a:sym typeface="Calibri"/>
                        </a:rPr>
                        <a:t>Adaptativa,  de acuerdo a la singularidades del estudiante.</a:t>
                      </a:r>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2CC"/>
                    </a:solidFill>
                  </a:tcPr>
                </a:tc>
              </a:tr>
              <a:tr h="1011225">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000000"/>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000000"/>
                          </a:solidFill>
                          <a:latin typeface="Calibri"/>
                          <a:ea typeface="Calibri"/>
                          <a:cs typeface="Calibri"/>
                          <a:sym typeface="Calibri"/>
                        </a:rPr>
                        <a:t>Inspección Departamental Canelones Este, J. de la Costa.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000000"/>
                          </a:solidFill>
                          <a:latin typeface="Calibri"/>
                          <a:ea typeface="Calibri"/>
                          <a:cs typeface="Calibri"/>
                          <a:sym typeface="Calibri"/>
                        </a:rPr>
                        <a:t>2019</a:t>
                      </a:r>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hMerge="1"/>
                <a:tc hMerge="1"/>
              </a:tr>
            </a:tbl>
          </a:graphicData>
        </a:graphic>
      </p:graphicFrame>
      <p:pic>
        <p:nvPicPr>
          <p:cNvPr id="471" name="Google Shape;471;p38"/>
          <p:cNvPicPr preferRelativeResize="0"/>
          <p:nvPr/>
        </p:nvPicPr>
        <p:blipFill rotWithShape="1">
          <a:blip r:embed="rId5">
            <a:alphaModFix/>
          </a:blip>
          <a:srcRect b="0" l="0" r="0" t="0"/>
          <a:stretch/>
        </p:blipFill>
        <p:spPr>
          <a:xfrm>
            <a:off x="1303337" y="2073275"/>
            <a:ext cx="1619250" cy="1619250"/>
          </a:xfrm>
          <a:prstGeom prst="rect">
            <a:avLst/>
          </a:prstGeom>
          <a:noFill/>
          <a:ln>
            <a:noFill/>
          </a:ln>
        </p:spPr>
      </p:pic>
      <p:sp>
        <p:nvSpPr>
          <p:cNvPr id="472" name="Google Shape;472;p38"/>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graphicFrame>
        <p:nvGraphicFramePr>
          <p:cNvPr id="477" name="Google Shape;477;p39"/>
          <p:cNvGraphicFramePr/>
          <p:nvPr/>
        </p:nvGraphicFramePr>
        <p:xfrm>
          <a:off x="131762" y="98425"/>
          <a:ext cx="3000000" cy="3000000"/>
        </p:xfrm>
        <a:graphic>
          <a:graphicData uri="http://schemas.openxmlformats.org/drawingml/2006/table">
            <a:tbl>
              <a:tblPr>
                <a:noFill/>
                <a:tableStyleId>{FE68CD3A-2562-4CA0-9D49-783F38A58DB2}</a:tableStyleId>
              </a:tblPr>
              <a:tblGrid>
                <a:gridCol w="3979850"/>
                <a:gridCol w="3783000"/>
                <a:gridCol w="4213225"/>
              </a:tblGrid>
              <a:tr h="56515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000000"/>
                          </a:solidFill>
                          <a:latin typeface="Arial Black"/>
                          <a:ea typeface="Arial Black"/>
                          <a:cs typeface="Arial Black"/>
                          <a:sym typeface="Arial Black"/>
                        </a:rPr>
                        <a:t>Nombre e imagen de la aplicación</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gridSpan="2">
                  <a:txBody>
                    <a:bodyPr/>
                    <a:lstStyle/>
                    <a:p>
                      <a:pPr indent="0" lvl="0" marL="0" marR="0" rtl="0" algn="ctr">
                        <a:lnSpc>
                          <a:spcPct val="107000"/>
                        </a:lnSpc>
                        <a:spcBef>
                          <a:spcPts val="0"/>
                        </a:spcBef>
                        <a:spcAft>
                          <a:spcPts val="0"/>
                        </a:spcAft>
                        <a:buClr>
                          <a:srgbClr val="000000"/>
                        </a:buClr>
                        <a:buSzPts val="1800"/>
                        <a:buFont typeface="Arial"/>
                        <a:buNone/>
                      </a:pPr>
                      <a:r>
                        <a:rPr b="1" i="0" lang="en-US" sz="1800" u="none" cap="none" strike="noStrike">
                          <a:solidFill>
                            <a:srgbClr val="000000"/>
                          </a:solidFill>
                          <a:latin typeface="Arial Black"/>
                          <a:ea typeface="Arial Black"/>
                          <a:cs typeface="Arial Black"/>
                          <a:sym typeface="Arial Black"/>
                        </a:rPr>
                        <a:t>LAZARILLO GPS</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hMerge="1"/>
              </a:tr>
              <a:tr h="64927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783F04"/>
                          </a:solidFill>
                          <a:latin typeface="Arial Black"/>
                          <a:ea typeface="Arial Black"/>
                          <a:cs typeface="Arial Black"/>
                          <a:sym typeface="Arial Black"/>
                        </a:rPr>
                        <a:t>Características.</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783F04"/>
                          </a:solidFill>
                          <a:latin typeface="Arial Black"/>
                          <a:ea typeface="Arial Black"/>
                          <a:cs typeface="Arial Black"/>
                          <a:sym typeface="Arial Black"/>
                        </a:rPr>
                        <a:t>Uso tecnológico.</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7F7C3"/>
                    </a:solidFill>
                  </a:tcPr>
                </a:tc>
                <a:tc>
                  <a:txBody>
                    <a:bodyPr/>
                    <a:lstStyle/>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rgbClr val="783F04"/>
                          </a:solidFill>
                          <a:latin typeface="Arial Black"/>
                          <a:ea typeface="Arial Black"/>
                          <a:cs typeface="Arial Black"/>
                          <a:sym typeface="Arial Black"/>
                        </a:rPr>
                        <a:t>Uso pedagógico-didáctico.</a:t>
                      </a:r>
                      <a:endParaRPr b="0" i="0" sz="1400" u="none" cap="none" strike="noStrike">
                        <a:solidFill>
                          <a:srgbClr val="783F04"/>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rgbClr val="783F04"/>
                          </a:solidFill>
                          <a:latin typeface="Arial Black"/>
                          <a:ea typeface="Arial Black"/>
                          <a:cs typeface="Arial Black"/>
                          <a:sym typeface="Arial Black"/>
                        </a:rPr>
                        <a:t>Posibles intervenciones.</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7F7C3"/>
                    </a:solidFill>
                  </a:tcPr>
                </a:tc>
              </a:tr>
              <a:tr h="3733800">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i="0" lang="en-US" sz="1800" u="none" cap="none" strike="noStrike">
                          <a:solidFill>
                            <a:srgbClr val="B45F06"/>
                          </a:solidFill>
                          <a:latin typeface="Calibri"/>
                          <a:ea typeface="Calibri"/>
                          <a:cs typeface="Calibri"/>
                          <a:sym typeface="Calibri"/>
                        </a:rPr>
                        <a:t>Se descarga desde Google Play</a:t>
                      </a:r>
                      <a:endParaRPr/>
                    </a:p>
                    <a:p>
                      <a:pPr indent="0" lvl="0" marL="0" marR="0" rtl="0" algn="ctr">
                        <a:lnSpc>
                          <a:spcPct val="107000"/>
                        </a:lnSpc>
                        <a:spcBef>
                          <a:spcPts val="800"/>
                        </a:spcBef>
                        <a:spcAft>
                          <a:spcPts val="0"/>
                        </a:spcAft>
                        <a:buClr>
                          <a:srgbClr val="000000"/>
                        </a:buClr>
                        <a:buSzPts val="1100"/>
                        <a:buFont typeface="Arial"/>
                        <a:buNone/>
                      </a:pPr>
                      <a:r>
                        <a:t/>
                      </a:r>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B45F06"/>
                          </a:solidFill>
                          <a:latin typeface="Calibri"/>
                          <a:ea typeface="Calibri"/>
                          <a:cs typeface="Calibri"/>
                          <a:sym typeface="Calibri"/>
                        </a:rPr>
                        <a:t>App diseñada para personas con ceguera o baja visión. </a:t>
                      </a:r>
                      <a:endParaRPr/>
                    </a:p>
                    <a:p>
                      <a:pPr indent="0" lvl="0" marL="0" marR="0" rtl="0" algn="l">
                        <a:lnSpc>
                          <a:spcPct val="115000"/>
                        </a:lnSpc>
                        <a:spcBef>
                          <a:spcPts val="1200"/>
                        </a:spcBef>
                        <a:spcAft>
                          <a:spcPts val="0"/>
                        </a:spcAft>
                        <a:buClr>
                          <a:srgbClr val="000000"/>
                        </a:buClr>
                        <a:buSzPts val="1400"/>
                        <a:buFont typeface="Arial"/>
                        <a:buNone/>
                      </a:pPr>
                      <a:r>
                        <a:rPr b="0" i="0" lang="en-US" sz="1400" u="none" cap="none" strike="noStrike">
                          <a:solidFill>
                            <a:srgbClr val="B45F06"/>
                          </a:solidFill>
                          <a:latin typeface="Calibri"/>
                          <a:ea typeface="Calibri"/>
                          <a:cs typeface="Calibri"/>
                          <a:sym typeface="Calibri"/>
                        </a:rPr>
                        <a:t>Lazarillo es una aplicación GPS que busca fomentar la autonomía en personas con discapacidad visual.</a:t>
                      </a:r>
                      <a:endParaRPr/>
                    </a:p>
                    <a:p>
                      <a:pPr indent="0" lvl="0" marL="0" marR="0" rtl="0" algn="l">
                        <a:lnSpc>
                          <a:spcPct val="115000"/>
                        </a:lnSpc>
                        <a:spcBef>
                          <a:spcPts val="1200"/>
                        </a:spcBef>
                        <a:spcAft>
                          <a:spcPts val="0"/>
                        </a:spcAft>
                        <a:buClr>
                          <a:srgbClr val="000000"/>
                        </a:buClr>
                        <a:buSzPts val="1400"/>
                        <a:buFont typeface="Arial"/>
                        <a:buNone/>
                      </a:pPr>
                      <a:r>
                        <a:rPr b="0" i="0" lang="en-US" sz="1400" u="none" cap="none" strike="noStrike">
                          <a:solidFill>
                            <a:srgbClr val="B45F06"/>
                          </a:solidFill>
                          <a:latin typeface="Calibri"/>
                          <a:ea typeface="Calibri"/>
                          <a:cs typeface="Calibri"/>
                          <a:sym typeface="Calibri"/>
                        </a:rPr>
                        <a:t>Brinda indicaciones a través de mensajes de voz que dan información los recorridos y lugares por los que se transita, facilitando su movilidad. </a:t>
                      </a:r>
                      <a:endParaRPr/>
                    </a:p>
                    <a:p>
                      <a:pPr indent="0" lvl="0" marL="0" marR="0" rtl="0" algn="l">
                        <a:lnSpc>
                          <a:spcPct val="100000"/>
                        </a:lnSpc>
                        <a:spcBef>
                          <a:spcPts val="120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B45F06"/>
                        </a:solidFill>
                        <a:latin typeface="Calibri"/>
                        <a:ea typeface="Calibri"/>
                        <a:cs typeface="Calibri"/>
                        <a:sym typeface="Calibri"/>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99"/>
                    </a:solidFill>
                  </a:tcPr>
                </a:tc>
                <a:tc>
                  <a:txBody>
                    <a:bodyPr/>
                    <a:lstStyle/>
                    <a:p>
                      <a:pPr indent="-114300" lvl="0" marL="1143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114300" lvl="0" marL="114300" marR="0" rtl="0" algn="l">
                        <a:lnSpc>
                          <a:spcPct val="100000"/>
                        </a:lnSpc>
                        <a:spcBef>
                          <a:spcPts val="0"/>
                        </a:spcBef>
                        <a:spcAft>
                          <a:spcPts val="0"/>
                        </a:spcAft>
                        <a:buClr>
                          <a:srgbClr val="B45F06"/>
                        </a:buClr>
                        <a:buSzPts val="200"/>
                        <a:buFont typeface="Calibri"/>
                        <a:buChar char="-"/>
                      </a:pPr>
                      <a:r>
                        <a:rPr b="0" i="0" lang="en-US" sz="1800" u="none" cap="none" strike="noStrike">
                          <a:solidFill>
                            <a:srgbClr val="B45F06"/>
                          </a:solidFill>
                          <a:latin typeface="Calibri"/>
                          <a:ea typeface="Calibri"/>
                          <a:cs typeface="Calibri"/>
                          <a:sym typeface="Calibri"/>
                        </a:rPr>
                        <a:t>Establecer a través de los mensajes de voz, recorridos para guiar al estudiante.</a:t>
                      </a:r>
                      <a:endParaRPr/>
                    </a:p>
                    <a:p>
                      <a:pPr indent="-114300" lvl="0" marL="1143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114300" lvl="0" marL="114300" marR="0" rtl="0" algn="l">
                        <a:lnSpc>
                          <a:spcPct val="100000"/>
                        </a:lnSpc>
                        <a:spcBef>
                          <a:spcPts val="0"/>
                        </a:spcBef>
                        <a:spcAft>
                          <a:spcPts val="0"/>
                        </a:spcAft>
                        <a:buClr>
                          <a:srgbClr val="B45F06"/>
                        </a:buClr>
                        <a:buSzPts val="200"/>
                        <a:buFont typeface="Calibri"/>
                        <a:buChar char="-"/>
                      </a:pPr>
                      <a:r>
                        <a:rPr b="0" i="0" lang="en-US" sz="1800" u="none" cap="none" strike="noStrike">
                          <a:solidFill>
                            <a:srgbClr val="B45F06"/>
                          </a:solidFill>
                          <a:latin typeface="Calibri"/>
                          <a:ea typeface="Calibri"/>
                          <a:cs typeface="Calibri"/>
                          <a:sym typeface="Calibri"/>
                        </a:rPr>
                        <a:t>Que el estudiante organice sus propios recorridos.</a:t>
                      </a:r>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99"/>
                    </a:solidFill>
                  </a:tcPr>
                </a:tc>
              </a:tr>
              <a:tr h="587375">
                <a:tc vMerge="1"/>
                <a:tc vMerge="1"/>
                <a:tc>
                  <a:txBody>
                    <a:bodyPr/>
                    <a:lstStyle/>
                    <a:p>
                      <a:pPr indent="0" lvl="0" marL="0" marR="0" rtl="0" algn="l">
                        <a:lnSpc>
                          <a:spcPct val="107000"/>
                        </a:lnSpc>
                        <a:spcBef>
                          <a:spcPts val="0"/>
                        </a:spcBef>
                        <a:spcAft>
                          <a:spcPts val="0"/>
                        </a:spcAft>
                        <a:buClr>
                          <a:srgbClr val="000000"/>
                        </a:buClr>
                        <a:buSzPts val="1700"/>
                        <a:buFont typeface="Arial"/>
                        <a:buNone/>
                      </a:pPr>
                      <a:r>
                        <a:rPr b="0" i="0" lang="en-US" sz="1700" u="none" cap="none" strike="noStrike">
                          <a:solidFill>
                            <a:srgbClr val="783F04"/>
                          </a:solidFill>
                          <a:latin typeface="Calibri"/>
                          <a:ea typeface="Calibri"/>
                          <a:cs typeface="Calibri"/>
                          <a:sym typeface="Calibri"/>
                        </a:rPr>
                        <a:t>Adaptativa,  de acuerdo a la singularidades del estudiante.</a:t>
                      </a:r>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2CC"/>
                    </a:solidFill>
                  </a:tcPr>
                </a:tc>
              </a:tr>
              <a:tr h="1095375">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000000"/>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000000"/>
                          </a:solidFill>
                          <a:latin typeface="Calibri"/>
                          <a:ea typeface="Calibri"/>
                          <a:cs typeface="Calibri"/>
                          <a:sym typeface="Calibri"/>
                        </a:rPr>
                        <a:t>Inspección Departamental Canelones Este, J. de la Costa.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000000"/>
                          </a:solidFill>
                          <a:latin typeface="Calibri"/>
                          <a:ea typeface="Calibri"/>
                          <a:cs typeface="Calibri"/>
                          <a:sym typeface="Calibri"/>
                        </a:rPr>
                        <a:t>2019</a:t>
                      </a:r>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hMerge="1"/>
                <a:tc hMerge="1"/>
              </a:tr>
            </a:tbl>
          </a:graphicData>
        </a:graphic>
      </p:graphicFrame>
      <p:pic>
        <p:nvPicPr>
          <p:cNvPr id="478" name="Google Shape;478;p39">
            <a:hlinkClick r:id="rId3"/>
          </p:cNvPr>
          <p:cNvPicPr preferRelativeResize="0"/>
          <p:nvPr/>
        </p:nvPicPr>
        <p:blipFill rotWithShape="1">
          <a:blip r:embed="rId4">
            <a:alphaModFix/>
          </a:blip>
          <a:srcRect b="0" l="0" r="0" t="0"/>
          <a:stretch/>
        </p:blipFill>
        <p:spPr>
          <a:xfrm>
            <a:off x="1316037" y="1905000"/>
            <a:ext cx="2054225" cy="2054225"/>
          </a:xfrm>
          <a:prstGeom prst="rect">
            <a:avLst/>
          </a:prstGeom>
          <a:noFill/>
          <a:ln>
            <a:noFill/>
          </a:ln>
        </p:spPr>
      </p:pic>
      <p:sp>
        <p:nvSpPr>
          <p:cNvPr id="479" name="Google Shape;479;p39"/>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graphicFrame>
        <p:nvGraphicFramePr>
          <p:cNvPr id="484" name="Google Shape;484;p37"/>
          <p:cNvGraphicFramePr/>
          <p:nvPr/>
        </p:nvGraphicFramePr>
        <p:xfrm>
          <a:off x="131762" y="98425"/>
          <a:ext cx="3000000" cy="3000000"/>
        </p:xfrm>
        <a:graphic>
          <a:graphicData uri="http://schemas.openxmlformats.org/drawingml/2006/table">
            <a:tbl>
              <a:tblPr>
                <a:noFill/>
                <a:tableStyleId>{FE68CD3A-2562-4CA0-9D49-783F38A58DB2}</a:tableStyleId>
              </a:tblPr>
              <a:tblGrid>
                <a:gridCol w="3979850"/>
                <a:gridCol w="3783000"/>
                <a:gridCol w="4213225"/>
              </a:tblGrid>
              <a:tr h="58260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000000"/>
                          </a:solidFill>
                          <a:latin typeface="Arial Black"/>
                          <a:ea typeface="Arial Black"/>
                          <a:cs typeface="Arial Black"/>
                          <a:sym typeface="Arial Black"/>
                        </a:rPr>
                        <a:t>Nombre e imagen de la aplicación</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gridSpan="2">
                  <a:txBody>
                    <a:bodyPr/>
                    <a:lstStyle/>
                    <a:p>
                      <a:pPr indent="0" lvl="0" marL="0" marR="0" rtl="0" algn="ctr">
                        <a:lnSpc>
                          <a:spcPct val="107000"/>
                        </a:lnSpc>
                        <a:spcBef>
                          <a:spcPts val="0"/>
                        </a:spcBef>
                        <a:spcAft>
                          <a:spcPts val="0"/>
                        </a:spcAft>
                        <a:buClr>
                          <a:srgbClr val="000000"/>
                        </a:buClr>
                        <a:buSzPts val="1800"/>
                        <a:buFont typeface="Arial"/>
                        <a:buNone/>
                      </a:pPr>
                      <a:r>
                        <a:rPr b="1" i="0" lang="en-US" sz="1800" u="none" cap="none" strike="noStrike">
                          <a:solidFill>
                            <a:srgbClr val="000000"/>
                          </a:solidFill>
                          <a:latin typeface="Arial Black"/>
                          <a:ea typeface="Arial Black"/>
                          <a:cs typeface="Arial Black"/>
                          <a:sym typeface="Arial Black"/>
                        </a:rPr>
                        <a:t>APRENDE LAS HORAS</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hMerge="1"/>
              </a:tr>
              <a:tr h="66675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783F04"/>
                          </a:solidFill>
                          <a:latin typeface="Arial Black"/>
                          <a:ea typeface="Arial Black"/>
                          <a:cs typeface="Arial Black"/>
                          <a:sym typeface="Arial Black"/>
                        </a:rPr>
                        <a:t>Características.</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783F04"/>
                          </a:solidFill>
                          <a:latin typeface="Arial Black"/>
                          <a:ea typeface="Arial Black"/>
                          <a:cs typeface="Arial Black"/>
                          <a:sym typeface="Arial Black"/>
                        </a:rPr>
                        <a:t>Uso tecnológico.</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7F7C3"/>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783F04"/>
                          </a:solidFill>
                          <a:latin typeface="Arial Black"/>
                          <a:ea typeface="Arial Black"/>
                          <a:cs typeface="Arial Black"/>
                          <a:sym typeface="Arial Black"/>
                        </a:rPr>
                        <a:t>Uso pedagógico-didáctico.</a:t>
                      </a:r>
                      <a:endParaRPr b="0" i="0" sz="1400" u="none" cap="none" strike="noStrike">
                        <a:solidFill>
                          <a:srgbClr val="783F04"/>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783F04"/>
                          </a:solidFill>
                          <a:latin typeface="Arial Black"/>
                          <a:ea typeface="Arial Black"/>
                          <a:cs typeface="Arial Black"/>
                          <a:sym typeface="Arial Black"/>
                        </a:rPr>
                        <a:t>Posibles intervenciones.</a:t>
                      </a:r>
                      <a:endParaRPr/>
                    </a:p>
                  </a:txBody>
                  <a:tcPr marT="0" marB="0" marR="57250" marL="57250" anchor="ctr">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7F7C3"/>
                    </a:solidFill>
                  </a:tcPr>
                </a:tc>
              </a:tr>
              <a:tr h="3830625">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i="0" lang="en-US" sz="1800" u="none" cap="none" strike="noStrike">
                          <a:solidFill>
                            <a:srgbClr val="85200C"/>
                          </a:solidFill>
                          <a:latin typeface="Calibri"/>
                          <a:ea typeface="Calibri"/>
                          <a:cs typeface="Calibri"/>
                          <a:sym typeface="Calibri"/>
                        </a:rPr>
                        <a:t>Se descarga de Google Play.</a:t>
                      </a:r>
                      <a:endParaRPr/>
                    </a:p>
                    <a:p>
                      <a:pPr indent="0" lvl="0" marL="0" marR="0" rtl="0" algn="l">
                        <a:lnSpc>
                          <a:spcPct val="100000"/>
                        </a:lnSpc>
                        <a:spcBef>
                          <a:spcPts val="0"/>
                        </a:spcBef>
                        <a:spcAft>
                          <a:spcPts val="0"/>
                        </a:spcAft>
                        <a:buNone/>
                      </a:pPr>
                      <a:r>
                        <a:t/>
                      </a:r>
                      <a:endParaRPr b="1" i="0" sz="1800" u="none" cap="none" strike="noStrike">
                        <a:solidFill>
                          <a:srgbClr val="85200C"/>
                        </a:solidFill>
                        <a:latin typeface="Calibri"/>
                        <a:ea typeface="Calibri"/>
                        <a:cs typeface="Calibri"/>
                        <a:sym typeface="Calibri"/>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B45F06"/>
                          </a:solidFill>
                          <a:latin typeface="Calibri"/>
                          <a:ea typeface="Calibri"/>
                          <a:cs typeface="Calibri"/>
                          <a:sym typeface="Calibri"/>
                        </a:rPr>
                        <a:t>Es una aplicación para aprender de forma divertida a decir la hora.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B45F06"/>
                          </a:solidFill>
                          <a:latin typeface="Calibri"/>
                          <a:ea typeface="Calibri"/>
                          <a:cs typeface="Calibri"/>
                          <a:sym typeface="Calibri"/>
                        </a:rPr>
                        <a:t>Los más pequeños podrán practicar poco a poco las horas, los cuartos, los minutos y finalmente mezclar todo lo aprendido, acompañados de actividades interactivas y simpáticos dibujos. Además, en las primeras actividades dispondrán de audio como ayuda.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B45F06"/>
                          </a:solidFill>
                          <a:latin typeface="Calibri"/>
                          <a:ea typeface="Calibri"/>
                          <a:cs typeface="Calibri"/>
                          <a:sym typeface="Calibri"/>
                        </a:rPr>
                        <a:t>  </a:t>
                      </a:r>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99"/>
                    </a:solidFill>
                  </a:tcPr>
                </a:tc>
                <a:tc>
                  <a:txBody>
                    <a:bodyPr/>
                    <a:lstStyle/>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12700" lvl="0" marL="457200" marR="0" rtl="0" algn="l">
                        <a:lnSpc>
                          <a:spcPct val="100000"/>
                        </a:lnSpc>
                        <a:spcBef>
                          <a:spcPts val="0"/>
                        </a:spcBef>
                        <a:spcAft>
                          <a:spcPts val="0"/>
                        </a:spcAft>
                        <a:buClr>
                          <a:srgbClr val="B45F06"/>
                        </a:buClr>
                        <a:buSzPts val="200"/>
                        <a:buFont typeface="Calibri"/>
                        <a:buChar char="-"/>
                      </a:pPr>
                      <a:r>
                        <a:rPr b="0" i="0" lang="en-US" sz="1800" u="none" cap="none" strike="noStrike">
                          <a:solidFill>
                            <a:srgbClr val="B45F06"/>
                          </a:solidFill>
                          <a:latin typeface="Calibri"/>
                          <a:ea typeface="Calibri"/>
                          <a:cs typeface="Calibri"/>
                          <a:sym typeface="Calibri"/>
                        </a:rPr>
                        <a:t>Estimulación visual: Coordinación viso-motora. Discriminación de relojes analógicos y digitales. Percepción espacial.</a:t>
                      </a:r>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B45F06"/>
                        </a:solidFill>
                        <a:latin typeface="Calibri"/>
                        <a:ea typeface="Calibri"/>
                        <a:cs typeface="Calibri"/>
                        <a:sym typeface="Calibri"/>
                      </a:endParaRPr>
                    </a:p>
                    <a:p>
                      <a:pPr indent="-12700" lvl="0" marL="457200" marR="0" rtl="0" algn="l">
                        <a:lnSpc>
                          <a:spcPct val="100000"/>
                        </a:lnSpc>
                        <a:spcBef>
                          <a:spcPts val="0"/>
                        </a:spcBef>
                        <a:spcAft>
                          <a:spcPts val="0"/>
                        </a:spcAft>
                        <a:buClr>
                          <a:srgbClr val="B45F06"/>
                        </a:buClr>
                        <a:buSzPts val="200"/>
                        <a:buFont typeface="Calibri"/>
                        <a:buChar char="-"/>
                      </a:pPr>
                      <a:r>
                        <a:rPr b="0" i="0" lang="en-US" sz="1800" u="none" cap="none" strike="noStrike">
                          <a:solidFill>
                            <a:srgbClr val="B45F06"/>
                          </a:solidFill>
                          <a:latin typeface="Calibri"/>
                          <a:ea typeface="Calibri"/>
                          <a:cs typeface="Calibri"/>
                          <a:sym typeface="Calibri"/>
                        </a:rPr>
                        <a:t>En un contexto lúdico, enseñar la hora, realizar cálculos de medición del tiempo. </a:t>
                      </a:r>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99"/>
                    </a:solidFill>
                  </a:tcPr>
                </a:tc>
              </a:tr>
              <a:tr h="596900">
                <a:tc vMerge="1"/>
                <a:tc vMerge="1"/>
                <a:tc>
                  <a:txBody>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7F6000"/>
                          </a:solidFill>
                          <a:latin typeface="Calibri"/>
                          <a:ea typeface="Calibri"/>
                          <a:cs typeface="Calibri"/>
                          <a:sym typeface="Calibri"/>
                        </a:rPr>
                        <a:t>Adaptativa,  de acuerdo a la singularidades del estudiante.</a:t>
                      </a:r>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2CC"/>
                    </a:solidFill>
                  </a:tcPr>
                </a:tc>
              </a:tr>
              <a:tr h="1016000">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000000"/>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000000"/>
                          </a:solidFill>
                          <a:latin typeface="Calibri"/>
                          <a:ea typeface="Calibri"/>
                          <a:cs typeface="Calibri"/>
                          <a:sym typeface="Calibri"/>
                        </a:rPr>
                        <a:t>Inspección Departamental Canelones Este, J. de la Costa.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000000"/>
                          </a:solidFill>
                          <a:latin typeface="Calibri"/>
                          <a:ea typeface="Calibri"/>
                          <a:cs typeface="Calibri"/>
                          <a:sym typeface="Calibri"/>
                        </a:rPr>
                        <a:t>2019</a:t>
                      </a:r>
                      <a:endParaRPr/>
                    </a:p>
                  </a:txBody>
                  <a:tcPr marT="0" marB="0" marR="57250" marL="57250">
                    <a:lnL cap="flat" cmpd="sng" w="12700">
                      <a:solidFill>
                        <a:srgbClr val="FF9900"/>
                      </a:solidFill>
                      <a:prstDash val="solid"/>
                      <a:round/>
                      <a:headEnd len="sm" w="sm" type="none"/>
                      <a:tailEnd len="sm" w="sm" type="none"/>
                    </a:lnL>
                    <a:lnR cap="flat" cmpd="sng" w="12700">
                      <a:solidFill>
                        <a:srgbClr val="FF9900"/>
                      </a:solidFill>
                      <a:prstDash val="solid"/>
                      <a:round/>
                      <a:headEnd len="sm" w="sm" type="none"/>
                      <a:tailEnd len="sm" w="sm" type="none"/>
                    </a:lnR>
                    <a:lnT cap="flat" cmpd="sng" w="12700">
                      <a:solidFill>
                        <a:srgbClr val="FF9900"/>
                      </a:solidFill>
                      <a:prstDash val="solid"/>
                      <a:round/>
                      <a:headEnd len="sm" w="sm" type="none"/>
                      <a:tailEnd len="sm" w="sm" type="none"/>
                    </a:lnT>
                    <a:lnB cap="flat" cmpd="sng" w="12700">
                      <a:solidFill>
                        <a:srgbClr val="FF9900"/>
                      </a:solidFill>
                      <a:prstDash val="solid"/>
                      <a:round/>
                      <a:headEnd len="sm" w="sm" type="none"/>
                      <a:tailEnd len="sm" w="sm" type="none"/>
                    </a:lnB>
                    <a:solidFill>
                      <a:srgbClr val="FFFF00"/>
                    </a:solidFill>
                  </a:tcPr>
                </a:tc>
                <a:tc hMerge="1"/>
                <a:tc hMerge="1"/>
              </a:tr>
            </a:tbl>
          </a:graphicData>
        </a:graphic>
      </p:graphicFrame>
      <p:pic>
        <p:nvPicPr>
          <p:cNvPr id="485" name="Google Shape;485;p37">
            <a:hlinkClick r:id="rId3"/>
          </p:cNvPr>
          <p:cNvPicPr preferRelativeResize="0"/>
          <p:nvPr/>
        </p:nvPicPr>
        <p:blipFill rotWithShape="1">
          <a:blip r:embed="rId4">
            <a:alphaModFix/>
          </a:blip>
          <a:srcRect b="0" l="0" r="0" t="0"/>
          <a:stretch/>
        </p:blipFill>
        <p:spPr>
          <a:xfrm>
            <a:off x="1277937" y="2076450"/>
            <a:ext cx="1714500" cy="1714500"/>
          </a:xfrm>
          <a:prstGeom prst="rect">
            <a:avLst/>
          </a:prstGeom>
          <a:noFill/>
          <a:ln>
            <a:noFill/>
          </a:ln>
        </p:spPr>
      </p:pic>
      <p:sp>
        <p:nvSpPr>
          <p:cNvPr id="486" name="Google Shape;486;p37"/>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4"/>
          <p:cNvSpPr txBox="1"/>
          <p:nvPr/>
        </p:nvSpPr>
        <p:spPr>
          <a:xfrm>
            <a:off x="-71437" y="371475"/>
            <a:ext cx="12339636"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06" name="Google Shape;206;p4"/>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pic>
        <p:nvPicPr>
          <p:cNvPr id="207" name="Google Shape;207;p4"/>
          <p:cNvPicPr preferRelativeResize="0"/>
          <p:nvPr/>
        </p:nvPicPr>
        <p:blipFill rotWithShape="1">
          <a:blip r:embed="rId4">
            <a:alphaModFix/>
          </a:blip>
          <a:srcRect b="0" l="0" r="0" t="0"/>
          <a:stretch/>
        </p:blipFill>
        <p:spPr>
          <a:xfrm>
            <a:off x="9559925" y="381000"/>
            <a:ext cx="2290762" cy="1182687"/>
          </a:xfrm>
          <a:prstGeom prst="rect">
            <a:avLst/>
          </a:prstGeom>
          <a:noFill/>
          <a:ln cap="flat" cmpd="sng" w="28575">
            <a:solidFill>
              <a:srgbClr val="002060"/>
            </a:solidFill>
            <a:prstDash val="solid"/>
            <a:round/>
            <a:headEnd len="sm" w="sm" type="none"/>
            <a:tailEnd len="sm" w="sm" type="none"/>
          </a:ln>
        </p:spPr>
      </p:pic>
      <p:sp>
        <p:nvSpPr>
          <p:cNvPr id="208" name="Google Shape;208;p4"/>
          <p:cNvSpPr txBox="1"/>
          <p:nvPr/>
        </p:nvSpPr>
        <p:spPr>
          <a:xfrm>
            <a:off x="146050" y="493712"/>
            <a:ext cx="10120312" cy="955675"/>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20124D"/>
              </a:buClr>
              <a:buSzPts val="3600"/>
              <a:buFont typeface="Raleway"/>
              <a:buNone/>
            </a:pPr>
            <a:r>
              <a:rPr b="1" i="0" lang="en-US" sz="3600" u="none">
                <a:solidFill>
                  <a:srgbClr val="20124D"/>
                </a:solidFill>
                <a:latin typeface="Raleway"/>
                <a:ea typeface="Raleway"/>
                <a:cs typeface="Raleway"/>
                <a:sym typeface="Raleway"/>
              </a:rPr>
              <a:t>Educación Especial</a:t>
            </a:r>
            <a:endParaRPr/>
          </a:p>
        </p:txBody>
      </p:sp>
      <p:sp>
        <p:nvSpPr>
          <p:cNvPr id="209" name="Google Shape;209;p4"/>
          <p:cNvSpPr txBox="1"/>
          <p:nvPr/>
        </p:nvSpPr>
        <p:spPr>
          <a:xfrm>
            <a:off x="915987" y="1563687"/>
            <a:ext cx="10364787" cy="5130800"/>
          </a:xfrm>
          <a:prstGeom prst="rect">
            <a:avLst/>
          </a:prstGeom>
          <a:noFill/>
          <a:ln>
            <a:noFill/>
          </a:ln>
        </p:spPr>
        <p:txBody>
          <a:bodyPr anchorCtr="0" anchor="t" bIns="121900" lIns="121900" spcFirstLastPara="1" rIns="121900" wrap="square" tIns="121900">
            <a:noAutofit/>
          </a:bodyPr>
          <a:lstStyle/>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Así considerada implica:</a:t>
            </a:r>
            <a:endParaRPr/>
          </a:p>
          <a:p>
            <a:pPr indent="0" lvl="0" marL="0" marR="0" rtl="0" algn="just">
              <a:lnSpc>
                <a:spcPct val="100000"/>
              </a:lnSpc>
              <a:spcBef>
                <a:spcPts val="0"/>
              </a:spcBef>
              <a:spcAft>
                <a:spcPts val="0"/>
              </a:spcAft>
              <a:buClr>
                <a:srgbClr val="000000"/>
              </a:buClr>
              <a:buSzPts val="1800"/>
              <a:buFont typeface="Arial"/>
              <a:buNone/>
            </a:pPr>
            <a:r>
              <a:t/>
            </a:r>
            <a:endParaRPr b="1" i="0" sz="1800" u="non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 superar la concepción de modalidad segregada.</a:t>
            </a:r>
            <a:endParaRPr/>
          </a:p>
          <a:p>
            <a:pPr indent="0" lvl="0" marL="0" marR="0" rtl="0" algn="just">
              <a:lnSpc>
                <a:spcPct val="100000"/>
              </a:lnSpc>
              <a:spcBef>
                <a:spcPts val="0"/>
              </a:spcBef>
              <a:spcAft>
                <a:spcPts val="0"/>
              </a:spcAft>
              <a:buClr>
                <a:srgbClr val="000000"/>
              </a:buClr>
              <a:buSzPts val="1800"/>
              <a:buFont typeface="Arial"/>
              <a:buNone/>
            </a:pPr>
            <a:r>
              <a:t/>
            </a:r>
            <a:endParaRPr b="1" i="0" sz="1800" u="non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 avanzar en las posibilidades de ofrecer a los estudiantes con discapacidad el acceso a la educación común y a todos los niveles del sistema educativo.</a:t>
            </a:r>
            <a:endParaRPr/>
          </a:p>
          <a:p>
            <a:pPr indent="0" lvl="0" marL="0" marR="0" rtl="0" algn="just">
              <a:lnSpc>
                <a:spcPct val="100000"/>
              </a:lnSpc>
              <a:spcBef>
                <a:spcPts val="0"/>
              </a:spcBef>
              <a:spcAft>
                <a:spcPts val="0"/>
              </a:spcAft>
              <a:buClr>
                <a:srgbClr val="000000"/>
              </a:buClr>
              <a:buSzPts val="1800"/>
              <a:buFont typeface="Arial"/>
              <a:buNone/>
            </a:pPr>
            <a:r>
              <a:t/>
            </a:r>
            <a:endParaRPr b="1" i="0" sz="1800" u="non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 mantener las escuelas especiales como centros de recursos y como escuelas para estudiantes con discapacidades severas y dispositivos de apoyo o pasantías para los estudiantes que lo requieran.</a:t>
            </a:r>
            <a:endParaRPr/>
          </a:p>
          <a:p>
            <a:pPr indent="0" lvl="0" marL="0" marR="0" rtl="0" algn="just">
              <a:lnSpc>
                <a:spcPct val="100000"/>
              </a:lnSpc>
              <a:spcBef>
                <a:spcPts val="0"/>
              </a:spcBef>
              <a:spcAft>
                <a:spcPts val="0"/>
              </a:spcAft>
              <a:buClr>
                <a:srgbClr val="000000"/>
              </a:buClr>
              <a:buSzPts val="1800"/>
              <a:buFont typeface="Arial"/>
              <a:buNone/>
            </a:pPr>
            <a:r>
              <a:t/>
            </a:r>
            <a:endParaRPr b="1" i="0" sz="1800" u="non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 en la situación de los estudiantes sordos, la necesidad de construcción de una lengua y cultura que le son propias requiere que la escuela se constituya en parte de su comunidad.</a:t>
            </a:r>
            <a:endParaRPr/>
          </a:p>
          <a:p>
            <a:pPr indent="0" lvl="0" marL="0" marR="0" rtl="0" algn="just">
              <a:lnSpc>
                <a:spcPct val="100000"/>
              </a:lnSpc>
              <a:spcBef>
                <a:spcPts val="0"/>
              </a:spcBef>
              <a:spcAft>
                <a:spcPts val="0"/>
              </a:spcAft>
              <a:buClr>
                <a:srgbClr val="000000"/>
              </a:buClr>
              <a:buSzPts val="1800"/>
              <a:buFont typeface="Arial"/>
              <a:buNone/>
            </a:pPr>
            <a:r>
              <a:t/>
            </a:r>
            <a:endParaRPr b="1" i="0" sz="1800" u="non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 desarrollar prácticas especializadas desde un diseño universal de aprendizaje que permitan intervenciones inclusivas para atender las diferencias en los estudiantes.</a:t>
            </a:r>
            <a:endParaRPr/>
          </a:p>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Esta transformación se enmarca en los cuatro principios establecidos por el CEIP para el quinquenio: calidad, inclusión, participación e integralidad; y en políticas de derechos consagradas en la legislación vigente...” (ANEP-CEIP; p 97).</a:t>
            </a:r>
            <a:endParaRPr/>
          </a:p>
          <a:p>
            <a:pPr indent="0" lvl="0" marL="0" marR="0" rtl="0" algn="l">
              <a:lnSpc>
                <a:spcPct val="100000"/>
              </a:lnSpc>
              <a:spcBef>
                <a:spcPts val="0"/>
              </a:spcBef>
              <a:spcAft>
                <a:spcPts val="0"/>
              </a:spcAft>
              <a:buNone/>
            </a:pPr>
            <a:r>
              <a:t/>
            </a:r>
            <a:endParaRPr b="1" i="0" sz="1800" u="none">
              <a:solidFill>
                <a:srgbClr val="7030A0"/>
              </a:solidFill>
              <a:latin typeface="Calibri"/>
              <a:ea typeface="Calibri"/>
              <a:cs typeface="Calibri"/>
              <a:sym typeface="Calibri"/>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90" name="Shape 490"/>
        <p:cNvGrpSpPr/>
        <p:nvPr/>
      </p:nvGrpSpPr>
      <p:grpSpPr>
        <a:xfrm>
          <a:off x="0" y="0"/>
          <a:ext cx="0" cy="0"/>
          <a:chOff x="0" y="0"/>
          <a:chExt cx="0" cy="0"/>
        </a:xfrm>
      </p:grpSpPr>
      <p:sp>
        <p:nvSpPr>
          <p:cNvPr id="491" name="Google Shape;491;p40"/>
          <p:cNvSpPr txBox="1"/>
          <p:nvPr/>
        </p:nvSpPr>
        <p:spPr>
          <a:xfrm>
            <a:off x="1397000" y="2233612"/>
            <a:ext cx="9375775" cy="3741737"/>
          </a:xfrm>
          <a:prstGeom prst="rect">
            <a:avLst/>
          </a:prstGeom>
          <a:noFill/>
          <a:ln>
            <a:noFill/>
          </a:ln>
        </p:spPr>
        <p:txBody>
          <a:bodyPr anchorCtr="0" anchor="t" bIns="60000" lIns="120000" spcFirstLastPara="1" rIns="120000" wrap="square" tIns="60000">
            <a:noAutofit/>
          </a:bodyPr>
          <a:lstStyle/>
          <a:p>
            <a:pPr indent="0" lvl="0" marL="0" marR="0" rtl="0" algn="just">
              <a:lnSpc>
                <a:spcPct val="100000"/>
              </a:lnSpc>
              <a:spcBef>
                <a:spcPts val="0"/>
              </a:spcBef>
              <a:spcAft>
                <a:spcPts val="0"/>
              </a:spcAft>
              <a:buClr>
                <a:srgbClr val="7030A0"/>
              </a:buClr>
              <a:buSzPts val="3000"/>
              <a:buFont typeface="Calibri"/>
              <a:buNone/>
            </a:pPr>
            <a:r>
              <a:rPr b="0" i="0" lang="en-US" sz="3000" u="none">
                <a:solidFill>
                  <a:srgbClr val="7030A0"/>
                </a:solidFill>
                <a:latin typeface="Calibri"/>
                <a:ea typeface="Calibri"/>
                <a:cs typeface="Calibri"/>
                <a:sym typeface="Calibri"/>
              </a:rPr>
              <a:t>Para estudiantes con discapacidad auditiva,</a:t>
            </a:r>
            <a:r>
              <a:rPr lang="en-US" sz="3000">
                <a:solidFill>
                  <a:srgbClr val="7030A0"/>
                </a:solidFill>
                <a:latin typeface="Calibri"/>
                <a:ea typeface="Calibri"/>
                <a:cs typeface="Calibri"/>
                <a:sym typeface="Calibri"/>
              </a:rPr>
              <a:t> </a:t>
            </a:r>
            <a:r>
              <a:rPr b="0" i="0" lang="en-US" sz="3000" u="none">
                <a:solidFill>
                  <a:srgbClr val="7030A0"/>
                </a:solidFill>
                <a:latin typeface="Calibri"/>
                <a:ea typeface="Calibri"/>
                <a:cs typeface="Calibri"/>
                <a:sym typeface="Calibri"/>
              </a:rPr>
              <a:t>se sugieren algunos recursos que permitan conocer y acercar  la Lengua de Señas, como la lengua primaria, utilizada no sólo para comunicarse sino también para acceder a la información y al conocimiento.</a:t>
            </a:r>
            <a:endParaRPr/>
          </a:p>
          <a:p>
            <a:pPr indent="0" lvl="0" marL="0" marR="0" rtl="0" algn="l">
              <a:lnSpc>
                <a:spcPct val="100000"/>
              </a:lnSpc>
              <a:spcBef>
                <a:spcPts val="0"/>
              </a:spcBef>
              <a:spcAft>
                <a:spcPts val="0"/>
              </a:spcAft>
              <a:buNone/>
            </a:pPr>
            <a:r>
              <a:t/>
            </a:r>
            <a:endParaRPr b="0" i="0" sz="3000" u="none">
              <a:solidFill>
                <a:srgbClr val="7030A0"/>
              </a:solidFill>
              <a:latin typeface="Calibri"/>
              <a:ea typeface="Calibri"/>
              <a:cs typeface="Calibri"/>
              <a:sym typeface="Calibri"/>
            </a:endParaRPr>
          </a:p>
        </p:txBody>
      </p:sp>
      <p:sp>
        <p:nvSpPr>
          <p:cNvPr id="492" name="Google Shape;492;p40"/>
          <p:cNvSpPr txBox="1"/>
          <p:nvPr/>
        </p:nvSpPr>
        <p:spPr>
          <a:xfrm>
            <a:off x="-98425" y="371475"/>
            <a:ext cx="12366624"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3" name="Google Shape;493;p40"/>
          <p:cNvSpPr txBox="1"/>
          <p:nvPr/>
        </p:nvSpPr>
        <p:spPr>
          <a:xfrm>
            <a:off x="644525" y="493712"/>
            <a:ext cx="9561512" cy="955675"/>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674EA7"/>
              </a:buClr>
              <a:buSzPts val="3600"/>
              <a:buFont typeface="Raleway"/>
              <a:buNone/>
            </a:pPr>
            <a:r>
              <a:rPr b="1" i="0" lang="en-US" sz="3600" u="none">
                <a:solidFill>
                  <a:srgbClr val="674EA7"/>
                </a:solidFill>
                <a:latin typeface="Raleway"/>
                <a:ea typeface="Raleway"/>
                <a:cs typeface="Raleway"/>
                <a:sym typeface="Raleway"/>
              </a:rPr>
              <a:t>Abordaje de barreras auditivas.</a:t>
            </a:r>
            <a:endParaRPr/>
          </a:p>
        </p:txBody>
      </p:sp>
      <p:pic>
        <p:nvPicPr>
          <p:cNvPr id="494" name="Google Shape;494;p40"/>
          <p:cNvPicPr preferRelativeResize="0"/>
          <p:nvPr/>
        </p:nvPicPr>
        <p:blipFill rotWithShape="1">
          <a:blip r:embed="rId4">
            <a:alphaModFix/>
          </a:blip>
          <a:srcRect b="0" l="0" r="0" t="0"/>
          <a:stretch/>
        </p:blipFill>
        <p:spPr>
          <a:xfrm>
            <a:off x="9559925" y="381000"/>
            <a:ext cx="2290762" cy="1182687"/>
          </a:xfrm>
          <a:prstGeom prst="rect">
            <a:avLst/>
          </a:prstGeom>
          <a:noFill/>
          <a:ln cap="flat" cmpd="sng" w="28575">
            <a:solidFill>
              <a:srgbClr val="002060"/>
            </a:solidFill>
            <a:prstDash val="solid"/>
            <a:round/>
            <a:headEnd len="sm" w="sm" type="none"/>
            <a:tailEnd len="sm" w="sm" type="none"/>
          </a:ln>
        </p:spPr>
      </p:pic>
      <p:sp>
        <p:nvSpPr>
          <p:cNvPr id="495" name="Google Shape;495;p40"/>
          <p:cNvSpPr txBox="1"/>
          <p:nvPr/>
        </p:nvSpPr>
        <p:spPr>
          <a:xfrm>
            <a:off x="8610600" y="6356350"/>
            <a:ext cx="2743200" cy="365125"/>
          </a:xfrm>
          <a:prstGeom prst="rect">
            <a:avLst/>
          </a:prstGeom>
          <a:noFill/>
          <a:ln>
            <a:noFill/>
          </a:ln>
        </p:spPr>
        <p:txBody>
          <a:bodyPr anchorCtr="0" anchor="ctr" bIns="60925" lIns="121900" spcFirstLastPara="1" rIns="121900" wrap="square" tIns="60925">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graphicFrame>
        <p:nvGraphicFramePr>
          <p:cNvPr id="500" name="Google Shape;500;p41"/>
          <p:cNvGraphicFramePr/>
          <p:nvPr/>
        </p:nvGraphicFramePr>
        <p:xfrm>
          <a:off x="87312" y="61912"/>
          <a:ext cx="3000000" cy="3000000"/>
        </p:xfrm>
        <a:graphic>
          <a:graphicData uri="http://schemas.openxmlformats.org/drawingml/2006/table">
            <a:tbl>
              <a:tblPr>
                <a:noFill/>
                <a:tableStyleId>{FE68CD3A-2562-4CA0-9D49-783F38A58DB2}</a:tableStyleId>
              </a:tblPr>
              <a:tblGrid>
                <a:gridCol w="4129075"/>
                <a:gridCol w="3643300"/>
                <a:gridCol w="4217975"/>
              </a:tblGrid>
              <a:tr h="54292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1155CC"/>
                    </a:solidFill>
                  </a:tcPr>
                </a:tc>
                <a:tc gridSpan="2">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DICCISEÑAS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1155CC"/>
                    </a:solidFill>
                  </a:tcPr>
                </a:tc>
                <a:tc hMerge="1"/>
              </a:tr>
              <a:tr h="62230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55CC"/>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9DAF8"/>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Uso pedagógico-didáctico.</a:t>
                      </a:r>
                      <a:endParaRPr b="0" i="0" sz="1400" u="none" cap="none" strike="noStrike">
                        <a:solidFill>
                          <a:srgbClr val="073763"/>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9DAF8"/>
                    </a:solidFill>
                  </a:tcPr>
                </a:tc>
              </a:tr>
              <a:tr h="3773475">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i="0" lang="en-US" sz="1800" u="none" cap="none" strike="noStrike">
                          <a:solidFill>
                            <a:srgbClr val="FFFFFF"/>
                          </a:solidFill>
                          <a:latin typeface="Calibri"/>
                          <a:ea typeface="Calibri"/>
                          <a:cs typeface="Calibri"/>
                          <a:sym typeface="Calibri"/>
                        </a:rPr>
                        <a:t>Se ejecuta desde la web. </a:t>
                      </a:r>
                      <a:endParaRPr b="0" i="0" sz="18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600"/>
                        <a:buFont typeface="Arial"/>
                        <a:buNone/>
                      </a:pPr>
                      <a:r>
                        <a:t/>
                      </a:r>
                      <a:endParaRPr b="1" i="0" sz="1600" u="none" cap="none" strike="noStrike">
                        <a:solidFill>
                          <a:srgbClr val="FFFFFF"/>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55CC"/>
                    </a:solidFill>
                  </a:tcPr>
                </a:tc>
                <a:tc rowSpan="2">
                  <a:txBody>
                    <a:bodyPr/>
                    <a:lstStyle/>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2F5597"/>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2F5597"/>
                          </a:solidFill>
                          <a:latin typeface="Calibri"/>
                          <a:ea typeface="Calibri"/>
                          <a:cs typeface="Calibri"/>
                          <a:sym typeface="Calibri"/>
                        </a:rPr>
                        <a:t>Ingresar a </a:t>
                      </a:r>
                      <a:r>
                        <a:rPr b="0" i="0" lang="en-US" sz="1800" u="sng" cap="none" strike="noStrike">
                          <a:solidFill>
                            <a:srgbClr val="2F5597"/>
                          </a:solidFill>
                          <a:hlinkClick r:id="rId3"/>
                        </a:rPr>
                        <a:t>http://diccisenas.cedeti.cl/</a:t>
                      </a:r>
                      <a:endParaRPr/>
                    </a:p>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2F5597"/>
                          </a:solidFill>
                          <a:latin typeface="Calibri"/>
                          <a:ea typeface="Calibri"/>
                          <a:cs typeface="Calibri"/>
                          <a:sym typeface="Calibri"/>
                        </a:rPr>
                        <a:t>Seleccionar la lengua de señas de tu país.</a:t>
                      </a:r>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2F5597"/>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2F5597"/>
                          </a:solidFill>
                          <a:latin typeface="Calibri"/>
                          <a:ea typeface="Calibri"/>
                          <a:cs typeface="Calibri"/>
                          <a:sym typeface="Calibri"/>
                        </a:rPr>
                        <a:t>En la parte superior aparecen las categorías en dibujos y debajo la lista de palabras correspondiente a la categoría. </a:t>
                      </a:r>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2F5597"/>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2F5597"/>
                          </a:solidFill>
                          <a:latin typeface="Calibri"/>
                          <a:ea typeface="Calibri"/>
                          <a:cs typeface="Calibri"/>
                          <a:sym typeface="Calibri"/>
                        </a:rPr>
                        <a:t>Al seleccionar la palabra, se despliega el video con la demostración de la seña.</a:t>
                      </a:r>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2F5597"/>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2F5597"/>
                        </a:solidFill>
                        <a:latin typeface="Calibri"/>
                        <a:ea typeface="Calibri"/>
                        <a:cs typeface="Calibri"/>
                        <a:sym typeface="Calibri"/>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D9EEB"/>
                    </a:solidFill>
                  </a:tcPr>
                </a:tc>
                <a:tc>
                  <a:txBody>
                    <a:bodyPr/>
                    <a:lstStyle/>
                    <a:p>
                      <a:pPr indent="0" lvl="0" marL="0" marR="0" rtl="0" algn="l">
                        <a:lnSpc>
                          <a:spcPct val="107000"/>
                        </a:lnSpc>
                        <a:spcBef>
                          <a:spcPts val="0"/>
                        </a:spcBef>
                        <a:spcAft>
                          <a:spcPts val="0"/>
                        </a:spcAft>
                        <a:buClr>
                          <a:srgbClr val="000000"/>
                        </a:buClr>
                        <a:buSzPts val="1400"/>
                        <a:buFont typeface="Arial"/>
                        <a:buNone/>
                      </a:pPr>
                      <a:r>
                        <a:t/>
                      </a:r>
                      <a:endParaRPr b="0" i="0" sz="1400" u="none" cap="none" strike="noStrike">
                        <a:solidFill>
                          <a:srgbClr val="2F5597"/>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2F5597"/>
                          </a:solidFill>
                          <a:latin typeface="Calibri"/>
                          <a:ea typeface="Calibri"/>
                          <a:cs typeface="Calibri"/>
                          <a:sym typeface="Calibri"/>
                        </a:rPr>
                        <a:t>Es un diccionario de lenguaje de señas hecho por estudiantes y para estudiantes sordos de diversas nacionalidades. </a:t>
                      </a:r>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2F5597"/>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2F5597"/>
                          </a:solidFill>
                          <a:latin typeface="Calibri"/>
                          <a:ea typeface="Calibri"/>
                          <a:cs typeface="Calibri"/>
                          <a:sym typeface="Calibri"/>
                        </a:rPr>
                        <a:t>En la actualidad existen disponibles versiones de Dicciseñas en lengua de señas chilena, costarricense, española, mexicana y uruguaya.</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D9EEB"/>
                    </a:solidFill>
                  </a:tcPr>
                </a:tc>
              </a:tr>
              <a:tr h="585775">
                <a:tc vMerge="1"/>
                <a:tc vMerge="1"/>
                <a:tc>
                  <a:txBody>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073763"/>
                          </a:solidFill>
                          <a:latin typeface="Calibri"/>
                          <a:ea typeface="Calibri"/>
                          <a:cs typeface="Calibri"/>
                          <a:sym typeface="Calibri"/>
                        </a:rPr>
                        <a:t>Adaptativa,  de acuerdo a la singularidades del estudiante.</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3C78D8"/>
                    </a:solidFill>
                  </a:tcPr>
                </a:tc>
              </a:tr>
              <a:tr h="1200150">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C4587"/>
                    </a:solidFill>
                  </a:tcPr>
                </a:tc>
                <a:tc hMerge="1"/>
                <a:tc hMerge="1"/>
              </a:tr>
            </a:tbl>
          </a:graphicData>
        </a:graphic>
      </p:graphicFrame>
      <p:pic>
        <p:nvPicPr>
          <p:cNvPr id="501" name="Google Shape;501;p41">
            <a:hlinkClick r:id="rId4"/>
          </p:cNvPr>
          <p:cNvPicPr preferRelativeResize="0"/>
          <p:nvPr/>
        </p:nvPicPr>
        <p:blipFill rotWithShape="1">
          <a:blip r:embed="rId5">
            <a:alphaModFix/>
          </a:blip>
          <a:srcRect b="75219" l="22259" r="50993" t="9735"/>
          <a:stretch/>
        </p:blipFill>
        <p:spPr>
          <a:xfrm>
            <a:off x="219075" y="2022475"/>
            <a:ext cx="3848100" cy="1219200"/>
          </a:xfrm>
          <a:prstGeom prst="rect">
            <a:avLst/>
          </a:prstGeom>
          <a:noFill/>
          <a:ln>
            <a:noFill/>
          </a:ln>
        </p:spPr>
      </p:pic>
      <p:sp>
        <p:nvSpPr>
          <p:cNvPr id="502" name="Google Shape;502;p41"/>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graphicFrame>
        <p:nvGraphicFramePr>
          <p:cNvPr id="507" name="Google Shape;507;p42"/>
          <p:cNvGraphicFramePr/>
          <p:nvPr/>
        </p:nvGraphicFramePr>
        <p:xfrm>
          <a:off x="87312" y="61912"/>
          <a:ext cx="3000000" cy="3000000"/>
        </p:xfrm>
        <a:graphic>
          <a:graphicData uri="http://schemas.openxmlformats.org/drawingml/2006/table">
            <a:tbl>
              <a:tblPr>
                <a:noFill/>
                <a:tableStyleId>{FE68CD3A-2562-4CA0-9D49-783F38A58DB2}</a:tableStyleId>
              </a:tblPr>
              <a:tblGrid>
                <a:gridCol w="4129075"/>
                <a:gridCol w="3643300"/>
                <a:gridCol w="4217975"/>
              </a:tblGrid>
              <a:tr h="54132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1155CC"/>
                    </a:solidFill>
                  </a:tcPr>
                </a:tc>
                <a:tc gridSpan="2">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LSU</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1155CC"/>
                    </a:solidFill>
                  </a:tcPr>
                </a:tc>
                <a:tc hMerge="1"/>
              </a:tr>
              <a:tr h="620700">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55CC"/>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9DAF8"/>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Uso pedagógico-didáctico.</a:t>
                      </a:r>
                      <a:endParaRPr b="0" i="0" sz="1400" u="none" cap="none" strike="noStrike">
                        <a:solidFill>
                          <a:srgbClr val="073763"/>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9DAF8"/>
                    </a:solidFill>
                  </a:tcPr>
                </a:tc>
              </a:tr>
              <a:tr h="3783000">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i="0" lang="en-US" sz="1800" u="none" cap="none" strike="noStrike">
                          <a:solidFill>
                            <a:srgbClr val="FFFFFF"/>
                          </a:solidFill>
                          <a:latin typeface="Calibri"/>
                          <a:ea typeface="Calibri"/>
                          <a:cs typeface="Calibri"/>
                          <a:sym typeface="Calibri"/>
                        </a:rPr>
                        <a:t>Se descarga de Google Play. </a:t>
                      </a:r>
                      <a:endParaRPr b="0" i="0" sz="18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600"/>
                        <a:buFont typeface="Arial"/>
                        <a:buNone/>
                      </a:pPr>
                      <a:r>
                        <a:t/>
                      </a:r>
                      <a:endParaRPr b="1" i="0" sz="1600" u="none" cap="none" strike="noStrike">
                        <a:solidFill>
                          <a:srgbClr val="FFFFFF"/>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55CC"/>
                    </a:solidFill>
                  </a:tcPr>
                </a:tc>
                <a:tc rowSpan="2">
                  <a:txBody>
                    <a:bodyPr/>
                    <a:lstStyle/>
                    <a:p>
                      <a:pPr indent="0" lvl="0" marL="114300" marR="0" rtl="0" algn="just">
                        <a:lnSpc>
                          <a:spcPct val="107000"/>
                        </a:lnSpc>
                        <a:spcBef>
                          <a:spcPts val="0"/>
                        </a:spcBef>
                        <a:spcAft>
                          <a:spcPts val="0"/>
                        </a:spcAft>
                        <a:buClr>
                          <a:srgbClr val="000000"/>
                        </a:buClr>
                        <a:buSzPts val="1200"/>
                        <a:buFont typeface="Arial"/>
                        <a:buNone/>
                      </a:pPr>
                      <a:r>
                        <a:t/>
                      </a:r>
                      <a:endParaRPr b="0" i="0" sz="1200" u="none" cap="none" strike="noStrike">
                        <a:solidFill>
                          <a:srgbClr val="2F5597"/>
                        </a:solidFill>
                        <a:latin typeface="Calibri"/>
                        <a:ea typeface="Calibri"/>
                        <a:cs typeface="Calibri"/>
                        <a:sym typeface="Calibri"/>
                      </a:endParaRPr>
                    </a:p>
                    <a:p>
                      <a:pPr indent="0" lvl="0" marL="114300" marR="0" rtl="0" algn="just">
                        <a:lnSpc>
                          <a:spcPct val="107000"/>
                        </a:lnSpc>
                        <a:spcBef>
                          <a:spcPts val="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Esta aplicación enseña lenguaje de señas a los estudiantes.</a:t>
                      </a:r>
                      <a:endParaRPr/>
                    </a:p>
                    <a:p>
                      <a:pPr indent="0" lvl="0" marL="114300" marR="0" rtl="0" algn="just">
                        <a:lnSpc>
                          <a:spcPct val="107000"/>
                        </a:lnSpc>
                        <a:spcBef>
                          <a:spcPts val="0"/>
                        </a:spcBef>
                        <a:spcAft>
                          <a:spcPts val="0"/>
                        </a:spcAft>
                        <a:buClr>
                          <a:srgbClr val="000000"/>
                        </a:buClr>
                        <a:buSzPts val="1400"/>
                        <a:buFont typeface="Arial"/>
                        <a:buNone/>
                      </a:pPr>
                      <a:r>
                        <a:t/>
                      </a:r>
                      <a:endParaRPr b="0" i="0" sz="1400" u="none" cap="none" strike="noStrike">
                        <a:solidFill>
                          <a:srgbClr val="2F5597"/>
                        </a:solidFill>
                        <a:latin typeface="Calibri"/>
                        <a:ea typeface="Calibri"/>
                        <a:cs typeface="Calibri"/>
                        <a:sym typeface="Calibri"/>
                      </a:endParaRPr>
                    </a:p>
                    <a:p>
                      <a:pPr indent="0" lvl="0" marL="114300" marR="0" rtl="0" algn="just">
                        <a:lnSpc>
                          <a:spcPct val="107000"/>
                        </a:lnSpc>
                        <a:spcBef>
                          <a:spcPts val="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Conoce Ceibal LSU, una aplicación creada para la comunidad oyente que te acercará a la Lengua de Señas Uruguaya de una manera entretenida.</a:t>
                      </a:r>
                      <a:endParaRPr/>
                    </a:p>
                    <a:p>
                      <a:pPr indent="0" lvl="0" marL="114300" marR="0" rtl="0" algn="just">
                        <a:lnSpc>
                          <a:spcPct val="107000"/>
                        </a:lnSpc>
                        <a:spcBef>
                          <a:spcPts val="0"/>
                        </a:spcBef>
                        <a:spcAft>
                          <a:spcPts val="0"/>
                        </a:spcAft>
                        <a:buClr>
                          <a:srgbClr val="000000"/>
                        </a:buClr>
                        <a:buSzPts val="1400"/>
                        <a:buFont typeface="Arial"/>
                        <a:buNone/>
                      </a:pPr>
                      <a:r>
                        <a:t/>
                      </a:r>
                      <a:endParaRPr b="0" i="0" sz="1400" u="none" cap="none" strike="noStrike">
                        <a:solidFill>
                          <a:srgbClr val="2F5597"/>
                        </a:solidFill>
                        <a:latin typeface="Calibri"/>
                        <a:ea typeface="Calibri"/>
                        <a:cs typeface="Calibri"/>
                        <a:sym typeface="Calibri"/>
                      </a:endParaRPr>
                    </a:p>
                    <a:p>
                      <a:pPr indent="0" lvl="0" marL="114300" marR="0" rtl="0" algn="just">
                        <a:lnSpc>
                          <a:spcPct val="107000"/>
                        </a:lnSpc>
                        <a:spcBef>
                          <a:spcPts val="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Desarrollada por Plan Ceibal con la colaboración de estudiantes de la Escuela Nº 197 “Ana Bruzzone de Scarone”, el Consejo de Educación Inicial y Primaria - Inspección Nacional de Educación Especial, sub-área de Sordos y la Tecnicatura Universitaria en Interpretación en</a:t>
                      </a:r>
                      <a:endParaRPr/>
                    </a:p>
                    <a:p>
                      <a:pPr indent="0" lvl="0" marL="114300" marR="0" rtl="0" algn="just">
                        <a:lnSpc>
                          <a:spcPct val="107000"/>
                        </a:lnSpc>
                        <a:spcBef>
                          <a:spcPts val="0"/>
                        </a:spcBef>
                        <a:spcAft>
                          <a:spcPts val="0"/>
                        </a:spcAft>
                        <a:buClr>
                          <a:srgbClr val="000000"/>
                        </a:buClr>
                        <a:buSzPts val="1400"/>
                        <a:buFont typeface="Arial"/>
                        <a:buNone/>
                      </a:pPr>
                      <a:r>
                        <a:rPr b="0" i="0" lang="en-US" sz="1400" u="none" cap="none" strike="noStrike">
                          <a:solidFill>
                            <a:srgbClr val="2F5597"/>
                          </a:solidFill>
                          <a:latin typeface="Calibri"/>
                          <a:ea typeface="Calibri"/>
                          <a:cs typeface="Calibri"/>
                          <a:sym typeface="Calibri"/>
                        </a:rPr>
                        <a:t>Lengua de Señas Uruguaya (Facultad de Humanidades, UDELAR).</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D9EEB"/>
                    </a:solidFill>
                  </a:tcPr>
                </a:tc>
                <a:tc>
                  <a:txBody>
                    <a:bodyPr/>
                    <a:lstStyle/>
                    <a:p>
                      <a:pPr indent="0" lvl="0" marL="0" marR="0" rtl="0" algn="l">
                        <a:lnSpc>
                          <a:spcPct val="107000"/>
                        </a:lnSpc>
                        <a:spcBef>
                          <a:spcPts val="0"/>
                        </a:spcBef>
                        <a:spcAft>
                          <a:spcPts val="0"/>
                        </a:spcAft>
                        <a:buClr>
                          <a:srgbClr val="000000"/>
                        </a:buClr>
                        <a:buSzPts val="1100"/>
                        <a:buFont typeface="Arial"/>
                        <a:buNone/>
                      </a:pPr>
                      <a:r>
                        <a:t/>
                      </a:r>
                      <a:endParaRPr b="1" i="0" sz="1100" u="none" cap="none" strike="noStrike">
                        <a:solidFill>
                          <a:srgbClr val="2F5597"/>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rgbClr val="2F5597"/>
                          </a:solidFill>
                          <a:latin typeface="Calibri"/>
                          <a:ea typeface="Calibri"/>
                          <a:cs typeface="Calibri"/>
                          <a:sym typeface="Calibri"/>
                        </a:rPr>
                        <a:t>Una vez que el estudiante crea un avatar puede seleccionar una área temática para investigar por ejemplo sobre los animales, lugares, comidas, etc..</a:t>
                      </a:r>
                      <a:endParaRPr/>
                    </a:p>
                    <a:p>
                      <a:pPr indent="0" lvl="0" marL="0" marR="0" rtl="0" algn="l">
                        <a:lnSpc>
                          <a:spcPct val="107000"/>
                        </a:lnSpc>
                        <a:spcBef>
                          <a:spcPts val="0"/>
                        </a:spcBef>
                        <a:spcAft>
                          <a:spcPts val="0"/>
                        </a:spcAft>
                        <a:buClr>
                          <a:srgbClr val="000000"/>
                        </a:buClr>
                        <a:buSzPts val="1600"/>
                        <a:buFont typeface="Arial"/>
                        <a:buNone/>
                      </a:pPr>
                      <a:r>
                        <a:t/>
                      </a:r>
                      <a:endParaRPr b="0" i="0" sz="1600" u="none" cap="none" strike="noStrike">
                        <a:solidFill>
                          <a:srgbClr val="2F5597"/>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rgbClr val="2F5597"/>
                          </a:solidFill>
                          <a:latin typeface="Calibri"/>
                          <a:ea typeface="Calibri"/>
                          <a:cs typeface="Calibri"/>
                          <a:sym typeface="Calibri"/>
                        </a:rPr>
                        <a:t>En cada área el estudiante podrá ver una serie de videos que demuestran cómo se traducen las palabras al lenguaje de señas.</a:t>
                      </a:r>
                      <a:endParaRPr/>
                    </a:p>
                    <a:p>
                      <a:pPr indent="0" lvl="0" marL="0" marR="0" rtl="0" algn="l">
                        <a:lnSpc>
                          <a:spcPct val="107000"/>
                        </a:lnSpc>
                        <a:spcBef>
                          <a:spcPts val="0"/>
                        </a:spcBef>
                        <a:spcAft>
                          <a:spcPts val="0"/>
                        </a:spcAft>
                        <a:buClr>
                          <a:srgbClr val="000000"/>
                        </a:buClr>
                        <a:buSzPts val="1600"/>
                        <a:buFont typeface="Arial"/>
                        <a:buNone/>
                      </a:pPr>
                      <a:r>
                        <a:rPr b="0" i="0" lang="en-US" sz="1600" u="none" cap="none" strike="noStrike">
                          <a:solidFill>
                            <a:srgbClr val="2F5597"/>
                          </a:solidFill>
                          <a:latin typeface="Calibri"/>
                          <a:ea typeface="Calibri"/>
                          <a:cs typeface="Calibri"/>
                          <a:sym typeface="Calibri"/>
                        </a:rPr>
                        <a:t>Luego de visionar el video de la temática elegida, la aplicación  brinda una serie de pruebas para  comprobar  que se comprendió  la correcta  traducción  de las palabras.</a:t>
                      </a:r>
                      <a:endParaRPr/>
                    </a:p>
                    <a:p>
                      <a:pPr indent="0" lvl="0" marL="0" marR="0" rtl="0" algn="l">
                        <a:lnSpc>
                          <a:spcPct val="107000"/>
                        </a:lnSpc>
                        <a:spcBef>
                          <a:spcPts val="0"/>
                        </a:spcBef>
                        <a:spcAft>
                          <a:spcPts val="0"/>
                        </a:spcAft>
                        <a:buClr>
                          <a:srgbClr val="000000"/>
                        </a:buClr>
                        <a:buSzPts val="1100"/>
                        <a:buFont typeface="Arial"/>
                        <a:buNone/>
                      </a:pPr>
                      <a:r>
                        <a:t/>
                      </a:r>
                      <a:endParaRPr b="1" i="0" sz="1100" u="none" cap="none" strike="noStrike">
                        <a:solidFill>
                          <a:srgbClr val="2F5597"/>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100" u="none" cap="none" strike="noStrike">
                        <a:solidFill>
                          <a:srgbClr val="2F5597"/>
                        </a:solidFill>
                        <a:latin typeface="Arial"/>
                        <a:ea typeface="Arial"/>
                        <a:cs typeface="Arial"/>
                        <a:sym typeface="Arial"/>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D9EEB"/>
                    </a:solidFill>
                  </a:tcPr>
                </a:tc>
              </a:tr>
              <a:tr h="587375">
                <a:tc vMerge="1"/>
                <a:tc vMerge="1"/>
                <a:tc>
                  <a:txBody>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073763"/>
                          </a:solidFill>
                          <a:latin typeface="Calibri"/>
                          <a:ea typeface="Calibri"/>
                          <a:cs typeface="Calibri"/>
                          <a:sym typeface="Calibri"/>
                        </a:rPr>
                        <a:t>Adaptativa,  de acuerdo a la singularidades del estudiante.</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3C78D8"/>
                    </a:solidFill>
                  </a:tcPr>
                </a:tc>
              </a:tr>
              <a:tr h="1196975">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C4587"/>
                    </a:solidFill>
                  </a:tcPr>
                </a:tc>
                <a:tc hMerge="1"/>
                <a:tc hMerge="1"/>
              </a:tr>
            </a:tbl>
          </a:graphicData>
        </a:graphic>
      </p:graphicFrame>
      <p:pic>
        <p:nvPicPr>
          <p:cNvPr id="508" name="Google Shape;508;p42">
            <a:hlinkClick r:id="rId3"/>
          </p:cNvPr>
          <p:cNvPicPr preferRelativeResize="0"/>
          <p:nvPr/>
        </p:nvPicPr>
        <p:blipFill rotWithShape="1">
          <a:blip r:embed="rId4">
            <a:alphaModFix/>
          </a:blip>
          <a:srcRect b="34655" l="22110" r="62013" t="37312"/>
          <a:stretch/>
        </p:blipFill>
        <p:spPr>
          <a:xfrm>
            <a:off x="1254125" y="1506537"/>
            <a:ext cx="1935162" cy="1922462"/>
          </a:xfrm>
          <a:prstGeom prst="rect">
            <a:avLst/>
          </a:prstGeom>
          <a:noFill/>
          <a:ln>
            <a:noFill/>
          </a:ln>
        </p:spPr>
      </p:pic>
      <p:sp>
        <p:nvSpPr>
          <p:cNvPr id="509" name="Google Shape;509;p42"/>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graphicFrame>
        <p:nvGraphicFramePr>
          <p:cNvPr id="514" name="Google Shape;514;p43"/>
          <p:cNvGraphicFramePr/>
          <p:nvPr/>
        </p:nvGraphicFramePr>
        <p:xfrm>
          <a:off x="87312" y="61912"/>
          <a:ext cx="3000000" cy="3000000"/>
        </p:xfrm>
        <a:graphic>
          <a:graphicData uri="http://schemas.openxmlformats.org/drawingml/2006/table">
            <a:tbl>
              <a:tblPr>
                <a:noFill/>
                <a:tableStyleId>{FE68CD3A-2562-4CA0-9D49-783F38A58DB2}</a:tableStyleId>
              </a:tblPr>
              <a:tblGrid>
                <a:gridCol w="4129075"/>
                <a:gridCol w="3643300"/>
                <a:gridCol w="4217975"/>
              </a:tblGrid>
              <a:tr h="51752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Nombre e imagen de la aplicación</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1155CC"/>
                    </a:solidFill>
                  </a:tcPr>
                </a:tc>
                <a:tc gridSpan="2">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TE CUENTO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1155CC"/>
                    </a:solidFill>
                  </a:tcPr>
                </a:tc>
                <a:tc hMerge="1"/>
              </a:tr>
              <a:tr h="593725">
                <a:tc>
                  <a:txBody>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rgbClr val="FFFFFF"/>
                          </a:solidFill>
                          <a:latin typeface="Arial Black"/>
                          <a:ea typeface="Arial Black"/>
                          <a:cs typeface="Arial Black"/>
                          <a:sym typeface="Arial Black"/>
                        </a:rPr>
                        <a:t>Características.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55CC"/>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Uso tecnológico.</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9DAF8"/>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Uso pedagógico-didáctico.</a:t>
                      </a:r>
                      <a:endParaRPr b="0" i="0" sz="1400" u="none" cap="none" strike="noStrike">
                        <a:solidFill>
                          <a:srgbClr val="073763"/>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0" i="0" lang="en-US" sz="1600" u="none" cap="none" strike="noStrike">
                          <a:solidFill>
                            <a:srgbClr val="073763"/>
                          </a:solidFill>
                          <a:latin typeface="Arial Black"/>
                          <a:ea typeface="Arial Black"/>
                          <a:cs typeface="Arial Black"/>
                          <a:sym typeface="Arial Black"/>
                        </a:rPr>
                        <a:t>Posibles intervenciones.</a:t>
                      </a:r>
                      <a:endParaRPr/>
                    </a:p>
                  </a:txBody>
                  <a:tcPr marT="0" marB="0" marR="57250" marL="57250" anchor="ctr">
                    <a:lnL cap="flat" cmpd="sng" w="12700">
                      <a:solidFill>
                        <a:schemeClr val="l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9DAF8"/>
                    </a:solidFill>
                  </a:tcPr>
                </a:tc>
              </a:tr>
              <a:tr h="3832225">
                <a:tc rowSpan="2">
                  <a:txBody>
                    <a:bodyPr/>
                    <a:lstStyle/>
                    <a:p>
                      <a:pPr indent="0" lvl="0" marL="0" marR="0" rtl="0" algn="ctr">
                        <a:lnSpc>
                          <a:spcPct val="107000"/>
                        </a:lnSpc>
                        <a:spcBef>
                          <a:spcPts val="0"/>
                        </a:spcBef>
                        <a:spcAft>
                          <a:spcPts val="0"/>
                        </a:spcAft>
                        <a:buClr>
                          <a:srgbClr val="000000"/>
                        </a:buClr>
                        <a:buSzPts val="1400"/>
                        <a:buFont typeface="Arial"/>
                        <a:buNone/>
                      </a:pPr>
                      <a:r>
                        <a:t/>
                      </a:r>
                      <a:endParaRPr b="1" i="0" sz="1400" u="none" cap="none" strike="noStrike">
                        <a:solidFill>
                          <a:srgbClr val="FFFFFF"/>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i="0" lang="en-US" sz="1800" u="none" cap="none" strike="noStrike">
                          <a:solidFill>
                            <a:srgbClr val="FFFFFF"/>
                          </a:solidFill>
                          <a:latin typeface="Calibri"/>
                          <a:ea typeface="Calibri"/>
                          <a:cs typeface="Calibri"/>
                          <a:sym typeface="Calibri"/>
                        </a:rPr>
                        <a:t>Se descarga de Google Play. </a:t>
                      </a:r>
                      <a:endParaRPr b="0" i="0" sz="18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600"/>
                        <a:buFont typeface="Arial"/>
                        <a:buNone/>
                      </a:pPr>
                      <a:r>
                        <a:t/>
                      </a:r>
                      <a:endParaRPr b="1" i="0" sz="1600" u="none" cap="none" strike="noStrike">
                        <a:solidFill>
                          <a:srgbClr val="FFFFFF"/>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55CC"/>
                    </a:solidFill>
                  </a:tcPr>
                </a:tc>
                <a:tc rowSpan="2">
                  <a:txBody>
                    <a:bodyPr/>
                    <a:lstStyle/>
                    <a:p>
                      <a:pPr indent="0" lvl="0" marL="114300" marR="0" rtl="0" algn="just">
                        <a:lnSpc>
                          <a:spcPct val="107000"/>
                        </a:lnSpc>
                        <a:spcBef>
                          <a:spcPts val="0"/>
                        </a:spcBef>
                        <a:spcAft>
                          <a:spcPts val="0"/>
                        </a:spcAft>
                        <a:buClr>
                          <a:srgbClr val="000000"/>
                        </a:buClr>
                        <a:buSzPts val="1200"/>
                        <a:buFont typeface="Arial"/>
                        <a:buNone/>
                      </a:pPr>
                      <a:r>
                        <a:t/>
                      </a:r>
                      <a:endParaRPr b="0" i="0" sz="1200" u="none" cap="none" strike="noStrike">
                        <a:solidFill>
                          <a:srgbClr val="2F5597"/>
                        </a:solidFill>
                        <a:latin typeface="Calibri"/>
                        <a:ea typeface="Calibri"/>
                        <a:cs typeface="Calibri"/>
                        <a:sym typeface="Calibri"/>
                      </a:endParaRPr>
                    </a:p>
                    <a:p>
                      <a:pPr indent="0" lvl="0" marL="114300" marR="0" rtl="0" algn="just">
                        <a:lnSpc>
                          <a:spcPct val="107000"/>
                        </a:lnSpc>
                        <a:spcBef>
                          <a:spcPts val="0"/>
                        </a:spcBef>
                        <a:spcAft>
                          <a:spcPts val="0"/>
                        </a:spcAft>
                        <a:buClr>
                          <a:srgbClr val="000000"/>
                        </a:buClr>
                        <a:buSzPts val="1500"/>
                        <a:buFont typeface="Arial"/>
                        <a:buNone/>
                      </a:pPr>
                      <a:r>
                        <a:rPr b="0" i="0" lang="en-US" sz="1500" u="none" cap="none" strike="noStrike">
                          <a:solidFill>
                            <a:srgbClr val="2F5597"/>
                          </a:solidFill>
                          <a:latin typeface="Calibri"/>
                          <a:ea typeface="Calibri"/>
                          <a:cs typeface="Calibri"/>
                          <a:sym typeface="Calibri"/>
                        </a:rPr>
                        <a:t>TE CUENTO es una aplicación gratuita, para que niños y adultos puedan editar de forma sencilla y divertida sus propios cuentos en lengua de signos española. Para personalizar tus cuentos podrás ilustrar las historias con imágenes propias y archivarlas para su reproducción tantas veces como quieras. Además podrás incorporar en la biblioteca cuentos ya editados en lengua de signos española, castellano y subtitulados. Con la primera descarga se incluye el cuento "Platero y Yo”, a partir de aquí tu biblioteca crecerá con nuevas ediciones creadas en la FUNDACI</a:t>
                      </a:r>
                      <a:r>
                        <a:rPr lang="en-US" sz="1500">
                          <a:solidFill>
                            <a:srgbClr val="2F5597"/>
                          </a:solidFill>
                          <a:latin typeface="Calibri"/>
                          <a:ea typeface="Calibri"/>
                          <a:cs typeface="Calibri"/>
                          <a:sym typeface="Calibri"/>
                        </a:rPr>
                        <a:t>Ó</a:t>
                      </a:r>
                      <a:r>
                        <a:rPr b="0" i="0" lang="en-US" sz="1500" u="none" cap="none" strike="noStrike">
                          <a:solidFill>
                            <a:srgbClr val="2F5597"/>
                          </a:solidFill>
                          <a:latin typeface="Calibri"/>
                          <a:ea typeface="Calibri"/>
                          <a:cs typeface="Calibri"/>
                          <a:sym typeface="Calibri"/>
                        </a:rPr>
                        <a:t>N CNSE o por vosotros mismos.</a:t>
                      </a:r>
                      <a:endParaRPr/>
                    </a:p>
                    <a:p>
                      <a:pPr indent="0" lvl="0" marL="1143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2F5597"/>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2F5597"/>
                        </a:solidFill>
                        <a:latin typeface="Calibri"/>
                        <a:ea typeface="Calibri"/>
                        <a:cs typeface="Calibri"/>
                        <a:sym typeface="Calibri"/>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D9EEB"/>
                    </a:solidFill>
                  </a:tcPr>
                </a:tc>
                <a:tc>
                  <a:txBody>
                    <a:bodyPr/>
                    <a:lstStyle/>
                    <a:p>
                      <a:pPr indent="0" lvl="0" marL="0" marR="0" rtl="0" algn="l">
                        <a:lnSpc>
                          <a:spcPct val="107000"/>
                        </a:lnSpc>
                        <a:spcBef>
                          <a:spcPts val="0"/>
                        </a:spcBef>
                        <a:spcAft>
                          <a:spcPts val="0"/>
                        </a:spcAft>
                        <a:buClr>
                          <a:srgbClr val="000000"/>
                        </a:buClr>
                        <a:buSzPts val="1400"/>
                        <a:buFont typeface="Arial"/>
                        <a:buNone/>
                      </a:pPr>
                      <a:r>
                        <a:t/>
                      </a:r>
                      <a:endParaRPr b="0" i="0" sz="1400" u="none" cap="none" strike="noStrike">
                        <a:solidFill>
                          <a:srgbClr val="2F5597"/>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700"/>
                        <a:buFont typeface="Arial"/>
                        <a:buNone/>
                      </a:pPr>
                      <a:r>
                        <a:rPr b="0" i="0" lang="en-US" sz="1700" u="none" cap="none" strike="noStrike">
                          <a:solidFill>
                            <a:srgbClr val="2F5597"/>
                          </a:solidFill>
                          <a:latin typeface="Calibri"/>
                          <a:ea typeface="Calibri"/>
                          <a:cs typeface="Calibri"/>
                          <a:sym typeface="Calibri"/>
                        </a:rPr>
                        <a:t>Fue diseñada para crear historias en lenguaje de señas, poderlas guardar o compartir con otros estudiantes. </a:t>
                      </a:r>
                      <a:endParaRPr/>
                    </a:p>
                    <a:p>
                      <a:pPr indent="0" lvl="0" marL="0" marR="0" rtl="0" algn="l">
                        <a:lnSpc>
                          <a:spcPct val="107000"/>
                        </a:lnSpc>
                        <a:spcBef>
                          <a:spcPts val="0"/>
                        </a:spcBef>
                        <a:spcAft>
                          <a:spcPts val="0"/>
                        </a:spcAft>
                        <a:buClr>
                          <a:srgbClr val="000000"/>
                        </a:buClr>
                        <a:buSzPts val="1700"/>
                        <a:buFont typeface="Arial"/>
                        <a:buNone/>
                      </a:pPr>
                      <a:r>
                        <a:t/>
                      </a:r>
                      <a:endParaRPr b="0" i="0" sz="1700" u="none" cap="none" strike="noStrike">
                        <a:solidFill>
                          <a:srgbClr val="2F5597"/>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700"/>
                        <a:buFont typeface="Arial"/>
                        <a:buNone/>
                      </a:pPr>
                      <a:r>
                        <a:rPr b="0" i="0" lang="en-US" sz="1700" u="none" cap="none" strike="noStrike">
                          <a:solidFill>
                            <a:srgbClr val="2F5597"/>
                          </a:solidFill>
                          <a:latin typeface="Calibri"/>
                          <a:ea typeface="Calibri"/>
                          <a:cs typeface="Calibri"/>
                          <a:sym typeface="Calibri"/>
                        </a:rPr>
                        <a:t>Amplía las posibilidades de comunicación diferida en estudiantes que utilizan la lengua de señas.</a:t>
                      </a:r>
                      <a:endParaRPr/>
                    </a:p>
                    <a:p>
                      <a:pPr indent="0" lvl="0" marL="0" marR="0" rtl="0" algn="l">
                        <a:lnSpc>
                          <a:spcPct val="107000"/>
                        </a:lnSpc>
                        <a:spcBef>
                          <a:spcPts val="0"/>
                        </a:spcBef>
                        <a:spcAft>
                          <a:spcPts val="0"/>
                        </a:spcAft>
                        <a:buClr>
                          <a:srgbClr val="000000"/>
                        </a:buClr>
                        <a:buSzPts val="1700"/>
                        <a:buFont typeface="Arial"/>
                        <a:buNone/>
                      </a:pPr>
                      <a:r>
                        <a:t/>
                      </a:r>
                      <a:endParaRPr b="0" i="0" sz="1700" u="none" cap="none" strike="noStrike">
                        <a:solidFill>
                          <a:srgbClr val="2F5597"/>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700"/>
                        <a:buFont typeface="Arial"/>
                        <a:buNone/>
                      </a:pPr>
                      <a:r>
                        <a:rPr b="0" i="0" lang="en-US" sz="1700" u="none" cap="none" strike="noStrike">
                          <a:solidFill>
                            <a:srgbClr val="2F5597"/>
                          </a:solidFill>
                          <a:latin typeface="Calibri"/>
                          <a:ea typeface="Calibri"/>
                          <a:cs typeface="Calibri"/>
                          <a:sym typeface="Calibri"/>
                        </a:rPr>
                        <a:t>Puede ser utilizada para producir, minicuentos, chistes,  pequeñas historias utilizando imágenes o grabaciones.</a:t>
                      </a:r>
                      <a:endParaRPr/>
                    </a:p>
                    <a:p>
                      <a:pPr indent="0" lvl="0" marL="0" marR="0" rtl="0" algn="l">
                        <a:lnSpc>
                          <a:spcPct val="107000"/>
                        </a:lnSpc>
                        <a:spcBef>
                          <a:spcPts val="0"/>
                        </a:spcBef>
                        <a:spcAft>
                          <a:spcPts val="0"/>
                        </a:spcAft>
                        <a:buClr>
                          <a:srgbClr val="000000"/>
                        </a:buClr>
                        <a:buSzPts val="1700"/>
                        <a:buFont typeface="Arial"/>
                        <a:buNone/>
                      </a:pPr>
                      <a:r>
                        <a:t/>
                      </a:r>
                      <a:endParaRPr b="0" i="0" sz="1700" u="none" cap="none" strike="noStrike">
                        <a:solidFill>
                          <a:srgbClr val="2F5597"/>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700"/>
                        <a:buFont typeface="Arial"/>
                        <a:buNone/>
                      </a:pPr>
                      <a:r>
                        <a:rPr b="0" i="0" lang="en-US" sz="1700" u="none" cap="none" strike="noStrike">
                          <a:solidFill>
                            <a:srgbClr val="2F5597"/>
                          </a:solidFill>
                          <a:latin typeface="Calibri"/>
                          <a:ea typeface="Calibri"/>
                          <a:cs typeface="Calibri"/>
                          <a:sym typeface="Calibri"/>
                        </a:rPr>
                        <a:t>Estimula la creatividad. </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D9EEB"/>
                    </a:solidFill>
                  </a:tcPr>
                </a:tc>
              </a:tr>
              <a:tr h="674675">
                <a:tc vMerge="1"/>
                <a:tc vMerge="1"/>
                <a:tc>
                  <a:txBody>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rgbClr val="073763"/>
                          </a:solidFill>
                          <a:latin typeface="Calibri"/>
                          <a:ea typeface="Calibri"/>
                          <a:cs typeface="Calibri"/>
                          <a:sym typeface="Calibri"/>
                        </a:rPr>
                        <a:t>Adaptativa,  de acuerdo a la singularidades del estudiante.</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3C78D8"/>
                    </a:solidFill>
                  </a:tcPr>
                </a:tc>
              </a:tr>
              <a:tr h="1143000">
                <a:tc gridSpan="3">
                  <a:txBody>
                    <a:bodyPr/>
                    <a:lstStyle/>
                    <a:p>
                      <a:pPr indent="0" lvl="0" marL="0" marR="0" rtl="0" algn="l">
                        <a:lnSpc>
                          <a:spcPct val="107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Centro Tecnología Educativa y Ceibal.</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Inspección Departamental Canelones Este, J. de la Costa.</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00"/>
                        <a:buFont typeface="Arial"/>
                        <a:buNone/>
                      </a:pPr>
                      <a:r>
                        <a:rPr b="1" i="1" lang="en-US" sz="1600" u="none" cap="none" strike="noStrike">
                          <a:solidFill>
                            <a:srgbClr val="FFFFFF"/>
                          </a:solidFill>
                          <a:latin typeface="Calibri"/>
                          <a:ea typeface="Calibri"/>
                          <a:cs typeface="Calibri"/>
                          <a:sym typeface="Calibri"/>
                        </a:rPr>
                        <a:t>2019</a:t>
                      </a:r>
                      <a:endParaRPr/>
                    </a:p>
                  </a:txBody>
                  <a:tcPr marT="0" marB="0" marR="57250" marL="572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C4587"/>
                    </a:solidFill>
                  </a:tcPr>
                </a:tc>
                <a:tc hMerge="1"/>
                <a:tc hMerge="1"/>
              </a:tr>
            </a:tbl>
          </a:graphicData>
        </a:graphic>
      </p:graphicFrame>
      <p:pic>
        <p:nvPicPr>
          <p:cNvPr id="515" name="Google Shape;515;p43"/>
          <p:cNvPicPr preferRelativeResize="0"/>
          <p:nvPr/>
        </p:nvPicPr>
        <p:blipFill rotWithShape="1">
          <a:blip r:embed="rId3">
            <a:alphaModFix/>
          </a:blip>
          <a:srcRect b="35521" l="22430" r="62439" t="37771"/>
          <a:stretch/>
        </p:blipFill>
        <p:spPr>
          <a:xfrm>
            <a:off x="1266825" y="1577975"/>
            <a:ext cx="1844675" cy="1830387"/>
          </a:xfrm>
          <a:prstGeom prst="rect">
            <a:avLst/>
          </a:prstGeom>
          <a:noFill/>
          <a:ln>
            <a:noFill/>
          </a:ln>
        </p:spPr>
      </p:pic>
      <p:sp>
        <p:nvSpPr>
          <p:cNvPr id="516" name="Google Shape;516;p43"/>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20" name="Shape 520"/>
        <p:cNvGrpSpPr/>
        <p:nvPr/>
      </p:nvGrpSpPr>
      <p:grpSpPr>
        <a:xfrm>
          <a:off x="0" y="0"/>
          <a:ext cx="0" cy="0"/>
          <a:chOff x="0" y="0"/>
          <a:chExt cx="0" cy="0"/>
        </a:xfrm>
      </p:grpSpPr>
      <p:sp>
        <p:nvSpPr>
          <p:cNvPr id="521" name="Google Shape;521;p44"/>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
        <p:nvSpPr>
          <p:cNvPr id="522" name="Google Shape;522;p44"/>
          <p:cNvSpPr txBox="1"/>
          <p:nvPr/>
        </p:nvSpPr>
        <p:spPr>
          <a:xfrm>
            <a:off x="588962" y="1111250"/>
            <a:ext cx="11941175" cy="4635500"/>
          </a:xfrm>
          <a:prstGeom prst="rect">
            <a:avLst/>
          </a:prstGeom>
          <a:noFill/>
          <a:ln>
            <a:noFill/>
          </a:ln>
        </p:spPr>
        <p:txBody>
          <a:bodyPr anchorCtr="0" anchor="t" bIns="91425" lIns="90000" spcFirstLastPara="1" rIns="90000"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0" i="0" sz="3000" u="none">
              <a:solidFill>
                <a:srgbClr val="C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t/>
            </a:r>
            <a:endParaRPr b="0" i="0" sz="3000" u="none">
              <a:solidFill>
                <a:srgbClr val="C00000"/>
              </a:solidFill>
              <a:latin typeface="Aharoni"/>
              <a:ea typeface="Aharoni"/>
              <a:cs typeface="Aharoni"/>
              <a:sym typeface="Aharoni"/>
            </a:endParaRPr>
          </a:p>
          <a:p>
            <a:pPr indent="0" lvl="0" marL="0" marR="0" rtl="0" algn="ctr">
              <a:lnSpc>
                <a:spcPct val="100000"/>
              </a:lnSpc>
              <a:spcBef>
                <a:spcPts val="0"/>
              </a:spcBef>
              <a:spcAft>
                <a:spcPts val="0"/>
              </a:spcAft>
              <a:buClr>
                <a:srgbClr val="000000"/>
              </a:buClr>
              <a:buSzPts val="3000"/>
              <a:buFont typeface="Arial"/>
              <a:buNone/>
            </a:pPr>
            <a:r>
              <a:t/>
            </a:r>
            <a:endParaRPr b="0" i="0" sz="3000" u="none">
              <a:solidFill>
                <a:srgbClr val="C00000"/>
              </a:solidFill>
              <a:latin typeface="Aharoni"/>
              <a:ea typeface="Aharoni"/>
              <a:cs typeface="Aharoni"/>
              <a:sym typeface="Aharoni"/>
            </a:endParaRPr>
          </a:p>
          <a:p>
            <a:pPr indent="0" lvl="0" marL="0" marR="0" rtl="0" algn="l">
              <a:lnSpc>
                <a:spcPct val="100000"/>
              </a:lnSpc>
              <a:spcBef>
                <a:spcPts val="0"/>
              </a:spcBef>
              <a:spcAft>
                <a:spcPts val="0"/>
              </a:spcAft>
              <a:buClr>
                <a:srgbClr val="000000"/>
              </a:buClr>
              <a:buSzPts val="2400"/>
              <a:buFont typeface="Arial"/>
              <a:buNone/>
            </a:pPr>
            <a:r>
              <a:t/>
            </a:r>
            <a:endParaRPr b="0" i="0" sz="24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97A7"/>
              </a:buClr>
              <a:buSzPts val="2400"/>
              <a:buFont typeface="Arial"/>
              <a:buNone/>
            </a:pPr>
            <a:r>
              <a:rPr b="0" i="0" lang="en-US" sz="2400" u="sng">
                <a:solidFill>
                  <a:srgbClr val="0097A7"/>
                </a:solidFill>
                <a:latin typeface="Arial"/>
                <a:ea typeface="Arial"/>
                <a:cs typeface="Arial"/>
                <a:sym typeface="Arial"/>
                <a:hlinkClick r:id="rId4"/>
              </a:rPr>
              <a:t>Explorar aplicaciones</a:t>
            </a:r>
            <a:r>
              <a:rPr b="0" i="0" lang="en-US" sz="1400" u="none">
                <a:solidFill>
                  <a:srgbClr val="000000"/>
                </a:solidFill>
                <a:latin typeface="Arial"/>
                <a:ea typeface="Arial"/>
                <a:cs typeface="Arial"/>
                <a:sym typeface="Arial"/>
              </a:rPr>
              <a:t>		</a:t>
            </a:r>
            <a:r>
              <a:rPr b="0" i="0" lang="en-US" sz="2400" u="sng">
                <a:solidFill>
                  <a:srgbClr val="0097A7"/>
                </a:solidFill>
                <a:latin typeface="Arial"/>
                <a:ea typeface="Arial"/>
                <a:cs typeface="Arial"/>
                <a:sym typeface="Arial"/>
                <a:hlinkClick r:id="rId5"/>
              </a:rPr>
              <a:t>Microproyectos</a:t>
            </a:r>
            <a:r>
              <a:rPr b="0" i="0" lang="en-US" sz="1400" u="none">
                <a:solidFill>
                  <a:srgbClr val="000000"/>
                </a:solidFill>
                <a:latin typeface="Arial"/>
                <a:ea typeface="Arial"/>
                <a:cs typeface="Arial"/>
                <a:sym typeface="Arial"/>
              </a:rPr>
              <a:t>		</a:t>
            </a:r>
            <a:r>
              <a:rPr b="0" i="0" lang="en-US" sz="2400" u="sng">
                <a:solidFill>
                  <a:srgbClr val="0097A7"/>
                </a:solidFill>
                <a:latin typeface="Arial"/>
                <a:ea typeface="Arial"/>
                <a:cs typeface="Arial"/>
                <a:sym typeface="Arial"/>
                <a:hlinkClick r:id="rId6"/>
              </a:rPr>
              <a:t>App de Ceibal</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97A7"/>
              </a:buClr>
              <a:buSzPts val="2400"/>
              <a:buFont typeface="Arial"/>
              <a:buNone/>
            </a:pPr>
            <a:r>
              <a:rPr b="0" i="0" lang="en-US" sz="2400" u="sng">
                <a:solidFill>
                  <a:srgbClr val="0097A7"/>
                </a:solidFill>
                <a:latin typeface="Arial"/>
                <a:ea typeface="Arial"/>
                <a:cs typeface="Arial"/>
                <a:sym typeface="Arial"/>
                <a:hlinkClick r:id="rId7"/>
              </a:rPr>
              <a:t>Screen Cast</a:t>
            </a:r>
            <a:r>
              <a:rPr b="0" i="0" lang="en-US" sz="1400" u="none">
                <a:solidFill>
                  <a:srgbClr val="000000"/>
                </a:solidFill>
                <a:latin typeface="Arial"/>
                <a:ea typeface="Arial"/>
                <a:cs typeface="Arial"/>
                <a:sym typeface="Arial"/>
              </a:rPr>
              <a:t>			</a:t>
            </a:r>
            <a:r>
              <a:rPr b="0" i="0" lang="en-US" sz="2400" u="sng">
                <a:solidFill>
                  <a:srgbClr val="0097A7"/>
                </a:solidFill>
                <a:latin typeface="Arial"/>
                <a:ea typeface="Arial"/>
                <a:cs typeface="Arial"/>
                <a:sym typeface="Arial"/>
                <a:hlinkClick r:id="rId8"/>
              </a:rPr>
              <a:t>Crear PDF editables</a:t>
            </a:r>
            <a:r>
              <a:rPr b="0" i="0" lang="en-US" sz="1400" u="none">
                <a:solidFill>
                  <a:srgbClr val="000000"/>
                </a:solidFill>
                <a:latin typeface="Arial"/>
                <a:ea typeface="Arial"/>
                <a:cs typeface="Arial"/>
                <a:sym typeface="Arial"/>
              </a:rPr>
              <a:t>	 	</a:t>
            </a:r>
            <a:r>
              <a:rPr b="0" i="0" lang="en-US" sz="2400" u="sng">
                <a:solidFill>
                  <a:srgbClr val="0097A7"/>
                </a:solidFill>
                <a:latin typeface="Arial"/>
                <a:ea typeface="Arial"/>
                <a:cs typeface="Arial"/>
                <a:sym typeface="Arial"/>
                <a:hlinkClick r:id="rId9"/>
              </a:rPr>
              <a:t>Video tutorial. PDF ESCAPE</a:t>
            </a:r>
            <a:endParaRPr b="0" i="0" sz="24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523" name="Google Shape;523;p44"/>
          <p:cNvSpPr txBox="1"/>
          <p:nvPr/>
        </p:nvSpPr>
        <p:spPr>
          <a:xfrm>
            <a:off x="-98425" y="371475"/>
            <a:ext cx="12366624"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24" name="Google Shape;524;p44"/>
          <p:cNvSpPr txBox="1"/>
          <p:nvPr/>
        </p:nvSpPr>
        <p:spPr>
          <a:xfrm>
            <a:off x="163512" y="493712"/>
            <a:ext cx="10042525" cy="955675"/>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674EA7"/>
              </a:buClr>
              <a:buSzPts val="2400"/>
              <a:buFont typeface="Raleway"/>
              <a:buNone/>
            </a:pPr>
            <a:r>
              <a:rPr b="1" i="0" lang="en-US" sz="2400" u="none">
                <a:solidFill>
                  <a:srgbClr val="674EA7"/>
                </a:solidFill>
                <a:latin typeface="Raleway"/>
                <a:ea typeface="Raleway"/>
                <a:cs typeface="Raleway"/>
                <a:sym typeface="Raleway"/>
              </a:rPr>
              <a:t>Otras herramientas para planificar posibles  intervenciones.</a:t>
            </a:r>
            <a:endParaRPr/>
          </a:p>
        </p:txBody>
      </p:sp>
      <p:pic>
        <p:nvPicPr>
          <p:cNvPr id="525" name="Google Shape;525;p44"/>
          <p:cNvPicPr preferRelativeResize="0"/>
          <p:nvPr/>
        </p:nvPicPr>
        <p:blipFill rotWithShape="1">
          <a:blip r:embed="rId10">
            <a:alphaModFix/>
          </a:blip>
          <a:srcRect b="0" l="0" r="0" t="0"/>
          <a:stretch/>
        </p:blipFill>
        <p:spPr>
          <a:xfrm>
            <a:off x="9859962" y="381000"/>
            <a:ext cx="2165350" cy="1182687"/>
          </a:xfrm>
          <a:prstGeom prst="rect">
            <a:avLst/>
          </a:prstGeom>
          <a:noFill/>
          <a:ln cap="flat" cmpd="sng" w="28575">
            <a:solidFill>
              <a:srgbClr val="002060"/>
            </a:solidFill>
            <a:prstDash val="solid"/>
            <a:round/>
            <a:headEnd len="sm" w="sm" type="none"/>
            <a:tailEnd len="sm" w="sm" type="none"/>
          </a:ln>
        </p:spPr>
      </p:pic>
    </p:spTree>
  </p:cSld>
  <p:clrMapOvr>
    <a:masterClrMapping/>
  </p:clrMapOvr>
  <p:transition>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29" name="Shape 529"/>
        <p:cNvGrpSpPr/>
        <p:nvPr/>
      </p:nvGrpSpPr>
      <p:grpSpPr>
        <a:xfrm>
          <a:off x="0" y="0"/>
          <a:ext cx="0" cy="0"/>
          <a:chOff x="0" y="0"/>
          <a:chExt cx="0" cy="0"/>
        </a:xfrm>
      </p:grpSpPr>
      <p:sp>
        <p:nvSpPr>
          <p:cNvPr id="530" name="Google Shape;530;p45"/>
          <p:cNvSpPr txBox="1"/>
          <p:nvPr/>
        </p:nvSpPr>
        <p:spPr>
          <a:xfrm>
            <a:off x="644525" y="1711325"/>
            <a:ext cx="10683875" cy="2994025"/>
          </a:xfrm>
          <a:prstGeom prst="rect">
            <a:avLst/>
          </a:prstGeom>
          <a:noFill/>
          <a:ln>
            <a:noFill/>
          </a:ln>
        </p:spPr>
        <p:txBody>
          <a:bodyPr anchorCtr="0" anchor="t" bIns="60000" lIns="120000" spcFirstLastPara="1" rIns="120000" wrap="square" tIns="600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a:solidFill>
                <a:srgbClr val="7030A0"/>
              </a:solidFill>
              <a:latin typeface="Calibri"/>
              <a:ea typeface="Calibri"/>
              <a:cs typeface="Calibri"/>
              <a:sym typeface="Calibri"/>
            </a:endParaRPr>
          </a:p>
          <a:p>
            <a:pPr indent="0" lvl="0" marL="0" marR="0" rtl="0" algn="l">
              <a:lnSpc>
                <a:spcPct val="100000"/>
              </a:lnSpc>
              <a:spcBef>
                <a:spcPts val="0"/>
              </a:spcBef>
              <a:spcAft>
                <a:spcPts val="0"/>
              </a:spcAft>
              <a:buClr>
                <a:srgbClr val="7030A0"/>
              </a:buClr>
              <a:buSzPts val="2100"/>
              <a:buFont typeface="Calibri"/>
              <a:buNone/>
            </a:pPr>
            <a:r>
              <a:rPr b="1" i="0" lang="en-US" sz="2100" u="none">
                <a:solidFill>
                  <a:srgbClr val="7030A0"/>
                </a:solidFill>
                <a:latin typeface="Calibri"/>
                <a:ea typeface="Calibri"/>
                <a:cs typeface="Calibri"/>
                <a:sym typeface="Calibri"/>
              </a:rPr>
              <a:t>Agendas visuales:</a:t>
            </a:r>
            <a:endParaRPr b="0" i="0" sz="2100" u="none">
              <a:solidFill>
                <a:srgbClr val="7030A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Calibri"/>
              <a:buNone/>
            </a:pPr>
            <a:r>
              <a:rPr b="0" i="0" lang="en-US" sz="1900" u="none">
                <a:solidFill>
                  <a:srgbClr val="000000"/>
                </a:solidFill>
                <a:latin typeface="Calibri"/>
                <a:ea typeface="Calibri"/>
                <a:cs typeface="Calibri"/>
                <a:sym typeface="Calibri"/>
              </a:rPr>
              <a:t>-</a:t>
            </a:r>
            <a:r>
              <a:rPr b="0" i="0" lang="en-US" sz="1900" u="sng">
                <a:solidFill>
                  <a:schemeClr val="hlink"/>
                </a:solidFill>
                <a:latin typeface="Arial"/>
                <a:ea typeface="Arial"/>
                <a:cs typeface="Arial"/>
                <a:sym typeface="Arial"/>
                <a:hlinkClick r:id="rId4"/>
              </a:rPr>
              <a:t>Pictoagenda</a:t>
            </a:r>
            <a:r>
              <a:rPr b="0" i="0" lang="en-US" sz="1900" u="none">
                <a:solidFill>
                  <a:srgbClr val="000000"/>
                </a:solidFill>
                <a:latin typeface="Calibri"/>
                <a:ea typeface="Calibri"/>
                <a:cs typeface="Calibri"/>
                <a:sym typeface="Calibri"/>
              </a:rPr>
              <a:t> (web).  </a:t>
            </a:r>
            <a:endParaRPr b="0" i="0" sz="19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Calibri"/>
              <a:buNone/>
            </a:pPr>
            <a:r>
              <a:rPr b="0" i="0" lang="en-US" sz="1900" u="none">
                <a:solidFill>
                  <a:srgbClr val="000000"/>
                </a:solidFill>
                <a:latin typeface="Calibri"/>
                <a:ea typeface="Calibri"/>
                <a:cs typeface="Calibri"/>
                <a:sym typeface="Calibri"/>
              </a:rPr>
              <a:t>-</a:t>
            </a:r>
            <a:r>
              <a:rPr b="0" i="0" lang="en-US" sz="1900" u="sng">
                <a:solidFill>
                  <a:schemeClr val="hlink"/>
                </a:solidFill>
                <a:latin typeface="Arial"/>
                <a:ea typeface="Arial"/>
                <a:cs typeface="Arial"/>
                <a:sym typeface="Arial"/>
                <a:hlinkClick r:id="rId5"/>
              </a:rPr>
              <a:t>Generador de horarios</a:t>
            </a:r>
            <a:r>
              <a:rPr b="0" i="0" lang="en-US" sz="1900" u="none">
                <a:solidFill>
                  <a:srgbClr val="000000"/>
                </a:solidFill>
                <a:latin typeface="Calibri"/>
                <a:ea typeface="Calibri"/>
                <a:cs typeface="Calibri"/>
                <a:sym typeface="Calibri"/>
              </a:rPr>
              <a:t> (web).</a:t>
            </a:r>
            <a:endParaRPr b="0" i="0" sz="19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Calibri"/>
              <a:buNone/>
            </a:pPr>
            <a:r>
              <a:rPr b="0" i="0" lang="en-US" sz="1900" u="none">
                <a:solidFill>
                  <a:srgbClr val="000000"/>
                </a:solidFill>
                <a:latin typeface="Calibri"/>
                <a:ea typeface="Calibri"/>
                <a:cs typeface="Calibri"/>
                <a:sym typeface="Calibri"/>
              </a:rPr>
              <a:t>-</a:t>
            </a:r>
            <a:r>
              <a:rPr b="0" i="0" lang="en-US" sz="1900" u="sng">
                <a:solidFill>
                  <a:schemeClr val="hlink"/>
                </a:solidFill>
                <a:latin typeface="Arial"/>
                <a:ea typeface="Arial"/>
                <a:cs typeface="Arial"/>
                <a:sym typeface="Arial"/>
                <a:hlinkClick r:id="rId6"/>
              </a:rPr>
              <a:t>Generador de calendarios</a:t>
            </a:r>
            <a:r>
              <a:rPr b="0" i="0" lang="en-US" sz="1900" u="none">
                <a:solidFill>
                  <a:srgbClr val="000000"/>
                </a:solidFill>
                <a:latin typeface="Calibri"/>
                <a:ea typeface="Calibri"/>
                <a:cs typeface="Calibri"/>
                <a:sym typeface="Calibri"/>
              </a:rPr>
              <a:t> (web). </a:t>
            </a:r>
            <a:endParaRPr b="0" i="0" sz="19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900" u="none">
              <a:solidFill>
                <a:srgbClr val="000000"/>
              </a:solidFill>
              <a:latin typeface="Arial"/>
              <a:ea typeface="Arial"/>
              <a:cs typeface="Arial"/>
              <a:sym typeface="Arial"/>
            </a:endParaRPr>
          </a:p>
        </p:txBody>
      </p:sp>
      <p:sp>
        <p:nvSpPr>
          <p:cNvPr id="531" name="Google Shape;531;p45"/>
          <p:cNvSpPr txBox="1"/>
          <p:nvPr/>
        </p:nvSpPr>
        <p:spPr>
          <a:xfrm>
            <a:off x="666750" y="4068762"/>
            <a:ext cx="10834687" cy="2400300"/>
          </a:xfrm>
          <a:prstGeom prst="rect">
            <a:avLst/>
          </a:prstGeom>
          <a:noFill/>
          <a:ln>
            <a:noFill/>
          </a:ln>
        </p:spPr>
        <p:txBody>
          <a:bodyPr anchorCtr="0" anchor="t" bIns="60000" lIns="120000" spcFirstLastPara="1" rIns="120000" wrap="square" tIns="60000">
            <a:noAutofit/>
          </a:bodyPr>
          <a:lstStyle/>
          <a:p>
            <a:pPr indent="0" lvl="0" marL="0" marR="0" rtl="0" algn="l">
              <a:lnSpc>
                <a:spcPct val="100000"/>
              </a:lnSpc>
              <a:spcBef>
                <a:spcPts val="0"/>
              </a:spcBef>
              <a:spcAft>
                <a:spcPts val="0"/>
              </a:spcAft>
              <a:buClr>
                <a:srgbClr val="7030A0"/>
              </a:buClr>
              <a:buSzPts val="2100"/>
              <a:buFont typeface="Calibri"/>
              <a:buNone/>
            </a:pPr>
            <a:r>
              <a:rPr b="1" i="0" lang="en-US" sz="2100" u="none">
                <a:solidFill>
                  <a:srgbClr val="7030A0"/>
                </a:solidFill>
                <a:latin typeface="Calibri"/>
                <a:ea typeface="Calibri"/>
                <a:cs typeface="Calibri"/>
                <a:sym typeface="Calibri"/>
              </a:rPr>
              <a:t>Secuenciación:</a:t>
            </a:r>
            <a:endParaRPr/>
          </a:p>
          <a:p>
            <a:pPr indent="0" lvl="0" marL="0" marR="0" rtl="0" algn="l">
              <a:lnSpc>
                <a:spcPct val="100000"/>
              </a:lnSpc>
              <a:spcBef>
                <a:spcPts val="1300"/>
              </a:spcBef>
              <a:spcAft>
                <a:spcPts val="0"/>
              </a:spcAft>
              <a:buClr>
                <a:srgbClr val="000000"/>
              </a:buClr>
              <a:buSzPts val="1900"/>
              <a:buFont typeface="Calibri"/>
              <a:buNone/>
            </a:pPr>
            <a:r>
              <a:rPr b="0" i="0" lang="en-US" sz="1900" u="none">
                <a:solidFill>
                  <a:srgbClr val="000000"/>
                </a:solidFill>
                <a:latin typeface="Calibri"/>
                <a:ea typeface="Calibri"/>
                <a:cs typeface="Calibri"/>
                <a:sym typeface="Calibri"/>
              </a:rPr>
              <a:t>-</a:t>
            </a:r>
            <a:r>
              <a:rPr b="0" i="0" lang="en-US" sz="1900" u="sng">
                <a:solidFill>
                  <a:schemeClr val="hlink"/>
                </a:solidFill>
                <a:latin typeface="Arial"/>
                <a:ea typeface="Arial"/>
                <a:cs typeface="Arial"/>
                <a:sym typeface="Arial"/>
                <a:hlinkClick r:id="rId7"/>
              </a:rPr>
              <a:t>Pictoagenda </a:t>
            </a:r>
            <a:r>
              <a:rPr b="0" i="0" lang="en-US" sz="1900" u="none">
                <a:solidFill>
                  <a:srgbClr val="000000"/>
                </a:solidFill>
                <a:latin typeface="Calibri"/>
                <a:ea typeface="Calibri"/>
                <a:cs typeface="Calibri"/>
                <a:sym typeface="Calibri"/>
              </a:rPr>
              <a:t>(web). </a:t>
            </a:r>
            <a:endParaRPr/>
          </a:p>
          <a:p>
            <a:pPr indent="0" lvl="0" marL="0" marR="0" rtl="0" algn="l">
              <a:lnSpc>
                <a:spcPct val="100000"/>
              </a:lnSpc>
              <a:spcBef>
                <a:spcPts val="1300"/>
              </a:spcBef>
              <a:spcAft>
                <a:spcPts val="0"/>
              </a:spcAft>
              <a:buClr>
                <a:srgbClr val="000000"/>
              </a:buClr>
              <a:buSzPts val="1900"/>
              <a:buFont typeface="Calibri"/>
              <a:buNone/>
            </a:pPr>
            <a:r>
              <a:rPr b="0" i="0" lang="en-US" sz="1900" u="none">
                <a:solidFill>
                  <a:srgbClr val="000000"/>
                </a:solidFill>
                <a:latin typeface="Calibri"/>
                <a:ea typeface="Calibri"/>
                <a:cs typeface="Calibri"/>
                <a:sym typeface="Calibri"/>
              </a:rPr>
              <a:t>-</a:t>
            </a:r>
            <a:r>
              <a:rPr b="0" i="0" lang="en-US" sz="1900" u="sng">
                <a:solidFill>
                  <a:schemeClr val="hlink"/>
                </a:solidFill>
                <a:latin typeface="Arial"/>
                <a:ea typeface="Arial"/>
                <a:cs typeface="Arial"/>
                <a:sym typeface="Arial"/>
                <a:hlinkClick r:id="rId8"/>
              </a:rPr>
              <a:t>My game sequences </a:t>
            </a:r>
            <a:r>
              <a:rPr b="0" i="0" lang="en-US" sz="1900" u="none">
                <a:solidFill>
                  <a:srgbClr val="000000"/>
                </a:solidFill>
                <a:latin typeface="Calibri"/>
                <a:ea typeface="Calibri"/>
                <a:cs typeface="Calibri"/>
                <a:sym typeface="Calibri"/>
              </a:rPr>
              <a:t>(Android) </a:t>
            </a:r>
            <a:endParaRPr/>
          </a:p>
          <a:p>
            <a:pPr indent="0" lvl="0" marL="0" marR="0" rtl="0" algn="l">
              <a:lnSpc>
                <a:spcPct val="100000"/>
              </a:lnSpc>
              <a:spcBef>
                <a:spcPts val="1300"/>
              </a:spcBef>
              <a:spcAft>
                <a:spcPts val="0"/>
              </a:spcAft>
              <a:buClr>
                <a:srgbClr val="7030A0"/>
              </a:buClr>
              <a:buSzPts val="2100"/>
              <a:buFont typeface="Calibri"/>
              <a:buNone/>
            </a:pPr>
            <a:r>
              <a:rPr b="1" i="0" lang="en-US" sz="2100" u="none">
                <a:solidFill>
                  <a:srgbClr val="7030A0"/>
                </a:solidFill>
                <a:latin typeface="Calibri"/>
                <a:ea typeface="Calibri"/>
                <a:cs typeface="Calibri"/>
                <a:sym typeface="Calibri"/>
              </a:rPr>
              <a:t>Anticipación:</a:t>
            </a:r>
            <a:endParaRPr/>
          </a:p>
          <a:p>
            <a:pPr indent="0" lvl="0" marL="0" marR="0" rtl="0" algn="l">
              <a:lnSpc>
                <a:spcPct val="100000"/>
              </a:lnSpc>
              <a:spcBef>
                <a:spcPts val="1300"/>
              </a:spcBef>
              <a:spcAft>
                <a:spcPts val="0"/>
              </a:spcAft>
              <a:buClr>
                <a:srgbClr val="000000"/>
              </a:buClr>
              <a:buSzPts val="1900"/>
              <a:buFont typeface="Calibri"/>
              <a:buNone/>
            </a:pPr>
            <a:r>
              <a:rPr b="0" i="0" lang="en-US" sz="1900" u="none">
                <a:solidFill>
                  <a:srgbClr val="000000"/>
                </a:solidFill>
                <a:latin typeface="Calibri"/>
                <a:ea typeface="Calibri"/>
                <a:cs typeface="Calibri"/>
                <a:sym typeface="Calibri"/>
              </a:rPr>
              <a:t>-</a:t>
            </a:r>
            <a:r>
              <a:rPr b="0" i="0" lang="en-US" sz="1900" u="sng">
                <a:solidFill>
                  <a:schemeClr val="hlink"/>
                </a:solidFill>
                <a:latin typeface="Arial"/>
                <a:ea typeface="Arial"/>
                <a:cs typeface="Arial"/>
                <a:sym typeface="Arial"/>
                <a:hlinkClick r:id="rId9"/>
              </a:rPr>
              <a:t>Dictapicto</a:t>
            </a:r>
            <a:r>
              <a:rPr b="0" i="0" lang="en-US" sz="1900" u="none">
                <a:solidFill>
                  <a:srgbClr val="000000"/>
                </a:solidFill>
                <a:latin typeface="Calibri"/>
                <a:ea typeface="Calibri"/>
                <a:cs typeface="Calibri"/>
                <a:sym typeface="Calibri"/>
              </a:rPr>
              <a:t> (Android) </a:t>
            </a:r>
            <a:endParaRPr/>
          </a:p>
        </p:txBody>
      </p:sp>
      <p:sp>
        <p:nvSpPr>
          <p:cNvPr id="532" name="Google Shape;532;p45"/>
          <p:cNvSpPr txBox="1"/>
          <p:nvPr/>
        </p:nvSpPr>
        <p:spPr>
          <a:xfrm>
            <a:off x="6469062" y="1711325"/>
            <a:ext cx="5032375" cy="2741612"/>
          </a:xfrm>
          <a:prstGeom prst="rect">
            <a:avLst/>
          </a:prstGeom>
          <a:noFill/>
          <a:ln>
            <a:noFill/>
          </a:ln>
        </p:spPr>
        <p:txBody>
          <a:bodyPr anchorCtr="0" anchor="t" bIns="60000" lIns="120000" spcFirstLastPara="1" rIns="120000" wrap="square" tIns="60000">
            <a:noAutofit/>
          </a:bodyPr>
          <a:lstStyle/>
          <a:p>
            <a:pPr indent="0" lvl="0" marL="0" marR="0" rtl="0" algn="l">
              <a:lnSpc>
                <a:spcPct val="100000"/>
              </a:lnSpc>
              <a:spcBef>
                <a:spcPts val="0"/>
              </a:spcBef>
              <a:spcAft>
                <a:spcPts val="0"/>
              </a:spcAft>
              <a:buClr>
                <a:srgbClr val="000000"/>
              </a:buClr>
              <a:buSzPts val="3700"/>
              <a:buFont typeface="Arial"/>
              <a:buNone/>
            </a:pPr>
            <a:r>
              <a:t/>
            </a:r>
            <a:endParaRPr b="1" i="0" sz="3700" u="none">
              <a:solidFill>
                <a:srgbClr val="00B050"/>
              </a:solidFill>
              <a:latin typeface="Calibri"/>
              <a:ea typeface="Calibri"/>
              <a:cs typeface="Calibri"/>
              <a:sym typeface="Calibri"/>
            </a:endParaRPr>
          </a:p>
          <a:p>
            <a:pPr indent="0" lvl="0" marL="0" marR="0" rtl="0" algn="l">
              <a:lnSpc>
                <a:spcPct val="100000"/>
              </a:lnSpc>
              <a:spcBef>
                <a:spcPts val="0"/>
              </a:spcBef>
              <a:spcAft>
                <a:spcPts val="0"/>
              </a:spcAft>
              <a:buClr>
                <a:srgbClr val="7030A0"/>
              </a:buClr>
              <a:buSzPts val="2100"/>
              <a:buFont typeface="Calibri"/>
              <a:buNone/>
            </a:pPr>
            <a:r>
              <a:rPr b="1" i="0" lang="en-US" sz="2100" u="none">
                <a:solidFill>
                  <a:srgbClr val="7030A0"/>
                </a:solidFill>
                <a:latin typeface="Calibri"/>
                <a:ea typeface="Calibri"/>
                <a:cs typeface="Calibri"/>
                <a:sym typeface="Calibri"/>
              </a:rPr>
              <a:t>Estructuración:</a:t>
            </a:r>
            <a:endParaRPr/>
          </a:p>
          <a:p>
            <a:pPr indent="-12700" lvl="0" marL="0" marR="0" rtl="0" algn="l">
              <a:lnSpc>
                <a:spcPct val="100000"/>
              </a:lnSpc>
              <a:spcBef>
                <a:spcPts val="1300"/>
              </a:spcBef>
              <a:spcAft>
                <a:spcPts val="0"/>
              </a:spcAft>
              <a:buClr>
                <a:srgbClr val="000000"/>
              </a:buClr>
              <a:buSzPts val="200"/>
              <a:buFont typeface="Noto Sans Symbols"/>
              <a:buChar char="✔"/>
            </a:pPr>
            <a:r>
              <a:rPr b="0" i="0" lang="en-US" sz="1900" u="sng">
                <a:solidFill>
                  <a:schemeClr val="hlink"/>
                </a:solidFill>
                <a:latin typeface="Arial"/>
                <a:ea typeface="Arial"/>
                <a:cs typeface="Arial"/>
                <a:sym typeface="Arial"/>
                <a:hlinkClick r:id="rId10"/>
              </a:rPr>
              <a:t>Tempus</a:t>
            </a:r>
            <a:r>
              <a:rPr b="0" i="0" lang="en-US" sz="1900" u="none">
                <a:solidFill>
                  <a:srgbClr val="000000"/>
                </a:solidFill>
                <a:latin typeface="Calibri"/>
                <a:ea typeface="Calibri"/>
                <a:cs typeface="Calibri"/>
                <a:sym typeface="Calibri"/>
              </a:rPr>
              <a:t> (Android)</a:t>
            </a:r>
            <a:endParaRPr/>
          </a:p>
          <a:p>
            <a:pPr indent="-12700" lvl="0" marL="0" marR="0" rtl="0" algn="l">
              <a:lnSpc>
                <a:spcPct val="100000"/>
              </a:lnSpc>
              <a:spcBef>
                <a:spcPts val="1300"/>
              </a:spcBef>
              <a:spcAft>
                <a:spcPts val="0"/>
              </a:spcAft>
              <a:buClr>
                <a:srgbClr val="000000"/>
              </a:buClr>
              <a:buSzPts val="200"/>
              <a:buFont typeface="Noto Sans Symbols"/>
              <a:buChar char="✔"/>
            </a:pPr>
            <a:r>
              <a:rPr b="0" i="0" lang="en-US" sz="1900" u="none">
                <a:solidFill>
                  <a:srgbClr val="000000"/>
                </a:solidFill>
                <a:latin typeface="Calibri"/>
                <a:ea typeface="Calibri"/>
                <a:cs typeface="Calibri"/>
                <a:sym typeface="Calibri"/>
              </a:rPr>
              <a:t>Pictogramas y señales visuales para identificar espacios:</a:t>
            </a:r>
            <a:endParaRPr/>
          </a:p>
          <a:p>
            <a:pPr indent="0" lvl="0" marL="0" marR="0" rtl="0" algn="l">
              <a:lnSpc>
                <a:spcPct val="100000"/>
              </a:lnSpc>
              <a:spcBef>
                <a:spcPts val="1300"/>
              </a:spcBef>
              <a:spcAft>
                <a:spcPts val="0"/>
              </a:spcAft>
              <a:buClr>
                <a:schemeClr val="hlink"/>
              </a:buClr>
              <a:buSzPts val="1900"/>
              <a:buFont typeface="Arial"/>
              <a:buNone/>
            </a:pPr>
            <a:r>
              <a:rPr b="0" i="0" lang="en-US" sz="1900" u="sng">
                <a:solidFill>
                  <a:schemeClr val="hlink"/>
                </a:solidFill>
                <a:latin typeface="Arial"/>
                <a:ea typeface="Arial"/>
                <a:cs typeface="Arial"/>
                <a:sym typeface="Arial"/>
                <a:hlinkClick r:id="rId11"/>
              </a:rPr>
              <a:t>Arasaac</a:t>
            </a:r>
            <a:r>
              <a:rPr b="0" i="0" lang="en-US" sz="1900" u="none">
                <a:solidFill>
                  <a:srgbClr val="000000"/>
                </a:solidFill>
                <a:latin typeface="Calibri"/>
                <a:ea typeface="Calibri"/>
                <a:cs typeface="Calibri"/>
                <a:sym typeface="Calibri"/>
              </a:rPr>
              <a:t>    </a:t>
            </a:r>
            <a:r>
              <a:rPr b="0" i="0" lang="en-US" sz="1900" u="sng">
                <a:solidFill>
                  <a:schemeClr val="hlink"/>
                </a:solidFill>
                <a:latin typeface="Arial"/>
                <a:ea typeface="Arial"/>
                <a:cs typeface="Arial"/>
                <a:sym typeface="Arial"/>
                <a:hlinkClick r:id="rId12"/>
              </a:rPr>
              <a:t> Arasaac</a:t>
            </a:r>
            <a:endParaRPr b="0" i="0" sz="1900" u="none">
              <a:solidFill>
                <a:srgbClr val="000000"/>
              </a:solidFill>
              <a:latin typeface="Calibri"/>
              <a:ea typeface="Calibri"/>
              <a:cs typeface="Calibri"/>
              <a:sym typeface="Calibri"/>
            </a:endParaRPr>
          </a:p>
          <a:p>
            <a:pPr indent="0" lvl="0" marL="0" marR="0" rtl="0" algn="l">
              <a:lnSpc>
                <a:spcPct val="100000"/>
              </a:lnSpc>
              <a:spcBef>
                <a:spcPts val="1300"/>
              </a:spcBef>
              <a:spcAft>
                <a:spcPts val="0"/>
              </a:spcAft>
              <a:buClr>
                <a:srgbClr val="000000"/>
              </a:buClr>
              <a:buSzPts val="1900"/>
              <a:buFont typeface="Arial"/>
              <a:buNone/>
            </a:pPr>
            <a:r>
              <a:t/>
            </a:r>
            <a:endParaRPr b="0" i="0" sz="1900" u="none">
              <a:solidFill>
                <a:srgbClr val="000000"/>
              </a:solidFill>
              <a:latin typeface="Calibri"/>
              <a:ea typeface="Calibri"/>
              <a:cs typeface="Calibri"/>
              <a:sym typeface="Calibri"/>
            </a:endParaRPr>
          </a:p>
          <a:p>
            <a:pPr indent="0" lvl="0" marL="0" marR="0" rtl="0" algn="l">
              <a:lnSpc>
                <a:spcPct val="100000"/>
              </a:lnSpc>
              <a:spcBef>
                <a:spcPts val="1300"/>
              </a:spcBef>
              <a:spcAft>
                <a:spcPts val="0"/>
              </a:spcAft>
              <a:buClr>
                <a:srgbClr val="000000"/>
              </a:buClr>
              <a:buSzPts val="1900"/>
              <a:buFont typeface="Arial"/>
              <a:buNone/>
            </a:pPr>
            <a:r>
              <a:t/>
            </a:r>
            <a:endParaRPr b="0" i="0" sz="19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900" u="none">
              <a:solidFill>
                <a:srgbClr val="000000"/>
              </a:solidFill>
              <a:latin typeface="Calibri"/>
              <a:ea typeface="Calibri"/>
              <a:cs typeface="Calibri"/>
              <a:sym typeface="Calibri"/>
            </a:endParaRPr>
          </a:p>
        </p:txBody>
      </p:sp>
      <p:sp>
        <p:nvSpPr>
          <p:cNvPr id="533" name="Google Shape;533;p45"/>
          <p:cNvSpPr txBox="1"/>
          <p:nvPr/>
        </p:nvSpPr>
        <p:spPr>
          <a:xfrm>
            <a:off x="-98425" y="371475"/>
            <a:ext cx="12366624"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34" name="Google Shape;534;p45"/>
          <p:cNvSpPr txBox="1"/>
          <p:nvPr/>
        </p:nvSpPr>
        <p:spPr>
          <a:xfrm>
            <a:off x="644525" y="493712"/>
            <a:ext cx="9561512" cy="955675"/>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674EA7"/>
              </a:buClr>
              <a:buSzPts val="3300"/>
              <a:buFont typeface="Raleway"/>
              <a:buNone/>
            </a:pPr>
            <a:r>
              <a:rPr b="1" i="0" lang="en-US" sz="3300" u="none">
                <a:solidFill>
                  <a:srgbClr val="674EA7"/>
                </a:solidFill>
                <a:latin typeface="Raleway"/>
                <a:ea typeface="Raleway"/>
                <a:cs typeface="Raleway"/>
                <a:sym typeface="Raleway"/>
              </a:rPr>
              <a:t>Otra organización temática de las fichas analizadas y algunos recursos más...</a:t>
            </a:r>
            <a:endParaRPr/>
          </a:p>
        </p:txBody>
      </p:sp>
      <p:pic>
        <p:nvPicPr>
          <p:cNvPr id="535" name="Google Shape;535;p45"/>
          <p:cNvPicPr preferRelativeResize="0"/>
          <p:nvPr/>
        </p:nvPicPr>
        <p:blipFill rotWithShape="1">
          <a:blip r:embed="rId13">
            <a:alphaModFix/>
          </a:blip>
          <a:srcRect b="0" l="0" r="0" t="0"/>
          <a:stretch/>
        </p:blipFill>
        <p:spPr>
          <a:xfrm>
            <a:off x="9559925" y="381000"/>
            <a:ext cx="2290762" cy="1182687"/>
          </a:xfrm>
          <a:prstGeom prst="rect">
            <a:avLst/>
          </a:prstGeom>
          <a:noFill/>
          <a:ln cap="flat" cmpd="sng" w="28575">
            <a:solidFill>
              <a:srgbClr val="002060"/>
            </a:solidFill>
            <a:prstDash val="solid"/>
            <a:round/>
            <a:headEnd len="sm" w="sm" type="none"/>
            <a:tailEnd len="sm" w="sm" type="none"/>
          </a:ln>
        </p:spPr>
      </p:pic>
      <p:sp>
        <p:nvSpPr>
          <p:cNvPr id="536" name="Google Shape;536;p45"/>
          <p:cNvSpPr txBox="1"/>
          <p:nvPr/>
        </p:nvSpPr>
        <p:spPr>
          <a:xfrm>
            <a:off x="8610600" y="6356350"/>
            <a:ext cx="2743200" cy="365125"/>
          </a:xfrm>
          <a:prstGeom prst="rect">
            <a:avLst/>
          </a:prstGeom>
          <a:noFill/>
          <a:ln>
            <a:noFill/>
          </a:ln>
        </p:spPr>
        <p:txBody>
          <a:bodyPr anchorCtr="0" anchor="ctr" bIns="60925" lIns="121900" spcFirstLastPara="1" rIns="121900" wrap="square" tIns="60925">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40" name="Shape 540"/>
        <p:cNvGrpSpPr/>
        <p:nvPr/>
      </p:nvGrpSpPr>
      <p:grpSpPr>
        <a:xfrm>
          <a:off x="0" y="0"/>
          <a:ext cx="0" cy="0"/>
          <a:chOff x="0" y="0"/>
          <a:chExt cx="0" cy="0"/>
        </a:xfrm>
      </p:grpSpPr>
      <p:sp>
        <p:nvSpPr>
          <p:cNvPr id="541" name="Google Shape;541;p46"/>
          <p:cNvSpPr txBox="1"/>
          <p:nvPr/>
        </p:nvSpPr>
        <p:spPr>
          <a:xfrm>
            <a:off x="477837" y="1874837"/>
            <a:ext cx="5583237" cy="4533900"/>
          </a:xfrm>
          <a:prstGeom prst="rect">
            <a:avLst/>
          </a:prstGeom>
          <a:noFill/>
          <a:ln>
            <a:noFill/>
          </a:ln>
        </p:spPr>
        <p:txBody>
          <a:bodyPr anchorCtr="0" anchor="t" bIns="60000" lIns="120000" spcFirstLastPara="1" rIns="120000" wrap="square" tIns="60000">
            <a:noAutofit/>
          </a:bodyPr>
          <a:lstStyle/>
          <a:p>
            <a:pPr indent="0" lvl="0" marL="0" marR="0" rtl="0" algn="l">
              <a:lnSpc>
                <a:spcPct val="100000"/>
              </a:lnSpc>
              <a:spcBef>
                <a:spcPts val="0"/>
              </a:spcBef>
              <a:spcAft>
                <a:spcPts val="0"/>
              </a:spcAft>
              <a:buClr>
                <a:srgbClr val="7030A0"/>
              </a:buClr>
              <a:buSzPts val="2100"/>
              <a:buFont typeface="Calibri"/>
              <a:buNone/>
            </a:pPr>
            <a:r>
              <a:rPr b="1" i="0" lang="en-US" sz="2100" u="none">
                <a:solidFill>
                  <a:srgbClr val="7030A0"/>
                </a:solidFill>
                <a:latin typeface="Calibri"/>
                <a:ea typeface="Calibri"/>
                <a:cs typeface="Calibri"/>
                <a:sym typeface="Calibri"/>
              </a:rPr>
              <a:t>Habilidades emocionales, sociales y comunicativas:</a:t>
            </a:r>
            <a:endParaRPr b="0" i="0" sz="2100" u="none">
              <a:solidFill>
                <a:srgbClr val="7030A0"/>
              </a:solidFill>
              <a:latin typeface="Arial"/>
              <a:ea typeface="Arial"/>
              <a:cs typeface="Arial"/>
              <a:sym typeface="Arial"/>
            </a:endParaRPr>
          </a:p>
          <a:p>
            <a:pPr indent="-12700" lvl="0" marL="0" marR="0" rtl="0" algn="l">
              <a:lnSpc>
                <a:spcPct val="100000"/>
              </a:lnSpc>
              <a:spcBef>
                <a:spcPts val="1300"/>
              </a:spcBef>
              <a:spcAft>
                <a:spcPts val="0"/>
              </a:spcAft>
              <a:buClr>
                <a:srgbClr val="000000"/>
              </a:buClr>
              <a:buSzPts val="200"/>
              <a:buFont typeface="Noto Sans Symbols"/>
              <a:buChar char="✔"/>
            </a:pPr>
            <a:r>
              <a:rPr b="0" i="0" lang="en-US" sz="1900" u="sng">
                <a:solidFill>
                  <a:schemeClr val="hlink"/>
                </a:solidFill>
                <a:latin typeface="Arial"/>
                <a:ea typeface="Arial"/>
                <a:cs typeface="Arial"/>
                <a:sym typeface="Arial"/>
                <a:hlinkClick r:id="rId4"/>
              </a:rPr>
              <a:t>Pictoemociones </a:t>
            </a:r>
            <a:r>
              <a:rPr b="0" i="0" lang="en-US" sz="1900" u="none">
                <a:solidFill>
                  <a:srgbClr val="000000"/>
                </a:solidFill>
                <a:latin typeface="Calibri"/>
                <a:ea typeface="Calibri"/>
                <a:cs typeface="Calibri"/>
                <a:sym typeface="Calibri"/>
              </a:rPr>
              <a:t>(web) </a:t>
            </a:r>
            <a:endParaRPr/>
          </a:p>
          <a:p>
            <a:pPr indent="-12700" lvl="0" marL="0" marR="0" rtl="0" algn="l">
              <a:lnSpc>
                <a:spcPct val="100000"/>
              </a:lnSpc>
              <a:spcBef>
                <a:spcPts val="1300"/>
              </a:spcBef>
              <a:spcAft>
                <a:spcPts val="0"/>
              </a:spcAft>
              <a:buClr>
                <a:srgbClr val="000000"/>
              </a:buClr>
              <a:buSzPts val="200"/>
              <a:buFont typeface="Noto Sans Symbols"/>
              <a:buChar char="✔"/>
            </a:pPr>
            <a:r>
              <a:rPr b="0" i="0" lang="en-US" sz="1900" u="sng">
                <a:solidFill>
                  <a:schemeClr val="hlink"/>
                </a:solidFill>
                <a:latin typeface="Arial"/>
                <a:ea typeface="Arial"/>
                <a:cs typeface="Arial"/>
                <a:sym typeface="Arial"/>
                <a:hlinkClick r:id="rId5"/>
              </a:rPr>
              <a:t>Proyecto retrato</a:t>
            </a:r>
            <a:r>
              <a:rPr b="0" i="0" lang="en-US" sz="1900" u="none">
                <a:solidFill>
                  <a:srgbClr val="000000"/>
                </a:solidFill>
                <a:latin typeface="Calibri"/>
                <a:ea typeface="Calibri"/>
                <a:cs typeface="Calibri"/>
                <a:sym typeface="Calibri"/>
              </a:rPr>
              <a:t> (android) </a:t>
            </a:r>
            <a:endParaRPr/>
          </a:p>
          <a:p>
            <a:pPr indent="-12700" lvl="0" marL="0" marR="0" rtl="0" algn="l">
              <a:lnSpc>
                <a:spcPct val="100000"/>
              </a:lnSpc>
              <a:spcBef>
                <a:spcPts val="1300"/>
              </a:spcBef>
              <a:spcAft>
                <a:spcPts val="0"/>
              </a:spcAft>
              <a:buClr>
                <a:srgbClr val="000000"/>
              </a:buClr>
              <a:buSzPts val="200"/>
              <a:buFont typeface="Noto Sans Symbols"/>
              <a:buChar char="✔"/>
            </a:pPr>
            <a:r>
              <a:rPr b="0" i="0" lang="en-US" sz="1900" u="sng">
                <a:solidFill>
                  <a:schemeClr val="hlink"/>
                </a:solidFill>
                <a:latin typeface="Arial"/>
                <a:ea typeface="Arial"/>
                <a:cs typeface="Arial"/>
                <a:sym typeface="Arial"/>
                <a:hlinkClick r:id="rId6"/>
              </a:rPr>
              <a:t>Proyecto emociones</a:t>
            </a:r>
            <a:r>
              <a:rPr b="0" i="0" lang="en-US" sz="1900" u="none">
                <a:solidFill>
                  <a:srgbClr val="000000"/>
                </a:solidFill>
                <a:latin typeface="Calibri"/>
                <a:ea typeface="Calibri"/>
                <a:cs typeface="Calibri"/>
                <a:sym typeface="Calibri"/>
              </a:rPr>
              <a:t> (android) </a:t>
            </a:r>
            <a:endParaRPr/>
          </a:p>
          <a:p>
            <a:pPr indent="-12700" lvl="0" marL="0" marR="0" rtl="0" algn="l">
              <a:lnSpc>
                <a:spcPct val="100000"/>
              </a:lnSpc>
              <a:spcBef>
                <a:spcPts val="1300"/>
              </a:spcBef>
              <a:spcAft>
                <a:spcPts val="0"/>
              </a:spcAft>
              <a:buClr>
                <a:srgbClr val="000000"/>
              </a:buClr>
              <a:buSzPts val="200"/>
              <a:buFont typeface="Noto Sans Symbols"/>
              <a:buChar char="✔"/>
            </a:pPr>
            <a:r>
              <a:rPr b="0" i="0" lang="en-US" sz="1900" u="sng">
                <a:solidFill>
                  <a:schemeClr val="hlink"/>
                </a:solidFill>
                <a:latin typeface="Arial"/>
                <a:ea typeface="Arial"/>
                <a:cs typeface="Arial"/>
                <a:sym typeface="Arial"/>
                <a:hlinkClick r:id="rId7"/>
              </a:rPr>
              <a:t>Proyecto habilidades</a:t>
            </a:r>
            <a:r>
              <a:rPr b="0" i="0" lang="en-US" sz="1900" u="none">
                <a:solidFill>
                  <a:srgbClr val="000000"/>
                </a:solidFill>
                <a:latin typeface="Calibri"/>
                <a:ea typeface="Calibri"/>
                <a:cs typeface="Calibri"/>
                <a:sym typeface="Calibri"/>
              </a:rPr>
              <a:t> (android) </a:t>
            </a:r>
            <a:endParaRPr/>
          </a:p>
          <a:p>
            <a:pPr indent="-12700" lvl="0" marL="0" marR="0" rtl="0" algn="l">
              <a:lnSpc>
                <a:spcPct val="100000"/>
              </a:lnSpc>
              <a:spcBef>
                <a:spcPts val="1300"/>
              </a:spcBef>
              <a:spcAft>
                <a:spcPts val="0"/>
              </a:spcAft>
              <a:buClr>
                <a:srgbClr val="000000"/>
              </a:buClr>
              <a:buSzPts val="200"/>
              <a:buFont typeface="Noto Sans Symbols"/>
              <a:buChar char="✔"/>
            </a:pPr>
            <a:r>
              <a:rPr b="0" i="0" lang="en-US" sz="1900" u="sng">
                <a:solidFill>
                  <a:schemeClr val="hlink"/>
                </a:solidFill>
                <a:latin typeface="Arial"/>
                <a:ea typeface="Arial"/>
                <a:cs typeface="Arial"/>
                <a:sym typeface="Arial"/>
                <a:hlinkClick r:id="rId8"/>
              </a:rPr>
              <a:t>Pictoeduca</a:t>
            </a:r>
            <a:r>
              <a:rPr b="0" i="0" lang="en-US" sz="1900" u="none">
                <a:solidFill>
                  <a:srgbClr val="000000"/>
                </a:solidFill>
                <a:latin typeface="Calibri"/>
                <a:ea typeface="Calibri"/>
                <a:cs typeface="Calibri"/>
                <a:sym typeface="Calibri"/>
              </a:rPr>
              <a:t> (web) </a:t>
            </a:r>
            <a:endParaRPr/>
          </a:p>
          <a:p>
            <a:pPr indent="-12700" lvl="0" marL="0" marR="0" rtl="0" algn="l">
              <a:lnSpc>
                <a:spcPct val="100000"/>
              </a:lnSpc>
              <a:spcBef>
                <a:spcPts val="1300"/>
              </a:spcBef>
              <a:spcAft>
                <a:spcPts val="0"/>
              </a:spcAft>
              <a:buClr>
                <a:srgbClr val="000000"/>
              </a:buClr>
              <a:buSzPts val="200"/>
              <a:buFont typeface="Noto Sans Symbols"/>
              <a:buChar char="✔"/>
            </a:pPr>
            <a:r>
              <a:rPr b="0" i="0" lang="en-US" sz="1900" u="sng">
                <a:solidFill>
                  <a:schemeClr val="hlink"/>
                </a:solidFill>
                <a:latin typeface="Arial"/>
                <a:ea typeface="Arial"/>
                <a:cs typeface="Arial"/>
                <a:sym typeface="Arial"/>
                <a:hlinkClick r:id="rId9"/>
              </a:rPr>
              <a:t>Estados y emociones</a:t>
            </a:r>
            <a:r>
              <a:rPr b="0" i="0" lang="en-US" sz="1900" u="none">
                <a:solidFill>
                  <a:srgbClr val="000000"/>
                </a:solidFill>
                <a:latin typeface="Calibri"/>
                <a:ea typeface="Calibri"/>
                <a:cs typeface="Calibri"/>
                <a:sym typeface="Calibri"/>
              </a:rPr>
              <a:t> (web) </a:t>
            </a:r>
            <a:endParaRPr/>
          </a:p>
          <a:p>
            <a:pPr indent="-12700" lvl="0" marL="0" marR="0" rtl="0" algn="l">
              <a:lnSpc>
                <a:spcPct val="100000"/>
              </a:lnSpc>
              <a:spcBef>
                <a:spcPts val="1300"/>
              </a:spcBef>
              <a:spcAft>
                <a:spcPts val="0"/>
              </a:spcAft>
              <a:buClr>
                <a:srgbClr val="000000"/>
              </a:buClr>
              <a:buSzPts val="200"/>
              <a:buFont typeface="Noto Sans Symbols"/>
              <a:buChar char="✔"/>
            </a:pPr>
            <a:r>
              <a:rPr b="0" i="0" lang="en-US" sz="1900" u="sng">
                <a:solidFill>
                  <a:schemeClr val="hlink"/>
                </a:solidFill>
                <a:latin typeface="Arial"/>
                <a:ea typeface="Arial"/>
                <a:cs typeface="Arial"/>
                <a:sym typeface="Arial"/>
                <a:hlinkClick r:id="rId10"/>
              </a:rPr>
              <a:t>Juegos Emociones</a:t>
            </a:r>
            <a:r>
              <a:rPr b="0" i="0" lang="en-US" sz="1900" u="none">
                <a:solidFill>
                  <a:srgbClr val="000000"/>
                </a:solidFill>
                <a:latin typeface="Calibri"/>
                <a:ea typeface="Calibri"/>
                <a:cs typeface="Calibri"/>
                <a:sym typeface="Calibri"/>
              </a:rPr>
              <a:t> (web) </a:t>
            </a:r>
            <a:endParaRPr/>
          </a:p>
          <a:p>
            <a:pPr indent="0" lvl="0" marL="0" marR="0" rtl="0" algn="l">
              <a:lnSpc>
                <a:spcPct val="100000"/>
              </a:lnSpc>
              <a:spcBef>
                <a:spcPts val="0"/>
              </a:spcBef>
              <a:spcAft>
                <a:spcPts val="0"/>
              </a:spcAft>
              <a:buNone/>
            </a:pPr>
            <a:r>
              <a:t/>
            </a:r>
            <a:endParaRPr b="0" i="0" sz="1900" u="none">
              <a:solidFill>
                <a:srgbClr val="000000"/>
              </a:solidFill>
              <a:latin typeface="Calibri"/>
              <a:ea typeface="Calibri"/>
              <a:cs typeface="Calibri"/>
              <a:sym typeface="Calibri"/>
            </a:endParaRPr>
          </a:p>
        </p:txBody>
      </p:sp>
      <p:sp>
        <p:nvSpPr>
          <p:cNvPr id="542" name="Google Shape;542;p46"/>
          <p:cNvSpPr txBox="1"/>
          <p:nvPr/>
        </p:nvSpPr>
        <p:spPr>
          <a:xfrm>
            <a:off x="6784975" y="1874837"/>
            <a:ext cx="4341812" cy="2625725"/>
          </a:xfrm>
          <a:prstGeom prst="rect">
            <a:avLst/>
          </a:prstGeom>
          <a:noFill/>
          <a:ln>
            <a:noFill/>
          </a:ln>
        </p:spPr>
        <p:txBody>
          <a:bodyPr anchorCtr="0" anchor="t" bIns="60000" lIns="120000" spcFirstLastPara="1" rIns="120000" wrap="square" tIns="60000">
            <a:noAutofit/>
          </a:bodyPr>
          <a:lstStyle/>
          <a:p>
            <a:pPr indent="0" lvl="0" marL="0" marR="0" rtl="0" algn="l">
              <a:lnSpc>
                <a:spcPct val="100000"/>
              </a:lnSpc>
              <a:spcBef>
                <a:spcPts val="0"/>
              </a:spcBef>
              <a:spcAft>
                <a:spcPts val="0"/>
              </a:spcAft>
              <a:buClr>
                <a:srgbClr val="7030A0"/>
              </a:buClr>
              <a:buSzPts val="2100"/>
              <a:buFont typeface="Calibri"/>
              <a:buNone/>
            </a:pPr>
            <a:r>
              <a:rPr b="1" i="0" lang="en-US" sz="2100" u="none">
                <a:solidFill>
                  <a:srgbClr val="7030A0"/>
                </a:solidFill>
                <a:latin typeface="Calibri"/>
                <a:ea typeface="Calibri"/>
                <a:cs typeface="Calibri"/>
                <a:sym typeface="Calibri"/>
              </a:rPr>
              <a:t>Actividades de la vida diaria:</a:t>
            </a:r>
            <a:endParaRPr b="0" i="0" sz="2100" u="none">
              <a:solidFill>
                <a:srgbClr val="7030A0"/>
              </a:solidFill>
              <a:latin typeface="Calibri"/>
              <a:ea typeface="Calibri"/>
              <a:cs typeface="Calibri"/>
              <a:sym typeface="Calibri"/>
            </a:endParaRPr>
          </a:p>
          <a:p>
            <a:pPr indent="-12700" lvl="0" marL="0" marR="0" rtl="0" algn="l">
              <a:lnSpc>
                <a:spcPct val="100000"/>
              </a:lnSpc>
              <a:spcBef>
                <a:spcPts val="1300"/>
              </a:spcBef>
              <a:spcAft>
                <a:spcPts val="0"/>
              </a:spcAft>
              <a:buClr>
                <a:srgbClr val="000000"/>
              </a:buClr>
              <a:buSzPts val="200"/>
              <a:buFont typeface="Noto Sans Symbols"/>
              <a:buChar char="✔"/>
            </a:pPr>
            <a:r>
              <a:rPr b="0" i="0" lang="en-US" sz="1900" u="sng">
                <a:solidFill>
                  <a:schemeClr val="hlink"/>
                </a:solidFill>
                <a:latin typeface="Arial"/>
                <a:ea typeface="Arial"/>
                <a:cs typeface="Arial"/>
                <a:sym typeface="Arial"/>
                <a:hlinkClick r:id="rId11"/>
              </a:rPr>
              <a:t>Llevo todo </a:t>
            </a:r>
            <a:r>
              <a:rPr b="0" i="0" lang="en-US" sz="1900" u="none">
                <a:solidFill>
                  <a:srgbClr val="000000"/>
                </a:solidFill>
                <a:latin typeface="Calibri"/>
                <a:ea typeface="Calibri"/>
                <a:cs typeface="Calibri"/>
                <a:sym typeface="Calibri"/>
              </a:rPr>
              <a:t>(Android) </a:t>
            </a:r>
            <a:endParaRPr/>
          </a:p>
          <a:p>
            <a:pPr indent="-12700" lvl="0" marL="0" marR="0" rtl="0" algn="l">
              <a:lnSpc>
                <a:spcPct val="100000"/>
              </a:lnSpc>
              <a:spcBef>
                <a:spcPts val="1300"/>
              </a:spcBef>
              <a:spcAft>
                <a:spcPts val="0"/>
              </a:spcAft>
              <a:buClr>
                <a:srgbClr val="000000"/>
              </a:buClr>
              <a:buSzPts val="200"/>
              <a:buFont typeface="Noto Sans Symbols"/>
              <a:buChar char="✔"/>
            </a:pPr>
            <a:r>
              <a:rPr b="0" i="0" lang="en-US" sz="1900" u="sng">
                <a:solidFill>
                  <a:schemeClr val="hlink"/>
                </a:solidFill>
                <a:latin typeface="Arial"/>
                <a:ea typeface="Arial"/>
                <a:cs typeface="Arial"/>
                <a:sym typeface="Arial"/>
                <a:hlinkClick r:id="rId12"/>
              </a:rPr>
              <a:t>José Aprende </a:t>
            </a:r>
            <a:r>
              <a:rPr b="0" i="0" lang="en-US" sz="1900" u="none">
                <a:solidFill>
                  <a:srgbClr val="000000"/>
                </a:solidFill>
                <a:latin typeface="Calibri"/>
                <a:ea typeface="Calibri"/>
                <a:cs typeface="Calibri"/>
                <a:sym typeface="Calibri"/>
              </a:rPr>
              <a:t>(Android) </a:t>
            </a:r>
            <a:endParaRPr/>
          </a:p>
          <a:p>
            <a:pPr indent="-12700" lvl="0" marL="0" marR="0" rtl="0" algn="l">
              <a:lnSpc>
                <a:spcPct val="100000"/>
              </a:lnSpc>
              <a:spcBef>
                <a:spcPts val="1300"/>
              </a:spcBef>
              <a:spcAft>
                <a:spcPts val="0"/>
              </a:spcAft>
              <a:buClr>
                <a:srgbClr val="000000"/>
              </a:buClr>
              <a:buSzPts val="200"/>
              <a:buFont typeface="Noto Sans Symbols"/>
              <a:buChar char="✔"/>
            </a:pPr>
            <a:r>
              <a:rPr b="0" i="0" lang="en-US" sz="1900" u="sng">
                <a:solidFill>
                  <a:schemeClr val="hlink"/>
                </a:solidFill>
                <a:latin typeface="Arial"/>
                <a:ea typeface="Arial"/>
                <a:cs typeface="Arial"/>
                <a:sym typeface="Arial"/>
                <a:hlinkClick r:id="rId13"/>
              </a:rPr>
              <a:t>Proyecto Villazul</a:t>
            </a:r>
            <a:r>
              <a:rPr b="0" i="0" lang="en-US" sz="1900" u="none">
                <a:solidFill>
                  <a:srgbClr val="000000"/>
                </a:solidFill>
                <a:latin typeface="Calibri"/>
                <a:ea typeface="Calibri"/>
                <a:cs typeface="Calibri"/>
                <a:sym typeface="Calibri"/>
              </a:rPr>
              <a:t> (web) </a:t>
            </a:r>
            <a:endParaRPr/>
          </a:p>
          <a:p>
            <a:pPr indent="-12700" lvl="0" marL="0" marR="0" rtl="0" algn="l">
              <a:lnSpc>
                <a:spcPct val="100000"/>
              </a:lnSpc>
              <a:spcBef>
                <a:spcPts val="1300"/>
              </a:spcBef>
              <a:spcAft>
                <a:spcPts val="0"/>
              </a:spcAft>
              <a:buClr>
                <a:srgbClr val="000000"/>
              </a:buClr>
              <a:buSzPts val="200"/>
              <a:buFont typeface="Noto Sans Symbols"/>
              <a:buChar char="✔"/>
            </a:pPr>
            <a:r>
              <a:rPr b="0" i="0" lang="en-US" sz="1900" u="sng">
                <a:solidFill>
                  <a:schemeClr val="hlink"/>
                </a:solidFill>
                <a:latin typeface="Arial"/>
                <a:ea typeface="Arial"/>
                <a:cs typeface="Arial"/>
                <a:sym typeface="Arial"/>
                <a:hlinkClick r:id="rId14"/>
              </a:rPr>
              <a:t>Pictosonidos</a:t>
            </a:r>
            <a:r>
              <a:rPr b="0" i="0" lang="en-US" sz="1900" u="none">
                <a:solidFill>
                  <a:srgbClr val="000000"/>
                </a:solidFill>
                <a:latin typeface="Calibri"/>
                <a:ea typeface="Calibri"/>
                <a:cs typeface="Calibri"/>
                <a:sym typeface="Calibri"/>
              </a:rPr>
              <a:t> (web) </a:t>
            </a:r>
            <a:endParaRPr/>
          </a:p>
          <a:p>
            <a:pPr indent="0" lvl="0" marL="0" marR="0" rtl="0" algn="l">
              <a:lnSpc>
                <a:spcPct val="100000"/>
              </a:lnSpc>
              <a:spcBef>
                <a:spcPts val="0"/>
              </a:spcBef>
              <a:spcAft>
                <a:spcPts val="0"/>
              </a:spcAft>
              <a:buNone/>
            </a:pPr>
            <a:r>
              <a:t/>
            </a:r>
            <a:endParaRPr b="0" i="0" sz="1900" u="none">
              <a:solidFill>
                <a:srgbClr val="000000"/>
              </a:solidFill>
              <a:latin typeface="Calibri"/>
              <a:ea typeface="Calibri"/>
              <a:cs typeface="Calibri"/>
              <a:sym typeface="Calibri"/>
            </a:endParaRPr>
          </a:p>
        </p:txBody>
      </p:sp>
      <p:sp>
        <p:nvSpPr>
          <p:cNvPr id="543" name="Google Shape;543;p46"/>
          <p:cNvSpPr txBox="1"/>
          <p:nvPr/>
        </p:nvSpPr>
        <p:spPr>
          <a:xfrm>
            <a:off x="6784975" y="4438650"/>
            <a:ext cx="4402137" cy="2419350"/>
          </a:xfrm>
          <a:prstGeom prst="rect">
            <a:avLst/>
          </a:prstGeom>
          <a:noFill/>
          <a:ln>
            <a:noFill/>
          </a:ln>
        </p:spPr>
        <p:txBody>
          <a:bodyPr anchorCtr="0" anchor="t" bIns="60000" lIns="120000" spcFirstLastPara="1" rIns="120000" wrap="square" tIns="60000">
            <a:noAutofit/>
          </a:bodyPr>
          <a:lstStyle/>
          <a:p>
            <a:pPr indent="0" lvl="0" marL="0" marR="0" rtl="0" algn="l">
              <a:lnSpc>
                <a:spcPct val="100000"/>
              </a:lnSpc>
              <a:spcBef>
                <a:spcPts val="0"/>
              </a:spcBef>
              <a:spcAft>
                <a:spcPts val="0"/>
              </a:spcAft>
              <a:buClr>
                <a:srgbClr val="7030A0"/>
              </a:buClr>
              <a:buSzPts val="2100"/>
              <a:buFont typeface="Calibri"/>
              <a:buNone/>
            </a:pPr>
            <a:r>
              <a:rPr b="1" i="0" lang="en-US" sz="2100" u="none">
                <a:solidFill>
                  <a:srgbClr val="7030A0"/>
                </a:solidFill>
                <a:latin typeface="Calibri"/>
                <a:ea typeface="Calibri"/>
                <a:cs typeface="Calibri"/>
                <a:sym typeface="Calibri"/>
              </a:rPr>
              <a:t>Reforzamiento:</a:t>
            </a:r>
            <a:endParaRPr b="0" i="0" sz="2100" u="none">
              <a:solidFill>
                <a:srgbClr val="7030A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b="0" i="0" sz="1900" u="none">
              <a:solidFill>
                <a:srgbClr val="000000"/>
              </a:solidFill>
              <a:latin typeface="Calibri"/>
              <a:ea typeface="Calibri"/>
              <a:cs typeface="Calibri"/>
              <a:sym typeface="Calibri"/>
            </a:endParaRPr>
          </a:p>
          <a:p>
            <a:pPr indent="-12700" lvl="0" marL="0" marR="0" rtl="0" algn="l">
              <a:lnSpc>
                <a:spcPct val="100000"/>
              </a:lnSpc>
              <a:spcBef>
                <a:spcPts val="0"/>
              </a:spcBef>
              <a:spcAft>
                <a:spcPts val="0"/>
              </a:spcAft>
              <a:buClr>
                <a:srgbClr val="000000"/>
              </a:buClr>
              <a:buSzPts val="200"/>
              <a:buFont typeface="Noto Sans Symbols"/>
              <a:buChar char="✔"/>
            </a:pPr>
            <a:r>
              <a:rPr b="0" i="0" lang="en-US" sz="1900" u="sng">
                <a:solidFill>
                  <a:schemeClr val="hlink"/>
                </a:solidFill>
                <a:latin typeface="Arial"/>
                <a:ea typeface="Arial"/>
                <a:cs typeface="Arial"/>
                <a:sym typeface="Arial"/>
                <a:hlinkClick r:id="rId15"/>
              </a:rPr>
              <a:t>Normas para niños</a:t>
            </a:r>
            <a:r>
              <a:rPr b="0" i="0" lang="en-US" sz="1900" u="none">
                <a:solidFill>
                  <a:srgbClr val="000000"/>
                </a:solidFill>
                <a:latin typeface="Calibri"/>
                <a:ea typeface="Calibri"/>
                <a:cs typeface="Calibri"/>
                <a:sym typeface="Calibri"/>
              </a:rPr>
              <a:t> (Android). </a:t>
            </a:r>
            <a:endParaRPr/>
          </a:p>
          <a:p>
            <a:pPr indent="-12700" lvl="0" marL="0" marR="0" rtl="0" algn="l">
              <a:lnSpc>
                <a:spcPct val="100000"/>
              </a:lnSpc>
              <a:spcBef>
                <a:spcPts val="0"/>
              </a:spcBef>
              <a:spcAft>
                <a:spcPts val="0"/>
              </a:spcAft>
              <a:buClr>
                <a:srgbClr val="000000"/>
              </a:buClr>
              <a:buSzPts val="200"/>
              <a:buFont typeface="Noto Sans Symbols"/>
              <a:buChar char="✔"/>
            </a:pPr>
            <a:r>
              <a:rPr b="0" i="0" lang="en-US" sz="1900" u="sng">
                <a:solidFill>
                  <a:schemeClr val="hlink"/>
                </a:solidFill>
                <a:latin typeface="Arial"/>
                <a:ea typeface="Arial"/>
                <a:cs typeface="Arial"/>
                <a:sym typeface="Arial"/>
                <a:hlinkClick r:id="rId16"/>
              </a:rPr>
              <a:t>Economía de fichas </a:t>
            </a:r>
            <a:endParaRPr/>
          </a:p>
        </p:txBody>
      </p:sp>
      <p:sp>
        <p:nvSpPr>
          <p:cNvPr id="544" name="Google Shape;544;p46"/>
          <p:cNvSpPr txBox="1"/>
          <p:nvPr/>
        </p:nvSpPr>
        <p:spPr>
          <a:xfrm>
            <a:off x="8610600" y="6356350"/>
            <a:ext cx="2743200" cy="365125"/>
          </a:xfrm>
          <a:prstGeom prst="rect">
            <a:avLst/>
          </a:prstGeom>
          <a:noFill/>
          <a:ln>
            <a:noFill/>
          </a:ln>
        </p:spPr>
        <p:txBody>
          <a:bodyPr anchorCtr="0" anchor="ctr" bIns="60925" lIns="121900" spcFirstLastPara="1" rIns="121900" wrap="square" tIns="60925">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
        <p:nvSpPr>
          <p:cNvPr id="545" name="Google Shape;545;p46"/>
          <p:cNvSpPr txBox="1"/>
          <p:nvPr/>
        </p:nvSpPr>
        <p:spPr>
          <a:xfrm>
            <a:off x="-98425" y="371475"/>
            <a:ext cx="12366624"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46" name="Google Shape;546;p46"/>
          <p:cNvSpPr txBox="1"/>
          <p:nvPr/>
        </p:nvSpPr>
        <p:spPr>
          <a:xfrm>
            <a:off x="644525" y="493712"/>
            <a:ext cx="9561512" cy="955675"/>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674EA7"/>
              </a:buClr>
              <a:buSzPts val="3300"/>
              <a:buFont typeface="Raleway"/>
              <a:buNone/>
            </a:pPr>
            <a:r>
              <a:rPr b="1" i="0" lang="en-US" sz="3300" u="none">
                <a:solidFill>
                  <a:srgbClr val="674EA7"/>
                </a:solidFill>
                <a:latin typeface="Raleway"/>
                <a:ea typeface="Raleway"/>
                <a:cs typeface="Raleway"/>
                <a:sym typeface="Raleway"/>
              </a:rPr>
              <a:t>Otra organización temática de las fichas analizadas y algunos recursos más...</a:t>
            </a:r>
            <a:endParaRPr/>
          </a:p>
        </p:txBody>
      </p:sp>
      <p:pic>
        <p:nvPicPr>
          <p:cNvPr id="547" name="Google Shape;547;p46"/>
          <p:cNvPicPr preferRelativeResize="0"/>
          <p:nvPr/>
        </p:nvPicPr>
        <p:blipFill rotWithShape="1">
          <a:blip r:embed="rId17">
            <a:alphaModFix/>
          </a:blip>
          <a:srcRect b="0" l="0" r="0" t="0"/>
          <a:stretch/>
        </p:blipFill>
        <p:spPr>
          <a:xfrm>
            <a:off x="9559925" y="381000"/>
            <a:ext cx="2290762" cy="1182687"/>
          </a:xfrm>
          <a:prstGeom prst="rect">
            <a:avLst/>
          </a:prstGeom>
          <a:noFill/>
          <a:ln cap="flat" cmpd="sng" w="28575">
            <a:solidFill>
              <a:srgbClr val="002060"/>
            </a:solidFill>
            <a:prstDash val="solid"/>
            <a:round/>
            <a:headEnd len="sm" w="sm" type="none"/>
            <a:tailEnd len="sm" w="sm" type="none"/>
          </a:ln>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51" name="Shape 551"/>
        <p:cNvGrpSpPr/>
        <p:nvPr/>
      </p:nvGrpSpPr>
      <p:grpSpPr>
        <a:xfrm>
          <a:off x="0" y="0"/>
          <a:ext cx="0" cy="0"/>
          <a:chOff x="0" y="0"/>
          <a:chExt cx="0" cy="0"/>
        </a:xfrm>
      </p:grpSpPr>
      <p:sp>
        <p:nvSpPr>
          <p:cNvPr id="552" name="Google Shape;552;p47"/>
          <p:cNvSpPr txBox="1"/>
          <p:nvPr/>
        </p:nvSpPr>
        <p:spPr>
          <a:xfrm>
            <a:off x="-174625" y="431800"/>
            <a:ext cx="12498387"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3" name="Google Shape;553;p47"/>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
        <p:nvSpPr>
          <p:cNvPr id="554" name="Google Shape;554;p47"/>
          <p:cNvSpPr txBox="1"/>
          <p:nvPr/>
        </p:nvSpPr>
        <p:spPr>
          <a:xfrm>
            <a:off x="125041" y="4223904"/>
            <a:ext cx="9562800" cy="955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3F3F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3F3F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51C75"/>
              </a:solidFill>
              <a:latin typeface="Roboto"/>
              <a:ea typeface="Roboto"/>
              <a:cs typeface="Roboto"/>
              <a:sym typeface="Roboto"/>
            </a:endParaRPr>
          </a:p>
          <a:p>
            <a:pPr indent="-285750" lvl="0" marL="457200" marR="0" rtl="0" algn="l">
              <a:lnSpc>
                <a:spcPct val="100000"/>
              </a:lnSpc>
              <a:spcBef>
                <a:spcPts val="0"/>
              </a:spcBef>
              <a:spcAft>
                <a:spcPts val="0"/>
              </a:spcAft>
              <a:buClr>
                <a:srgbClr val="351C75"/>
              </a:buClr>
              <a:buSzPts val="900"/>
              <a:buFont typeface="Roboto"/>
              <a:buChar char="●"/>
            </a:pPr>
            <a:r>
              <a:rPr b="0" i="0" lang="en-US" sz="1100" u="none" cap="none" strike="noStrike">
                <a:solidFill>
                  <a:srgbClr val="351C75"/>
                </a:solidFill>
                <a:latin typeface="Arial"/>
                <a:ea typeface="Arial"/>
                <a:cs typeface="Arial"/>
                <a:sym typeface="Arial"/>
              </a:rPr>
              <a:t>Ainscow, M. y Booth, T. (2015). Index For Inclusion.Edita OEI / FUHEM - Traducido y adaptado por: Gerardo Echeita, Yolanda Muñoz, Cecilia Simón y Marta Sandoval.</a:t>
            </a:r>
            <a:endParaRPr b="0" i="0" sz="1100" u="none" cap="none" strike="noStrike">
              <a:solidFill>
                <a:srgbClr val="351C75"/>
              </a:solidFill>
              <a:latin typeface="Arial"/>
              <a:ea typeface="Arial"/>
              <a:cs typeface="Arial"/>
              <a:sym typeface="Arial"/>
            </a:endParaRPr>
          </a:p>
          <a:p>
            <a:pPr indent="-285750" lvl="0" marL="457200" marR="0" rtl="0" algn="l">
              <a:lnSpc>
                <a:spcPct val="100000"/>
              </a:lnSpc>
              <a:spcBef>
                <a:spcPts val="0"/>
              </a:spcBef>
              <a:spcAft>
                <a:spcPts val="0"/>
              </a:spcAft>
              <a:buClr>
                <a:srgbClr val="351C75"/>
              </a:buClr>
              <a:buSzPts val="900"/>
              <a:buFont typeface="Roboto"/>
              <a:buChar char="●"/>
            </a:pPr>
            <a:r>
              <a:rPr b="0" i="0" lang="en-US" sz="1100" u="none" cap="none" strike="noStrike">
                <a:solidFill>
                  <a:srgbClr val="351C75"/>
                </a:solidFill>
                <a:latin typeface="Arial"/>
                <a:ea typeface="Arial"/>
                <a:cs typeface="Arial"/>
                <a:sym typeface="Arial"/>
              </a:rPr>
              <a:t>ANEP (2008) </a:t>
            </a:r>
            <a:r>
              <a:rPr b="0" i="1" lang="en-US" sz="1100" u="none" cap="none" strike="noStrike">
                <a:solidFill>
                  <a:srgbClr val="351C75"/>
                </a:solidFill>
                <a:latin typeface="Arial"/>
                <a:ea typeface="Arial"/>
                <a:cs typeface="Arial"/>
                <a:sym typeface="Arial"/>
              </a:rPr>
              <a:t>Programa de Educación Inicial y Primaria</a:t>
            </a:r>
            <a:r>
              <a:rPr b="0" i="0" lang="en-US" sz="1100" u="none" cap="none" strike="noStrike">
                <a:solidFill>
                  <a:srgbClr val="351C75"/>
                </a:solidFill>
                <a:latin typeface="Arial"/>
                <a:ea typeface="Arial"/>
                <a:cs typeface="Arial"/>
                <a:sym typeface="Arial"/>
              </a:rPr>
              <a:t>. Ed. Rosgal S.A. Montevideo - Uruguay</a:t>
            </a:r>
            <a:r>
              <a:rPr lang="en-US" sz="1100">
                <a:solidFill>
                  <a:srgbClr val="351C75"/>
                </a:solidFill>
              </a:rPr>
              <a:t>.</a:t>
            </a:r>
            <a:r>
              <a:rPr b="0" i="0" lang="en-US" sz="1100" u="none" cap="none" strike="noStrike">
                <a:solidFill>
                  <a:srgbClr val="351C75"/>
                </a:solidFill>
                <a:latin typeface="Arial"/>
                <a:ea typeface="Arial"/>
                <a:cs typeface="Arial"/>
                <a:sym typeface="Arial"/>
              </a:rPr>
              <a:t> </a:t>
            </a:r>
            <a:r>
              <a:rPr lang="en-US" sz="1100">
                <a:solidFill>
                  <a:srgbClr val="351C75"/>
                </a:solidFill>
              </a:rPr>
              <a:t>D</a:t>
            </a:r>
            <a:r>
              <a:rPr b="0" i="0" lang="en-US" sz="1100" u="none" cap="none" strike="noStrike">
                <a:solidFill>
                  <a:srgbClr val="351C75"/>
                </a:solidFill>
                <a:latin typeface="Arial"/>
                <a:ea typeface="Arial"/>
                <a:cs typeface="Arial"/>
                <a:sym typeface="Arial"/>
              </a:rPr>
              <a:t>isponible en: </a:t>
            </a:r>
            <a:r>
              <a:rPr b="0" i="0" lang="en-US" sz="1100" u="sng" cap="none" strike="noStrike">
                <a:solidFill>
                  <a:srgbClr val="351C75"/>
                </a:solidFill>
                <a:latin typeface="Arial"/>
                <a:ea typeface="Arial"/>
                <a:cs typeface="Arial"/>
                <a:sym typeface="Arial"/>
                <a:hlinkClick r:id="rId4"/>
              </a:rPr>
              <a:t>http://ceip.edu.uy/archivos/DestacadosCep/Programa_Escolar.pdf</a:t>
            </a:r>
            <a:r>
              <a:rPr b="0" i="0" lang="en-US" sz="1100" u="none" cap="none" strike="noStrike">
                <a:solidFill>
                  <a:srgbClr val="351C75"/>
                </a:solidFill>
                <a:latin typeface="Arial"/>
                <a:ea typeface="Arial"/>
                <a:cs typeface="Arial"/>
                <a:sym typeface="Arial"/>
              </a:rPr>
              <a:t> </a:t>
            </a:r>
            <a:endParaRPr b="0" i="0" sz="1100" u="none" cap="none" strike="noStrike">
              <a:solidFill>
                <a:srgbClr val="351C75"/>
              </a:solidFill>
              <a:latin typeface="Arial"/>
              <a:ea typeface="Arial"/>
              <a:cs typeface="Arial"/>
              <a:sym typeface="Arial"/>
            </a:endParaRPr>
          </a:p>
          <a:p>
            <a:pPr indent="-285750" lvl="0" marL="457200" marR="0" rtl="0" algn="l">
              <a:lnSpc>
                <a:spcPct val="100000"/>
              </a:lnSpc>
              <a:spcBef>
                <a:spcPts val="0"/>
              </a:spcBef>
              <a:spcAft>
                <a:spcPts val="0"/>
              </a:spcAft>
              <a:buClr>
                <a:srgbClr val="351C75"/>
              </a:buClr>
              <a:buSzPts val="900"/>
              <a:buFont typeface="Arial"/>
              <a:buChar char="●"/>
            </a:pPr>
            <a:r>
              <a:rPr b="0" i="0" lang="en-US" sz="1100" u="none" cap="none" strike="noStrike">
                <a:solidFill>
                  <a:srgbClr val="351C75"/>
                </a:solidFill>
                <a:latin typeface="Arial"/>
                <a:ea typeface="Arial"/>
                <a:cs typeface="Arial"/>
                <a:sym typeface="Arial"/>
              </a:rPr>
              <a:t>ANEP-CEIP (2015)</a:t>
            </a:r>
            <a:r>
              <a:rPr b="0" i="1" lang="en-US" sz="1100" u="none" cap="none" strike="noStrike">
                <a:solidFill>
                  <a:srgbClr val="351C75"/>
                </a:solidFill>
                <a:latin typeface="Arial"/>
                <a:ea typeface="Arial"/>
                <a:cs typeface="Arial"/>
                <a:sym typeface="Arial"/>
              </a:rPr>
              <a:t> Documento Base de Análisis Curricular. </a:t>
            </a:r>
            <a:r>
              <a:rPr b="0" i="0" lang="en-US" sz="1100" u="none" cap="none" strike="noStrike">
                <a:solidFill>
                  <a:srgbClr val="351C75"/>
                </a:solidFill>
                <a:latin typeface="Arial"/>
                <a:ea typeface="Arial"/>
                <a:cs typeface="Arial"/>
                <a:sym typeface="Arial"/>
              </a:rPr>
              <a:t>Disponible en: </a:t>
            </a:r>
            <a:r>
              <a:rPr b="0" i="0" lang="en-US" sz="1100" u="sng" cap="none" strike="noStrike">
                <a:solidFill>
                  <a:srgbClr val="351C75"/>
                </a:solidFill>
                <a:latin typeface="Arial"/>
                <a:ea typeface="Arial"/>
                <a:cs typeface="Arial"/>
                <a:sym typeface="Arial"/>
                <a:hlinkClick r:id="rId5"/>
              </a:rPr>
              <a:t>http://www.ceip.edu.uy/documentos/normativa/programaescolar/DocumentoFinalAnalisisCurricular_agosto2015.pd</a:t>
            </a:r>
            <a:endParaRPr b="0" i="0" sz="1100" u="none" cap="none" strike="noStrike">
              <a:solidFill>
                <a:srgbClr val="351C75"/>
              </a:solidFill>
              <a:latin typeface="Arial"/>
              <a:ea typeface="Arial"/>
              <a:cs typeface="Arial"/>
              <a:sym typeface="Arial"/>
            </a:endParaRPr>
          </a:p>
          <a:p>
            <a:pPr indent="-285750" lvl="0" marL="457200" marR="0" rtl="0" algn="l">
              <a:lnSpc>
                <a:spcPct val="100000"/>
              </a:lnSpc>
              <a:spcBef>
                <a:spcPts val="0"/>
              </a:spcBef>
              <a:spcAft>
                <a:spcPts val="0"/>
              </a:spcAft>
              <a:buClr>
                <a:srgbClr val="351C75"/>
              </a:buClr>
              <a:buSzPts val="900"/>
              <a:buFont typeface="Arial"/>
              <a:buChar char="●"/>
            </a:pPr>
            <a:r>
              <a:rPr b="0" i="0" lang="en-US" sz="1100" u="none" cap="none" strike="noStrike">
                <a:solidFill>
                  <a:srgbClr val="351C75"/>
                </a:solidFill>
                <a:latin typeface="Arial"/>
                <a:ea typeface="Arial"/>
                <a:cs typeface="Arial"/>
                <a:sym typeface="Arial"/>
              </a:rPr>
              <a:t>ANEP-CEIP (2017) </a:t>
            </a:r>
            <a:r>
              <a:rPr b="0" i="1" lang="en-US" sz="1100" u="none" cap="none" strike="noStrike">
                <a:solidFill>
                  <a:srgbClr val="351C75"/>
                </a:solidFill>
                <a:latin typeface="Arial"/>
                <a:ea typeface="Arial"/>
                <a:cs typeface="Arial"/>
                <a:sym typeface="Arial"/>
              </a:rPr>
              <a:t>Orientaciones de políticas educativas del Consejo de Educación Inicial y Primaria</a:t>
            </a:r>
            <a:r>
              <a:rPr b="0" i="0" lang="en-US" sz="1100" u="none" cap="none" strike="noStrike">
                <a:solidFill>
                  <a:srgbClr val="351C75"/>
                </a:solidFill>
                <a:latin typeface="Arial"/>
                <a:ea typeface="Arial"/>
                <a:cs typeface="Arial"/>
                <a:sym typeface="Arial"/>
              </a:rPr>
              <a:t>. Quinquenio 2016-2020.Tradinco. S.A</a:t>
            </a:r>
            <a:endParaRPr b="0" i="0" sz="1100" u="none" cap="none" strike="noStrike">
              <a:solidFill>
                <a:srgbClr val="351C75"/>
              </a:solidFill>
              <a:latin typeface="Arial"/>
              <a:ea typeface="Arial"/>
              <a:cs typeface="Arial"/>
              <a:sym typeface="Arial"/>
            </a:endParaRPr>
          </a:p>
          <a:p>
            <a:pPr indent="-285750" lvl="0" marL="457200" marR="0" rtl="0" algn="l">
              <a:lnSpc>
                <a:spcPct val="100000"/>
              </a:lnSpc>
              <a:spcBef>
                <a:spcPts val="0"/>
              </a:spcBef>
              <a:spcAft>
                <a:spcPts val="0"/>
              </a:spcAft>
              <a:buClr>
                <a:srgbClr val="351C75"/>
              </a:buClr>
              <a:buSzPts val="900"/>
              <a:buFont typeface="Arial"/>
              <a:buChar char="●"/>
            </a:pPr>
            <a:r>
              <a:rPr b="0" i="0" lang="en-US" sz="1100" u="none" cap="none" strike="noStrike">
                <a:solidFill>
                  <a:srgbClr val="351C75"/>
                </a:solidFill>
                <a:latin typeface="Arial"/>
                <a:ea typeface="Arial"/>
                <a:cs typeface="Arial"/>
                <a:sym typeface="Arial"/>
              </a:rPr>
              <a:t>Echeita, G. (2014). Video: </a:t>
            </a:r>
            <a:r>
              <a:rPr b="0" i="1" lang="en-US" sz="1100" u="none" cap="none" strike="noStrike">
                <a:solidFill>
                  <a:srgbClr val="351C75"/>
                </a:solidFill>
                <a:latin typeface="Arial"/>
                <a:ea typeface="Arial"/>
                <a:cs typeface="Arial"/>
                <a:sym typeface="Arial"/>
              </a:rPr>
              <a:t>Conversaciones con Gerardo Echeita “Cómo impulsar la inclusión en los centros educativos”</a:t>
            </a:r>
            <a:endParaRPr b="0" i="1" sz="1100" u="none" cap="none" strike="noStrike">
              <a:solidFill>
                <a:srgbClr val="351C75"/>
              </a:solidFill>
              <a:latin typeface="Arial"/>
              <a:ea typeface="Arial"/>
              <a:cs typeface="Arial"/>
              <a:sym typeface="Arial"/>
            </a:endParaRPr>
          </a:p>
          <a:p>
            <a:pPr indent="-285750" lvl="0" marL="457200" marR="0" rtl="0" algn="l">
              <a:lnSpc>
                <a:spcPct val="100000"/>
              </a:lnSpc>
              <a:spcBef>
                <a:spcPts val="0"/>
              </a:spcBef>
              <a:spcAft>
                <a:spcPts val="0"/>
              </a:spcAft>
              <a:buClr>
                <a:srgbClr val="351C75"/>
              </a:buClr>
              <a:buSzPts val="900"/>
              <a:buFont typeface="Arial"/>
              <a:buChar char="●"/>
            </a:pPr>
            <a:r>
              <a:rPr b="0" i="0" lang="en-US" sz="1100" u="none" cap="none" strike="noStrike">
                <a:solidFill>
                  <a:srgbClr val="351C75"/>
                </a:solidFill>
                <a:latin typeface="Arial"/>
                <a:ea typeface="Arial"/>
                <a:cs typeface="Arial"/>
                <a:sym typeface="Arial"/>
              </a:rPr>
              <a:t>Fejerman, N; Grañana, N (2017). </a:t>
            </a:r>
            <a:r>
              <a:rPr b="0" i="1" lang="en-US" sz="1100" u="none" cap="none" strike="noStrike">
                <a:solidFill>
                  <a:srgbClr val="351C75"/>
                </a:solidFill>
                <a:latin typeface="Arial"/>
                <a:ea typeface="Arial"/>
                <a:cs typeface="Arial"/>
                <a:sym typeface="Arial"/>
              </a:rPr>
              <a:t>Neuropsicología infantil. </a:t>
            </a:r>
            <a:r>
              <a:rPr b="0" i="0" lang="en-US" sz="1100" u="none" cap="none" strike="noStrike">
                <a:solidFill>
                  <a:srgbClr val="351C75"/>
                </a:solidFill>
                <a:latin typeface="Arial"/>
                <a:ea typeface="Arial"/>
                <a:cs typeface="Arial"/>
                <a:sym typeface="Arial"/>
              </a:rPr>
              <a:t>Argentina. Paidós.</a:t>
            </a:r>
            <a:endParaRPr/>
          </a:p>
          <a:p>
            <a:pPr indent="-285750" lvl="0" marL="457200" marR="0" rtl="0" algn="l">
              <a:lnSpc>
                <a:spcPct val="100000"/>
              </a:lnSpc>
              <a:spcBef>
                <a:spcPts val="0"/>
              </a:spcBef>
              <a:spcAft>
                <a:spcPts val="0"/>
              </a:spcAft>
              <a:buClr>
                <a:srgbClr val="351C75"/>
              </a:buClr>
              <a:buSzPts val="900"/>
              <a:buFont typeface="Arial"/>
              <a:buChar char="●"/>
            </a:pPr>
            <a:r>
              <a:rPr b="0" i="0" lang="en-US" sz="1100" u="none" cap="none" strike="noStrike">
                <a:solidFill>
                  <a:srgbClr val="351C75"/>
                </a:solidFill>
                <a:latin typeface="Arial"/>
                <a:ea typeface="Arial"/>
                <a:cs typeface="Arial"/>
                <a:sym typeface="Arial"/>
              </a:rPr>
              <a:t>Google Play</a:t>
            </a:r>
            <a:r>
              <a:rPr lang="en-US" sz="1100">
                <a:solidFill>
                  <a:srgbClr val="351C75"/>
                </a:solidFill>
              </a:rPr>
              <a:t>. Di</a:t>
            </a:r>
            <a:r>
              <a:rPr b="0" i="0" lang="en-US" sz="1100" u="none" cap="none" strike="noStrike">
                <a:solidFill>
                  <a:srgbClr val="351C75"/>
                </a:solidFill>
                <a:latin typeface="Arial"/>
                <a:ea typeface="Arial"/>
                <a:cs typeface="Arial"/>
                <a:sym typeface="Arial"/>
              </a:rPr>
              <a:t>sponible en:  </a:t>
            </a:r>
            <a:r>
              <a:rPr b="0" i="0" lang="en-US" sz="1100" u="sng" cap="none" strike="noStrike">
                <a:solidFill>
                  <a:srgbClr val="351C75"/>
                </a:solidFill>
                <a:latin typeface="Arial"/>
                <a:ea typeface="Arial"/>
                <a:cs typeface="Arial"/>
                <a:sym typeface="Arial"/>
                <a:hlinkClick r:id="rId6"/>
              </a:rPr>
              <a:t>https://play.google.com/apps</a:t>
            </a:r>
            <a:endParaRPr b="0" i="0" sz="1100" u="none" cap="none" strike="noStrike">
              <a:solidFill>
                <a:srgbClr val="351C75"/>
              </a:solidFill>
              <a:latin typeface="Arial"/>
              <a:ea typeface="Arial"/>
              <a:cs typeface="Arial"/>
              <a:sym typeface="Arial"/>
            </a:endParaRPr>
          </a:p>
          <a:p>
            <a:pPr indent="-285750" lvl="0" marL="457200" marR="0" rtl="0" algn="l">
              <a:lnSpc>
                <a:spcPct val="100000"/>
              </a:lnSpc>
              <a:spcBef>
                <a:spcPts val="0"/>
              </a:spcBef>
              <a:spcAft>
                <a:spcPts val="0"/>
              </a:spcAft>
              <a:buClr>
                <a:srgbClr val="351C75"/>
              </a:buClr>
              <a:buSzPts val="900"/>
              <a:buFont typeface="Arial"/>
              <a:buChar char="●"/>
            </a:pPr>
            <a:r>
              <a:rPr b="0" i="0" lang="en-US" sz="1100" u="none" cap="none" strike="noStrike">
                <a:solidFill>
                  <a:srgbClr val="351C75"/>
                </a:solidFill>
                <a:latin typeface="Arial"/>
                <a:ea typeface="Arial"/>
                <a:cs typeface="Arial"/>
                <a:sym typeface="Arial"/>
              </a:rPr>
              <a:t>Pastor, A. Coord. (2016). </a:t>
            </a:r>
            <a:r>
              <a:rPr b="0" i="1" lang="en-US" sz="1100" u="none" cap="none" strike="noStrike">
                <a:solidFill>
                  <a:srgbClr val="351C75"/>
                </a:solidFill>
                <a:latin typeface="Arial"/>
                <a:ea typeface="Arial"/>
                <a:cs typeface="Arial"/>
                <a:sym typeface="Arial"/>
              </a:rPr>
              <a:t>Diseño Universal para el aprendizaje: educación para todos y prácticas de enseñanza inclusivas</a:t>
            </a:r>
            <a:r>
              <a:rPr b="0" i="0" lang="en-US" sz="1100" u="none" cap="none" strike="noStrike">
                <a:solidFill>
                  <a:srgbClr val="351C75"/>
                </a:solidFill>
                <a:latin typeface="Arial"/>
                <a:ea typeface="Arial"/>
                <a:cs typeface="Arial"/>
                <a:sym typeface="Arial"/>
              </a:rPr>
              <a:t>.  Madrid.  Ediciones Morata SL.</a:t>
            </a:r>
            <a:endParaRPr/>
          </a:p>
          <a:p>
            <a:pPr indent="-285750" lvl="0" marL="457200" marR="0" rtl="0" algn="l">
              <a:lnSpc>
                <a:spcPct val="100000"/>
              </a:lnSpc>
              <a:spcBef>
                <a:spcPts val="0"/>
              </a:spcBef>
              <a:spcAft>
                <a:spcPts val="0"/>
              </a:spcAft>
              <a:buClr>
                <a:srgbClr val="351C75"/>
              </a:buClr>
              <a:buSzPts val="900"/>
              <a:buFont typeface="Arial"/>
              <a:buChar char="●"/>
            </a:pPr>
            <a:r>
              <a:rPr b="0" i="0" lang="en-US" sz="1100" u="none" cap="none" strike="noStrike">
                <a:solidFill>
                  <a:srgbClr val="351C75"/>
                </a:solidFill>
                <a:latin typeface="Arial"/>
                <a:ea typeface="Arial"/>
                <a:cs typeface="Arial"/>
                <a:sym typeface="Arial"/>
              </a:rPr>
              <a:t>UNESCO, Creática, Ceibal. Castellano, R. Montoya, R. (2011). </a:t>
            </a:r>
            <a:r>
              <a:rPr b="0" i="1" lang="en-US" sz="1100" u="none" cap="none" strike="noStrike">
                <a:solidFill>
                  <a:srgbClr val="351C75"/>
                </a:solidFill>
                <a:latin typeface="Arial"/>
                <a:ea typeface="Arial"/>
                <a:cs typeface="Arial"/>
                <a:sym typeface="Arial"/>
              </a:rPr>
              <a:t>Laptop, andamiaje para la Educación Especia</a:t>
            </a:r>
            <a:r>
              <a:rPr b="0" i="0" lang="en-US" sz="1100" u="none" cap="none" strike="noStrike">
                <a:solidFill>
                  <a:srgbClr val="351C75"/>
                </a:solidFill>
                <a:latin typeface="Arial"/>
                <a:ea typeface="Arial"/>
                <a:cs typeface="Arial"/>
                <a:sym typeface="Arial"/>
              </a:rPr>
              <a:t>l. Guía práctica. Computadoras móviles en el currículo. Montevideo</a:t>
            </a:r>
            <a:endParaRPr b="0" i="0" sz="1100" u="none" cap="none" strike="noStrike">
              <a:solidFill>
                <a:srgbClr val="351C75"/>
              </a:solidFill>
              <a:latin typeface="Arial"/>
              <a:ea typeface="Arial"/>
              <a:cs typeface="Arial"/>
              <a:sym typeface="Arial"/>
            </a:endParaRPr>
          </a:p>
          <a:p>
            <a:pPr indent="-285750" lvl="0" marL="457200" marR="0" rtl="0" algn="l">
              <a:lnSpc>
                <a:spcPct val="100000"/>
              </a:lnSpc>
              <a:spcBef>
                <a:spcPts val="0"/>
              </a:spcBef>
              <a:spcAft>
                <a:spcPts val="0"/>
              </a:spcAft>
              <a:buClr>
                <a:srgbClr val="351C75"/>
              </a:buClr>
              <a:buSzPts val="900"/>
              <a:buFont typeface="Arial"/>
              <a:buChar char="●"/>
            </a:pPr>
            <a:r>
              <a:rPr b="0" i="0" lang="en-US" sz="1100" u="none" cap="none" strike="noStrike">
                <a:solidFill>
                  <a:srgbClr val="351C75"/>
                </a:solidFill>
                <a:latin typeface="Arial"/>
                <a:ea typeface="Arial"/>
                <a:cs typeface="Arial"/>
                <a:sym typeface="Arial"/>
              </a:rPr>
              <a:t>Yadarola, M. E. (2016) – Educación inclusiva como parte de un proyecto inclusivo de vida. IV Congreso Iberoamericano sobre el síndrome de Down. Salamanca. Disponible en: </a:t>
            </a:r>
            <a:r>
              <a:rPr b="0" i="0" lang="en-US" sz="1100" u="sng" cap="none" strike="noStrike">
                <a:solidFill>
                  <a:srgbClr val="351C75"/>
                </a:solidFill>
                <a:latin typeface="Arial"/>
                <a:ea typeface="Arial"/>
                <a:cs typeface="Arial"/>
                <a:sym typeface="Arial"/>
                <a:hlinkClick r:id="rId7"/>
              </a:rPr>
              <a:t>http://cddown-inico.usal.es/docs/116.pdf</a:t>
            </a:r>
            <a:endParaRPr b="0" i="1" sz="1100" u="none" cap="none" strike="noStrike">
              <a:solidFill>
                <a:srgbClr val="351C75"/>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351C75"/>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100"/>
              <a:buFont typeface="Arial"/>
              <a:buNone/>
            </a:pPr>
            <a:r>
              <a:rPr b="0" i="0" lang="en-US" sz="1100" u="none" cap="none" strike="noStrike">
                <a:solidFill>
                  <a:srgbClr val="351C75"/>
                </a:solidFill>
                <a:latin typeface="Arial"/>
                <a:ea typeface="Arial"/>
                <a:cs typeface="Arial"/>
                <a:sym typeface="Arial"/>
              </a:rPr>
              <a:t>Webgrafía:</a:t>
            </a:r>
            <a:endParaRPr b="0" i="0" sz="1100" u="none" cap="none" strike="noStrike">
              <a:solidFill>
                <a:srgbClr val="351C75"/>
              </a:solidFill>
              <a:latin typeface="Arial"/>
              <a:ea typeface="Arial"/>
              <a:cs typeface="Arial"/>
              <a:sym typeface="Arial"/>
            </a:endParaRPr>
          </a:p>
          <a:p>
            <a:pPr indent="-285750" lvl="0" marL="457200" marR="0" rtl="0" algn="l">
              <a:lnSpc>
                <a:spcPct val="100000"/>
              </a:lnSpc>
              <a:spcBef>
                <a:spcPts val="0"/>
              </a:spcBef>
              <a:spcAft>
                <a:spcPts val="0"/>
              </a:spcAft>
              <a:buClr>
                <a:srgbClr val="351C75"/>
              </a:buClr>
              <a:buSzPts val="900"/>
              <a:buFont typeface="Arial"/>
              <a:buChar char="●"/>
            </a:pPr>
            <a:r>
              <a:rPr b="0" i="0" lang="en-US" sz="1100" u="none" cap="none" strike="noStrike">
                <a:solidFill>
                  <a:srgbClr val="351C75"/>
                </a:solidFill>
                <a:latin typeface="Arial"/>
                <a:ea typeface="Arial"/>
                <a:cs typeface="Arial"/>
                <a:sym typeface="Arial"/>
              </a:rPr>
              <a:t>Portal Uruguay Educa. DCTEC. Inspección Dptal. Canelones Este. CTEC (2017) . </a:t>
            </a:r>
            <a:r>
              <a:rPr b="0" i="1" lang="en-US" sz="1100" u="none" cap="none" strike="noStrike">
                <a:solidFill>
                  <a:srgbClr val="351C75"/>
                </a:solidFill>
                <a:latin typeface="Arial"/>
                <a:ea typeface="Arial"/>
                <a:cs typeface="Arial"/>
                <a:sym typeface="Arial"/>
              </a:rPr>
              <a:t>Revistablet 2, </a:t>
            </a:r>
            <a:r>
              <a:rPr b="0" i="0" lang="en-US" sz="1100" u="none" cap="none" strike="noStrike">
                <a:solidFill>
                  <a:srgbClr val="351C75"/>
                </a:solidFill>
                <a:latin typeface="Arial"/>
                <a:ea typeface="Arial"/>
                <a:cs typeface="Arial"/>
                <a:sym typeface="Arial"/>
              </a:rPr>
              <a:t>disponible en: </a:t>
            </a:r>
            <a:r>
              <a:rPr b="0" i="0" lang="en-US" sz="1100" u="sng" cap="none" strike="noStrike">
                <a:solidFill>
                  <a:srgbClr val="351C75"/>
                </a:solidFill>
                <a:latin typeface="Arial"/>
                <a:ea typeface="Arial"/>
                <a:cs typeface="Arial"/>
                <a:sym typeface="Arial"/>
                <a:hlinkClick r:id="rId8"/>
              </a:rPr>
              <a:t>https://www.yumpu.com/es/document/read/62708404/fichas-tablet-costa-2017-1</a:t>
            </a:r>
            <a:r>
              <a:rPr b="0" i="0" lang="en-US" sz="1100" u="none" cap="none" strike="noStrike">
                <a:solidFill>
                  <a:srgbClr val="351C75"/>
                </a:solidFill>
                <a:latin typeface="Arial"/>
                <a:ea typeface="Arial"/>
                <a:cs typeface="Arial"/>
                <a:sym typeface="Arial"/>
              </a:rPr>
              <a:t> </a:t>
            </a:r>
            <a:endParaRPr b="0" i="1" sz="1100" u="none" cap="none" strike="noStrike">
              <a:solidFill>
                <a:srgbClr val="351C75"/>
              </a:solidFill>
              <a:latin typeface="Arial"/>
              <a:ea typeface="Arial"/>
              <a:cs typeface="Arial"/>
              <a:sym typeface="Arial"/>
            </a:endParaRPr>
          </a:p>
          <a:p>
            <a:pPr indent="-285750" lvl="0" marL="457200" marR="0" rtl="0" algn="l">
              <a:lnSpc>
                <a:spcPct val="100000"/>
              </a:lnSpc>
              <a:spcBef>
                <a:spcPts val="0"/>
              </a:spcBef>
              <a:spcAft>
                <a:spcPts val="0"/>
              </a:spcAft>
              <a:buClr>
                <a:srgbClr val="351C75"/>
              </a:buClr>
              <a:buSzPts val="900"/>
              <a:buFont typeface="Arial"/>
              <a:buChar char="●"/>
            </a:pPr>
            <a:r>
              <a:rPr b="0" i="0" lang="en-US" sz="1100" u="sng" cap="none" strike="noStrike">
                <a:solidFill>
                  <a:srgbClr val="351C75"/>
                </a:solidFill>
                <a:latin typeface="Arial"/>
                <a:ea typeface="Arial"/>
                <a:cs typeface="Arial"/>
                <a:sym typeface="Arial"/>
                <a:hlinkClick r:id="rId9"/>
              </a:rPr>
              <a:t>https://www.bitbrain.com/es/blog/que-es-estimulacion-cognitiva</a:t>
            </a:r>
            <a:endParaRPr b="0" i="0" sz="1100" u="none" cap="none" strike="noStrike">
              <a:solidFill>
                <a:srgbClr val="351C75"/>
              </a:solidFill>
              <a:latin typeface="Arial"/>
              <a:ea typeface="Arial"/>
              <a:cs typeface="Arial"/>
              <a:sym typeface="Arial"/>
            </a:endParaRPr>
          </a:p>
          <a:p>
            <a:pPr indent="-285750" lvl="0" marL="457200" marR="0" rtl="0" algn="l">
              <a:lnSpc>
                <a:spcPct val="100000"/>
              </a:lnSpc>
              <a:spcBef>
                <a:spcPts val="0"/>
              </a:spcBef>
              <a:spcAft>
                <a:spcPts val="0"/>
              </a:spcAft>
              <a:buClr>
                <a:srgbClr val="351C75"/>
              </a:buClr>
              <a:buSzPts val="900"/>
              <a:buFont typeface="Arial"/>
              <a:buChar char="●"/>
            </a:pPr>
            <a:r>
              <a:rPr b="0" i="0" lang="en-US" sz="1100" u="sng" cap="none" strike="noStrike">
                <a:solidFill>
                  <a:srgbClr val="351C75"/>
                </a:solidFill>
                <a:latin typeface="Arial"/>
                <a:ea typeface="Arial"/>
                <a:cs typeface="Arial"/>
                <a:sym typeface="Arial"/>
                <a:hlinkClick r:id="rId10"/>
              </a:rPr>
              <a:t>http://editorialdismes.com/la-importancia-de-la-estimulacion-cognitiva-en-ninos/</a:t>
            </a:r>
            <a:endParaRPr b="0" i="0" sz="1100" u="none" cap="none" strike="noStrike">
              <a:solidFill>
                <a:srgbClr val="351C75"/>
              </a:solidFill>
              <a:latin typeface="Arial"/>
              <a:ea typeface="Arial"/>
              <a:cs typeface="Arial"/>
              <a:sym typeface="Arial"/>
            </a:endParaRPr>
          </a:p>
          <a:p>
            <a:pPr indent="-285750" lvl="0" marL="457200" marR="0" rtl="0" algn="l">
              <a:lnSpc>
                <a:spcPct val="100000"/>
              </a:lnSpc>
              <a:spcBef>
                <a:spcPts val="0"/>
              </a:spcBef>
              <a:spcAft>
                <a:spcPts val="0"/>
              </a:spcAft>
              <a:buClr>
                <a:srgbClr val="351C75"/>
              </a:buClr>
              <a:buSzPts val="900"/>
              <a:buFont typeface="Arial"/>
              <a:buChar char="●"/>
            </a:pPr>
            <a:r>
              <a:rPr b="0" i="0" lang="en-US" sz="1100" u="sng" cap="none" strike="noStrike">
                <a:solidFill>
                  <a:srgbClr val="351C75"/>
                </a:solidFill>
                <a:latin typeface="Arial"/>
                <a:ea typeface="Arial"/>
                <a:cs typeface="Arial"/>
                <a:sym typeface="Arial"/>
                <a:hlinkClick r:id="rId11"/>
              </a:rPr>
              <a:t>https://sites.google.com/site/ticvivilinale/tics/rampas-digitales</a:t>
            </a:r>
            <a:endParaRPr b="0" i="0" sz="1100" u="none" cap="none" strike="noStrike">
              <a:solidFill>
                <a:srgbClr val="351C75"/>
              </a:solidFill>
              <a:latin typeface="Arial"/>
              <a:ea typeface="Arial"/>
              <a:cs typeface="Arial"/>
              <a:sym typeface="Arial"/>
            </a:endParaRPr>
          </a:p>
          <a:p>
            <a:pPr indent="-285750" lvl="0" marL="457200" marR="0" rtl="0" algn="l">
              <a:lnSpc>
                <a:spcPct val="100000"/>
              </a:lnSpc>
              <a:spcBef>
                <a:spcPts val="0"/>
              </a:spcBef>
              <a:spcAft>
                <a:spcPts val="0"/>
              </a:spcAft>
              <a:buClr>
                <a:srgbClr val="351C75"/>
              </a:buClr>
              <a:buSzPts val="900"/>
              <a:buFont typeface="Arial"/>
              <a:buChar char="●"/>
            </a:pPr>
            <a:r>
              <a:rPr b="0" i="0" lang="en-US" sz="1100" u="none" cap="none" strike="noStrike">
                <a:solidFill>
                  <a:srgbClr val="351C75"/>
                </a:solidFill>
                <a:latin typeface="Arial"/>
                <a:ea typeface="Arial"/>
                <a:cs typeface="Arial"/>
                <a:sym typeface="Arial"/>
              </a:rPr>
              <a:t>Imagen extraída de:  </a:t>
            </a:r>
            <a:r>
              <a:rPr b="0" i="0" lang="en-US" sz="1100" u="sng" cap="none" strike="noStrike">
                <a:solidFill>
                  <a:srgbClr val="351C75"/>
                </a:solidFill>
                <a:latin typeface="Arial"/>
                <a:ea typeface="Arial"/>
                <a:cs typeface="Arial"/>
                <a:sym typeface="Arial"/>
                <a:hlinkClick r:id="rId12"/>
              </a:rPr>
              <a:t>http://cdn.mos.cms.futurecdn.net/a7a510c5aee997b46a4af034a3e1b129-970-80.jpg</a:t>
            </a:r>
            <a:r>
              <a:rPr b="0" i="0" lang="en-US" sz="1100" u="none" cap="none" strike="noStrike">
                <a:solidFill>
                  <a:srgbClr val="351C75"/>
                </a:solidFill>
                <a:latin typeface="Arial"/>
                <a:ea typeface="Arial"/>
                <a:cs typeface="Arial"/>
                <a:sym typeface="Arial"/>
              </a:rPr>
              <a:t> </a:t>
            </a:r>
            <a:endParaRPr/>
          </a:p>
          <a:p>
            <a:pPr indent="0" lvl="0" marL="171450" marR="0" rtl="0" algn="l">
              <a:lnSpc>
                <a:spcPct val="100000"/>
              </a:lnSpc>
              <a:spcBef>
                <a:spcPts val="0"/>
              </a:spcBef>
              <a:spcAft>
                <a:spcPts val="0"/>
              </a:spcAft>
              <a:buClr>
                <a:srgbClr val="351C75"/>
              </a:buClr>
              <a:buSzPts val="900"/>
              <a:buFont typeface="Arial"/>
              <a:buNone/>
            </a:pPr>
            <a:r>
              <a:t/>
            </a:r>
            <a:endParaRPr b="0" i="0" sz="1100" u="none" cap="none" strike="noStrike">
              <a:solidFill>
                <a:srgbClr val="351C75"/>
              </a:solidFill>
              <a:highlight>
                <a:srgbClr val="FFFFFF"/>
              </a:highlight>
              <a:latin typeface="Arial"/>
              <a:ea typeface="Arial"/>
              <a:cs typeface="Arial"/>
              <a:sym typeface="Arial"/>
            </a:endParaRPr>
          </a:p>
          <a:p>
            <a:pPr indent="-298450" lvl="0" marL="457200" marR="0" rtl="0" algn="l">
              <a:lnSpc>
                <a:spcPct val="100000"/>
              </a:lnSpc>
              <a:spcBef>
                <a:spcPts val="0"/>
              </a:spcBef>
              <a:spcAft>
                <a:spcPts val="0"/>
              </a:spcAft>
              <a:buClr>
                <a:srgbClr val="351C75"/>
              </a:buClr>
              <a:buSzPts val="1100"/>
              <a:buFont typeface="Arial"/>
              <a:buChar char="●"/>
            </a:pPr>
            <a:r>
              <a:rPr b="0" i="1" lang="en-US" sz="1100" u="none" cap="none" strike="noStrike">
                <a:solidFill>
                  <a:srgbClr val="351C75"/>
                </a:solidFill>
                <a:latin typeface="Arial"/>
                <a:ea typeface="Arial"/>
                <a:cs typeface="Arial"/>
                <a:sym typeface="Arial"/>
              </a:rPr>
              <a:t>Aportes del curso “Tecnologías para la Accesibilidad e Inclusión. Edición 2018.  CREÁTICA- CEIP-IFS-DTEC- CEIBAL.</a:t>
            </a:r>
            <a:endParaRPr b="0" i="1" sz="1100" u="none" cap="none" strike="noStrike">
              <a:solidFill>
                <a:srgbClr val="351C75"/>
              </a:solidFill>
              <a:latin typeface="Arial"/>
              <a:ea typeface="Arial"/>
              <a:cs typeface="Arial"/>
              <a:sym typeface="Arial"/>
            </a:endParaRPr>
          </a:p>
          <a:p>
            <a:pPr indent="0" lvl="0" marL="0" marR="0" rtl="0" algn="l">
              <a:lnSpc>
                <a:spcPct val="100000"/>
              </a:lnSpc>
              <a:spcBef>
                <a:spcPts val="1100"/>
              </a:spcBef>
              <a:spcAft>
                <a:spcPts val="0"/>
              </a:spcAft>
              <a:buClr>
                <a:srgbClr val="000000"/>
              </a:buClr>
              <a:buSzPts val="1400"/>
              <a:buFont typeface="Arial"/>
              <a:buNone/>
            </a:pPr>
            <a:r>
              <a:t/>
            </a:r>
            <a:endParaRPr b="0" i="1" sz="1200" u="none" cap="none" strike="noStrike">
              <a:solidFill>
                <a:srgbClr val="351C7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rgbClr val="351C7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rgbClr val="351C7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rgbClr val="F3F3F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Pacifico"/>
              <a:ea typeface="Pacifico"/>
              <a:cs typeface="Pacifico"/>
              <a:sym typeface="Pacifico"/>
            </a:endParaRPr>
          </a:p>
        </p:txBody>
      </p:sp>
      <p:sp>
        <p:nvSpPr>
          <p:cNvPr id="555" name="Google Shape;555;p47"/>
          <p:cNvSpPr txBox="1"/>
          <p:nvPr/>
        </p:nvSpPr>
        <p:spPr>
          <a:xfrm>
            <a:off x="554037" y="554037"/>
            <a:ext cx="9561512" cy="955675"/>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351C75"/>
              </a:buClr>
              <a:buSzPts val="4800"/>
              <a:buFont typeface="Raleway"/>
              <a:buNone/>
            </a:pPr>
            <a:r>
              <a:rPr b="1" i="0" lang="en-US" sz="4800" u="none">
                <a:solidFill>
                  <a:srgbClr val="351C75"/>
                </a:solidFill>
                <a:latin typeface="Raleway"/>
                <a:ea typeface="Raleway"/>
                <a:cs typeface="Raleway"/>
                <a:sym typeface="Raleway"/>
              </a:rPr>
              <a:t>Referencias bibliográficas:</a:t>
            </a:r>
            <a:endParaRPr/>
          </a:p>
        </p:txBody>
      </p:sp>
      <p:pic>
        <p:nvPicPr>
          <p:cNvPr id="556" name="Google Shape;556;p47"/>
          <p:cNvPicPr preferRelativeResize="0"/>
          <p:nvPr/>
        </p:nvPicPr>
        <p:blipFill rotWithShape="1">
          <a:blip r:embed="rId13">
            <a:alphaModFix/>
          </a:blip>
          <a:srcRect b="0" l="0" r="0" t="0"/>
          <a:stretch/>
        </p:blipFill>
        <p:spPr>
          <a:xfrm>
            <a:off x="9688512" y="447675"/>
            <a:ext cx="2289175" cy="1182687"/>
          </a:xfrm>
          <a:prstGeom prst="rect">
            <a:avLst/>
          </a:prstGeom>
          <a:noFill/>
          <a:ln cap="flat" cmpd="sng" w="9525">
            <a:solidFill>
              <a:srgbClr val="002060"/>
            </a:solidFill>
            <a:prstDash val="solid"/>
            <a:round/>
            <a:headEnd len="sm" w="sm" type="none"/>
            <a:tailEnd len="sm" w="sm" type="none"/>
          </a:ln>
        </p:spPr>
      </p:pic>
      <p:pic>
        <p:nvPicPr>
          <p:cNvPr id="557" name="Google Shape;557;p47"/>
          <p:cNvPicPr preferRelativeResize="0"/>
          <p:nvPr/>
        </p:nvPicPr>
        <p:blipFill rotWithShape="1">
          <a:blip r:embed="rId14">
            <a:alphaModFix/>
          </a:blip>
          <a:srcRect b="0" l="0" r="0" t="0"/>
          <a:stretch/>
        </p:blipFill>
        <p:spPr>
          <a:xfrm>
            <a:off x="9610725" y="5453062"/>
            <a:ext cx="1743075" cy="628650"/>
          </a:xfrm>
          <a:prstGeom prst="rect">
            <a:avLst/>
          </a:prstGeom>
          <a:noFill/>
          <a:ln>
            <a:noFill/>
          </a:ln>
        </p:spPr>
      </p:pic>
    </p:spTree>
  </p:cSld>
  <p:clrMapOvr>
    <a:masterClrMapping/>
  </p:clrMapOvr>
  <p:transition>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61" name="Shape 561"/>
        <p:cNvGrpSpPr/>
        <p:nvPr/>
      </p:nvGrpSpPr>
      <p:grpSpPr>
        <a:xfrm>
          <a:off x="0" y="0"/>
          <a:ext cx="0" cy="0"/>
          <a:chOff x="0" y="0"/>
          <a:chExt cx="0" cy="0"/>
        </a:xfrm>
      </p:grpSpPr>
      <p:sp>
        <p:nvSpPr>
          <p:cNvPr id="562" name="Google Shape;562;p48"/>
          <p:cNvSpPr txBox="1"/>
          <p:nvPr/>
        </p:nvSpPr>
        <p:spPr>
          <a:xfrm>
            <a:off x="-127000" y="1287462"/>
            <a:ext cx="12409487" cy="1039812"/>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63" name="Google Shape;563;p48"/>
          <p:cNvSpPr txBox="1"/>
          <p:nvPr/>
        </p:nvSpPr>
        <p:spPr>
          <a:xfrm>
            <a:off x="2566987" y="1330325"/>
            <a:ext cx="3227387" cy="955675"/>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351C75"/>
              </a:buClr>
              <a:buSzPts val="4800"/>
              <a:buFont typeface="Raleway"/>
              <a:buNone/>
            </a:pPr>
            <a:r>
              <a:rPr b="1" i="0" lang="en-US" sz="4800" u="none">
                <a:solidFill>
                  <a:srgbClr val="351C75"/>
                </a:solidFill>
                <a:latin typeface="Raleway"/>
                <a:ea typeface="Raleway"/>
                <a:cs typeface="Raleway"/>
                <a:sym typeface="Raleway"/>
              </a:rPr>
              <a:t>Créditos.</a:t>
            </a:r>
            <a:endParaRPr/>
          </a:p>
        </p:txBody>
      </p:sp>
      <p:sp>
        <p:nvSpPr>
          <p:cNvPr id="564" name="Google Shape;564;p48"/>
          <p:cNvSpPr txBox="1"/>
          <p:nvPr/>
        </p:nvSpPr>
        <p:spPr>
          <a:xfrm>
            <a:off x="1914525" y="2327275"/>
            <a:ext cx="3879850" cy="2654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Inspectora </a:t>
            </a:r>
            <a:r>
              <a:rPr lang="en-US" sz="1100">
                <a:solidFill>
                  <a:srgbClr val="351C75"/>
                </a:solidFill>
                <a:latin typeface="Roboto"/>
                <a:ea typeface="Roboto"/>
                <a:cs typeface="Roboto"/>
                <a:sym typeface="Roboto"/>
              </a:rPr>
              <a:t>Departamental</a:t>
            </a:r>
            <a:endParaRPr b="0" i="0" sz="2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Maestra Elsa Irigoyen</a:t>
            </a:r>
            <a:endParaRPr b="0" i="0" sz="2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Inspectoras Referentes Ceibal</a:t>
            </a:r>
            <a:endParaRPr b="0" i="0" sz="2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Maestra Carmen Ochando</a:t>
            </a:r>
            <a:endParaRPr b="0" i="0" sz="2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Maestra Lourdes González</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Inspectora Regional de Ed. Especial</a:t>
            </a:r>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Maestra Carmen Seveso</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Directora del Centro  de Tecnología Educativa y Ceibal</a:t>
            </a:r>
            <a:endParaRPr b="0" i="0" sz="2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Maestra Sylvia González Acuña</a:t>
            </a:r>
            <a:endParaRPr b="0" i="0" sz="2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351C75"/>
              </a:buClr>
              <a:buSzPts val="1100"/>
              <a:buFont typeface="Roboto"/>
              <a:buNone/>
            </a:pPr>
            <a:r>
              <a:rPr lang="en-US" sz="1100">
                <a:solidFill>
                  <a:srgbClr val="351C75"/>
                </a:solidFill>
                <a:latin typeface="Roboto"/>
                <a:ea typeface="Roboto"/>
                <a:cs typeface="Roboto"/>
                <a:sym typeface="Roboto"/>
              </a:rPr>
              <a:t>Maestras </a:t>
            </a:r>
            <a:r>
              <a:rPr b="0" i="0" lang="en-US" sz="1100" u="none">
                <a:solidFill>
                  <a:srgbClr val="351C75"/>
                </a:solidFill>
                <a:latin typeface="Roboto"/>
                <a:ea typeface="Roboto"/>
                <a:cs typeface="Roboto"/>
                <a:sym typeface="Roboto"/>
              </a:rPr>
              <a:t>Dinamizadoras</a:t>
            </a:r>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Hiliana Barro</a:t>
            </a:r>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Claudia Baudry</a:t>
            </a:r>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Andrea Jardim</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Maestras de Apoyo Ceibal</a:t>
            </a:r>
            <a:endParaRPr b="0" i="0" sz="2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Viviana Corujo</a:t>
            </a:r>
            <a:endParaRPr b="0" i="0" sz="2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Adriana Fernández</a:t>
            </a:r>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Alejandra Boné</a:t>
            </a:r>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Romina Martínez</a:t>
            </a:r>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Natalia Franco</a:t>
            </a:r>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Luz Álvez</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100"/>
              <a:buFont typeface="Arial"/>
              <a:buNone/>
            </a:pPr>
            <a:r>
              <a:t/>
            </a:r>
            <a:endParaRPr b="0" i="0" sz="2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None/>
            </a:pPr>
            <a:r>
              <a:t/>
            </a:r>
            <a:endParaRPr b="0" i="0" sz="2100" u="none">
              <a:solidFill>
                <a:srgbClr val="351C75"/>
              </a:solidFill>
              <a:latin typeface="Roboto"/>
              <a:ea typeface="Roboto"/>
              <a:cs typeface="Roboto"/>
              <a:sym typeface="Roboto"/>
            </a:endParaRPr>
          </a:p>
        </p:txBody>
      </p:sp>
      <p:pic>
        <p:nvPicPr>
          <p:cNvPr id="565" name="Google Shape;565;p48"/>
          <p:cNvPicPr preferRelativeResize="0"/>
          <p:nvPr/>
        </p:nvPicPr>
        <p:blipFill rotWithShape="1">
          <a:blip r:embed="rId4">
            <a:alphaModFix/>
          </a:blip>
          <a:srcRect b="0" l="0" r="0" t="0"/>
          <a:stretch/>
        </p:blipFill>
        <p:spPr>
          <a:xfrm>
            <a:off x="9648825" y="1296987"/>
            <a:ext cx="2290762" cy="1030287"/>
          </a:xfrm>
          <a:prstGeom prst="rect">
            <a:avLst/>
          </a:prstGeom>
          <a:noFill/>
          <a:ln cap="flat" cmpd="sng" w="28575">
            <a:solidFill>
              <a:srgbClr val="002060"/>
            </a:solidFill>
            <a:prstDash val="solid"/>
            <a:round/>
            <a:headEnd len="sm" w="sm" type="none"/>
            <a:tailEnd len="sm" w="sm" type="none"/>
          </a:ln>
        </p:spPr>
      </p:pic>
      <p:sp>
        <p:nvSpPr>
          <p:cNvPr id="566" name="Google Shape;566;p48"/>
          <p:cNvSpPr/>
          <p:nvPr/>
        </p:nvSpPr>
        <p:spPr>
          <a:xfrm>
            <a:off x="1708150" y="163512"/>
            <a:ext cx="8174037" cy="909637"/>
          </a:xfrm>
          <a:prstGeom prst="roundRect">
            <a:avLst>
              <a:gd fmla="val 16667" name="adj"/>
            </a:avLst>
          </a:prstGeom>
          <a:solidFill>
            <a:srgbClr val="FFFFFF"/>
          </a:solidFill>
          <a:ln cap="flat" cmpd="sng" w="9525">
            <a:solidFill>
              <a:srgbClr val="43434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567" name="Google Shape;567;p48"/>
          <p:cNvPicPr preferRelativeResize="0"/>
          <p:nvPr/>
        </p:nvPicPr>
        <p:blipFill rotWithShape="1">
          <a:blip r:embed="rId5">
            <a:alphaModFix/>
          </a:blip>
          <a:srcRect b="0" l="0" r="0" t="0"/>
          <a:stretch/>
        </p:blipFill>
        <p:spPr>
          <a:xfrm>
            <a:off x="4284662" y="396875"/>
            <a:ext cx="1873250" cy="596900"/>
          </a:xfrm>
          <a:prstGeom prst="rect">
            <a:avLst/>
          </a:prstGeom>
          <a:noFill/>
          <a:ln>
            <a:noFill/>
          </a:ln>
        </p:spPr>
      </p:pic>
      <p:pic>
        <p:nvPicPr>
          <p:cNvPr id="568" name="Google Shape;568;p48"/>
          <p:cNvPicPr preferRelativeResize="0"/>
          <p:nvPr/>
        </p:nvPicPr>
        <p:blipFill rotWithShape="1">
          <a:blip r:embed="rId6">
            <a:alphaModFix/>
          </a:blip>
          <a:srcRect b="0" l="0" r="0" t="0"/>
          <a:stretch/>
        </p:blipFill>
        <p:spPr>
          <a:xfrm>
            <a:off x="8337550" y="320675"/>
            <a:ext cx="673100" cy="596900"/>
          </a:xfrm>
          <a:prstGeom prst="rect">
            <a:avLst/>
          </a:prstGeom>
          <a:noFill/>
          <a:ln>
            <a:noFill/>
          </a:ln>
        </p:spPr>
      </p:pic>
      <p:pic>
        <p:nvPicPr>
          <p:cNvPr id="569" name="Google Shape;569;p48"/>
          <p:cNvPicPr preferRelativeResize="0"/>
          <p:nvPr/>
        </p:nvPicPr>
        <p:blipFill rotWithShape="1">
          <a:blip r:embed="rId7">
            <a:alphaModFix/>
          </a:blip>
          <a:srcRect b="0" l="0" r="0" t="18524"/>
          <a:stretch/>
        </p:blipFill>
        <p:spPr>
          <a:xfrm>
            <a:off x="2436812" y="295275"/>
            <a:ext cx="1492250" cy="596900"/>
          </a:xfrm>
          <a:prstGeom prst="rect">
            <a:avLst/>
          </a:prstGeom>
          <a:noFill/>
          <a:ln>
            <a:noFill/>
          </a:ln>
        </p:spPr>
      </p:pic>
      <p:pic>
        <p:nvPicPr>
          <p:cNvPr id="570" name="Google Shape;570;p48"/>
          <p:cNvPicPr preferRelativeResize="0"/>
          <p:nvPr/>
        </p:nvPicPr>
        <p:blipFill rotWithShape="1">
          <a:blip r:embed="rId8">
            <a:alphaModFix/>
          </a:blip>
          <a:srcRect b="0" l="0" r="0" t="0"/>
          <a:stretch/>
        </p:blipFill>
        <p:spPr>
          <a:xfrm>
            <a:off x="6513512" y="320675"/>
            <a:ext cx="1370012" cy="596900"/>
          </a:xfrm>
          <a:prstGeom prst="rect">
            <a:avLst/>
          </a:prstGeom>
          <a:noFill/>
          <a:ln>
            <a:noFill/>
          </a:ln>
        </p:spPr>
      </p:pic>
      <p:sp>
        <p:nvSpPr>
          <p:cNvPr id="571" name="Google Shape;571;p48"/>
          <p:cNvSpPr txBox="1"/>
          <p:nvPr/>
        </p:nvSpPr>
        <p:spPr>
          <a:xfrm>
            <a:off x="6235700" y="3162300"/>
            <a:ext cx="3538537" cy="2654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Por el curso Creática-Ceibal-CEIP:</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Directora de la Escuela Nº 303</a:t>
            </a:r>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Maestra Vanesa Pérez</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Maestra de Apoyo. Escuela Nº 263</a:t>
            </a:r>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Natalia La Cava</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Maestra de Apoyo. Escuela Nº 230</a:t>
            </a:r>
            <a:endParaRPr/>
          </a:p>
          <a:p>
            <a:pPr indent="0" lvl="0" marL="0" marR="0" rtl="0" algn="l">
              <a:lnSpc>
                <a:spcPct val="100000"/>
              </a:lnSpc>
              <a:spcBef>
                <a:spcPts val="0"/>
              </a:spcBef>
              <a:spcAft>
                <a:spcPts val="0"/>
              </a:spcAft>
              <a:buClr>
                <a:srgbClr val="351C75"/>
              </a:buClr>
              <a:buSzPts val="1100"/>
              <a:buFont typeface="Roboto"/>
              <a:buNone/>
            </a:pPr>
            <a:r>
              <a:rPr b="0" i="0" lang="en-US" sz="1100" u="none">
                <a:solidFill>
                  <a:srgbClr val="351C75"/>
                </a:solidFill>
                <a:latin typeface="Roboto"/>
                <a:ea typeface="Roboto"/>
                <a:cs typeface="Roboto"/>
                <a:sym typeface="Roboto"/>
              </a:rPr>
              <a:t>Lucía Pérez</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100"/>
              <a:buFont typeface="Arial"/>
              <a:buNone/>
            </a:pPr>
            <a:r>
              <a:t/>
            </a:r>
            <a:endParaRPr b="0" i="0" sz="1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100"/>
              <a:buFont typeface="Arial"/>
              <a:buNone/>
            </a:pPr>
            <a:r>
              <a:t/>
            </a:r>
            <a:endParaRPr b="0" i="0" sz="21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None/>
            </a:pPr>
            <a:r>
              <a:t/>
            </a:r>
            <a:endParaRPr b="0" i="0" sz="2100" u="none">
              <a:solidFill>
                <a:srgbClr val="351C75"/>
              </a:solidFill>
              <a:latin typeface="Roboto"/>
              <a:ea typeface="Roboto"/>
              <a:cs typeface="Roboto"/>
              <a:sym typeface="Roboto"/>
            </a:endParaRPr>
          </a:p>
        </p:txBody>
      </p:sp>
      <p:pic>
        <p:nvPicPr>
          <p:cNvPr id="572" name="Google Shape;572;p48"/>
          <p:cNvPicPr preferRelativeResize="0"/>
          <p:nvPr/>
        </p:nvPicPr>
        <p:blipFill rotWithShape="1">
          <a:blip r:embed="rId9">
            <a:alphaModFix/>
          </a:blip>
          <a:srcRect b="0" l="0" r="0" t="0"/>
          <a:stretch/>
        </p:blipFill>
        <p:spPr>
          <a:xfrm>
            <a:off x="6370637" y="5724525"/>
            <a:ext cx="1655762" cy="596900"/>
          </a:xfrm>
          <a:prstGeom prst="rect">
            <a:avLst/>
          </a:prstGeom>
          <a:noFill/>
          <a:ln>
            <a:noFill/>
          </a:ln>
        </p:spPr>
      </p:pic>
      <p:sp>
        <p:nvSpPr>
          <p:cNvPr id="573" name="Google Shape;573;p48"/>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3" name="Shape 213"/>
        <p:cNvGrpSpPr/>
        <p:nvPr/>
      </p:nvGrpSpPr>
      <p:grpSpPr>
        <a:xfrm>
          <a:off x="0" y="0"/>
          <a:ext cx="0" cy="0"/>
          <a:chOff x="0" y="0"/>
          <a:chExt cx="0" cy="0"/>
        </a:xfrm>
      </p:grpSpPr>
      <p:sp>
        <p:nvSpPr>
          <p:cNvPr id="214" name="Google Shape;214;p5"/>
          <p:cNvSpPr txBox="1"/>
          <p:nvPr/>
        </p:nvSpPr>
        <p:spPr>
          <a:xfrm>
            <a:off x="-71437" y="371475"/>
            <a:ext cx="12339636"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5" name="Google Shape;215;p5"/>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pic>
        <p:nvPicPr>
          <p:cNvPr id="216" name="Google Shape;216;p5"/>
          <p:cNvPicPr preferRelativeResize="0"/>
          <p:nvPr/>
        </p:nvPicPr>
        <p:blipFill rotWithShape="1">
          <a:blip r:embed="rId4">
            <a:alphaModFix/>
          </a:blip>
          <a:srcRect b="0" l="0" r="0" t="0"/>
          <a:stretch/>
        </p:blipFill>
        <p:spPr>
          <a:xfrm>
            <a:off x="9559925" y="381000"/>
            <a:ext cx="2290762" cy="1182687"/>
          </a:xfrm>
          <a:prstGeom prst="rect">
            <a:avLst/>
          </a:prstGeom>
          <a:noFill/>
          <a:ln cap="flat" cmpd="sng" w="28575">
            <a:solidFill>
              <a:srgbClr val="002060"/>
            </a:solidFill>
            <a:prstDash val="solid"/>
            <a:round/>
            <a:headEnd len="sm" w="sm" type="none"/>
            <a:tailEnd len="sm" w="sm" type="none"/>
          </a:ln>
        </p:spPr>
      </p:pic>
      <p:sp>
        <p:nvSpPr>
          <p:cNvPr id="217" name="Google Shape;217;p5"/>
          <p:cNvSpPr txBox="1"/>
          <p:nvPr/>
        </p:nvSpPr>
        <p:spPr>
          <a:xfrm>
            <a:off x="146050" y="493712"/>
            <a:ext cx="10120312" cy="955675"/>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20124D"/>
              </a:buClr>
              <a:buSzPts val="3600"/>
              <a:buFont typeface="Raleway"/>
              <a:buNone/>
            </a:pPr>
            <a:r>
              <a:rPr b="1" i="0" lang="en-US" sz="3600" u="none">
                <a:solidFill>
                  <a:srgbClr val="20124D"/>
                </a:solidFill>
                <a:latin typeface="Raleway"/>
                <a:ea typeface="Raleway"/>
                <a:cs typeface="Raleway"/>
                <a:sym typeface="Raleway"/>
              </a:rPr>
              <a:t>Educación Especial y Tecnologías.</a:t>
            </a:r>
            <a:endParaRPr/>
          </a:p>
        </p:txBody>
      </p:sp>
      <p:sp>
        <p:nvSpPr>
          <p:cNvPr id="218" name="Google Shape;218;p5"/>
          <p:cNvSpPr txBox="1"/>
          <p:nvPr/>
        </p:nvSpPr>
        <p:spPr>
          <a:xfrm>
            <a:off x="793750" y="1727200"/>
            <a:ext cx="10364787" cy="2652712"/>
          </a:xfrm>
          <a:prstGeom prst="rect">
            <a:avLst/>
          </a:prstGeom>
          <a:noFill/>
          <a:ln>
            <a:noFill/>
          </a:ln>
        </p:spPr>
        <p:txBody>
          <a:bodyPr anchorCtr="0" anchor="t" bIns="121900" lIns="121900" spcFirstLastPara="1" rIns="121900" wrap="square" tIns="121900">
            <a:noAutofit/>
          </a:bodyPr>
          <a:lstStyle/>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Garantizar el derecho a la educación, requiere de un compromiso de toda la sociedad y de profundas transformaciones del sistema educativo a fin de lograr una verdadera educación para todos, una educación inclusiva, definida dentro de los principios rectores de las políticas educativas para el quinquenio 2016-2020. </a:t>
            </a:r>
            <a:endParaRPr/>
          </a:p>
          <a:p>
            <a:pPr indent="0" lvl="0" marL="0" marR="0" rtl="0" algn="just">
              <a:lnSpc>
                <a:spcPct val="100000"/>
              </a:lnSpc>
              <a:spcBef>
                <a:spcPts val="0"/>
              </a:spcBef>
              <a:spcAft>
                <a:spcPts val="0"/>
              </a:spcAft>
              <a:buClr>
                <a:srgbClr val="000000"/>
              </a:buClr>
              <a:buSzPts val="1800"/>
              <a:buFont typeface="Arial"/>
              <a:buNone/>
            </a:pPr>
            <a:r>
              <a:t/>
            </a:r>
            <a:endParaRPr b="1" i="0" sz="1800" u="non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Pero no alcanza solo con nuevos marcos normativos que promuevan la educación inclusiva; se deben proporcionar los apoyos y los recursos tecnológicos necesarios. Implica un cambio de paradigma, que comprenda y se comprometa con la diferencia de manera constructiva, que efectivice el abordaje de la diversidad como una oportunidad para el aprendizaje. Estas transformaciones pueden comenzar en los espacios educativos, y concretarse en acciones específicas.</a:t>
            </a:r>
            <a:endParaRPr/>
          </a:p>
          <a:p>
            <a:pPr indent="0" lvl="0" marL="0" marR="0" rtl="0" algn="just">
              <a:lnSpc>
                <a:spcPct val="100000"/>
              </a:lnSpc>
              <a:spcBef>
                <a:spcPts val="0"/>
              </a:spcBef>
              <a:spcAft>
                <a:spcPts val="0"/>
              </a:spcAft>
              <a:buClr>
                <a:srgbClr val="000000"/>
              </a:buClr>
              <a:buSzPts val="1800"/>
              <a:buFont typeface="Arial"/>
              <a:buNone/>
            </a:pPr>
            <a:r>
              <a:t/>
            </a:r>
            <a:endParaRPr b="1" i="0" sz="1800" u="non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Requiere del involucramiento de todos los miembros de la comunidad educativa, a través de un trabajo colaborativo y participativo. Generando espacios para la reflexión que promuevan innovaciones en las prácticas pedagógicas y generen cambios en la cultura escolar.</a:t>
            </a:r>
            <a:endParaRPr/>
          </a:p>
          <a:p>
            <a:pPr indent="0" lvl="0" marL="0" marR="0" rtl="0" algn="just">
              <a:lnSpc>
                <a:spcPct val="100000"/>
              </a:lnSpc>
              <a:spcBef>
                <a:spcPts val="0"/>
              </a:spcBef>
              <a:spcAft>
                <a:spcPts val="0"/>
              </a:spcAft>
              <a:buClr>
                <a:srgbClr val="000000"/>
              </a:buClr>
              <a:buSzPts val="1800"/>
              <a:buFont typeface="Arial"/>
              <a:buNone/>
            </a:pPr>
            <a:r>
              <a:t/>
            </a:r>
            <a:endParaRPr b="1" i="0" sz="1800" u="non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Desde este posicionamiento fue pensada la RevisT-EE, un recurso que impulse y promueva la educación inclusiva.</a:t>
            </a:r>
            <a:endParaRPr b="1" i="1" sz="1800" u="non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500"/>
              <a:buFont typeface="Arial"/>
              <a:buNone/>
            </a:pPr>
            <a:r>
              <a:t/>
            </a:r>
            <a:endParaRPr b="0" i="1" sz="1500" u="none">
              <a:solidFill>
                <a:srgbClr val="351C75"/>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500"/>
              <a:buFont typeface="Arial"/>
              <a:buNone/>
            </a:pPr>
            <a:r>
              <a:t/>
            </a:r>
            <a:endParaRPr b="1" i="1" sz="15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None/>
            </a:pPr>
            <a:r>
              <a:t/>
            </a:r>
            <a:endParaRPr b="1" i="1" sz="1500" u="none">
              <a:solidFill>
                <a:srgbClr val="351C75"/>
              </a:solidFill>
              <a:latin typeface="Roboto"/>
              <a:ea typeface="Roboto"/>
              <a:cs typeface="Roboto"/>
              <a:sym typeface="Roboto"/>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2" name="Shape 222"/>
        <p:cNvGrpSpPr/>
        <p:nvPr/>
      </p:nvGrpSpPr>
      <p:grpSpPr>
        <a:xfrm>
          <a:off x="0" y="0"/>
          <a:ext cx="0" cy="0"/>
          <a:chOff x="0" y="0"/>
          <a:chExt cx="0" cy="0"/>
        </a:xfrm>
      </p:grpSpPr>
      <p:sp>
        <p:nvSpPr>
          <p:cNvPr id="223" name="Google Shape;223;p6"/>
          <p:cNvSpPr txBox="1"/>
          <p:nvPr/>
        </p:nvSpPr>
        <p:spPr>
          <a:xfrm>
            <a:off x="-71437" y="371475"/>
            <a:ext cx="12339636"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24" name="Google Shape;224;p6"/>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pic>
        <p:nvPicPr>
          <p:cNvPr id="225" name="Google Shape;225;p6"/>
          <p:cNvPicPr preferRelativeResize="0"/>
          <p:nvPr/>
        </p:nvPicPr>
        <p:blipFill rotWithShape="1">
          <a:blip r:embed="rId4">
            <a:alphaModFix/>
          </a:blip>
          <a:srcRect b="0" l="0" r="0" t="0"/>
          <a:stretch/>
        </p:blipFill>
        <p:spPr>
          <a:xfrm>
            <a:off x="9559925" y="381000"/>
            <a:ext cx="2290762" cy="1182687"/>
          </a:xfrm>
          <a:prstGeom prst="rect">
            <a:avLst/>
          </a:prstGeom>
          <a:noFill/>
          <a:ln cap="flat" cmpd="sng" w="28575">
            <a:solidFill>
              <a:srgbClr val="002060"/>
            </a:solidFill>
            <a:prstDash val="solid"/>
            <a:round/>
            <a:headEnd len="sm" w="sm" type="none"/>
            <a:tailEnd len="sm" w="sm" type="none"/>
          </a:ln>
        </p:spPr>
      </p:pic>
      <p:sp>
        <p:nvSpPr>
          <p:cNvPr id="226" name="Google Shape;226;p6"/>
          <p:cNvSpPr txBox="1"/>
          <p:nvPr/>
        </p:nvSpPr>
        <p:spPr>
          <a:xfrm>
            <a:off x="146050" y="493712"/>
            <a:ext cx="10120312" cy="955675"/>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20124D"/>
              </a:buClr>
              <a:buSzPts val="2600"/>
              <a:buFont typeface="Raleway"/>
              <a:buNone/>
            </a:pPr>
            <a:r>
              <a:rPr b="1" i="0" lang="en-US" sz="2600" u="none">
                <a:solidFill>
                  <a:srgbClr val="20124D"/>
                </a:solidFill>
                <a:latin typeface="Raleway"/>
                <a:ea typeface="Raleway"/>
                <a:cs typeface="Raleway"/>
                <a:sym typeface="Raleway"/>
              </a:rPr>
              <a:t>Diseño Universal de Aprendizaje y Tecnología.</a:t>
            </a:r>
            <a:endParaRPr/>
          </a:p>
        </p:txBody>
      </p:sp>
      <p:sp>
        <p:nvSpPr>
          <p:cNvPr id="227" name="Google Shape;227;p6"/>
          <p:cNvSpPr txBox="1"/>
          <p:nvPr/>
        </p:nvSpPr>
        <p:spPr>
          <a:xfrm>
            <a:off x="1162050" y="1868487"/>
            <a:ext cx="9563100" cy="2654300"/>
          </a:xfrm>
          <a:prstGeom prst="rect">
            <a:avLst/>
          </a:prstGeom>
          <a:noFill/>
          <a:ln>
            <a:noFill/>
          </a:ln>
        </p:spPr>
        <p:txBody>
          <a:bodyPr anchorCtr="0" anchor="t" bIns="121900" lIns="121900" spcFirstLastPara="1" rIns="121900" wrap="square" tIns="121900">
            <a:noAutofit/>
          </a:bodyPr>
          <a:lstStyle/>
          <a:p>
            <a:pPr indent="0" lvl="0" marL="0" marR="0" rtl="0" algn="just">
              <a:lnSpc>
                <a:spcPct val="100000"/>
              </a:lnSpc>
              <a:spcBef>
                <a:spcPts val="0"/>
              </a:spcBef>
              <a:spcAft>
                <a:spcPts val="0"/>
              </a:spcAft>
              <a:buClr>
                <a:srgbClr val="000000"/>
              </a:buClr>
              <a:buSzPts val="1500"/>
              <a:buFont typeface="Arial"/>
              <a:buNone/>
            </a:pPr>
            <a:r>
              <a:t/>
            </a:r>
            <a:endParaRPr b="1" i="1" sz="1500" u="none">
              <a:solidFill>
                <a:srgbClr val="351C75"/>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500"/>
              <a:buFont typeface="Arial"/>
              <a:buNone/>
            </a:pPr>
            <a:r>
              <a:t/>
            </a:r>
            <a:endParaRPr b="1" i="1" sz="1500" u="none">
              <a:solidFill>
                <a:srgbClr val="351C75"/>
              </a:solidFill>
              <a:latin typeface="Roboto"/>
              <a:ea typeface="Roboto"/>
              <a:cs typeface="Roboto"/>
              <a:sym typeface="Roboto"/>
            </a:endParaRPr>
          </a:p>
          <a:p>
            <a:pPr indent="0" lvl="0" marL="0" marR="0" rtl="0" algn="l">
              <a:lnSpc>
                <a:spcPct val="100000"/>
              </a:lnSpc>
              <a:spcBef>
                <a:spcPts val="0"/>
              </a:spcBef>
              <a:spcAft>
                <a:spcPts val="0"/>
              </a:spcAft>
              <a:buNone/>
            </a:pPr>
            <a:r>
              <a:t/>
            </a:r>
            <a:endParaRPr b="1" i="1" sz="1500" u="none">
              <a:solidFill>
                <a:srgbClr val="351C75"/>
              </a:solidFill>
              <a:latin typeface="Roboto"/>
              <a:ea typeface="Roboto"/>
              <a:cs typeface="Roboto"/>
              <a:sym typeface="Roboto"/>
            </a:endParaRPr>
          </a:p>
        </p:txBody>
      </p:sp>
      <p:sp>
        <p:nvSpPr>
          <p:cNvPr id="228" name="Google Shape;228;p6"/>
          <p:cNvSpPr txBox="1"/>
          <p:nvPr/>
        </p:nvSpPr>
        <p:spPr>
          <a:xfrm>
            <a:off x="1560512" y="2068512"/>
            <a:ext cx="9474200" cy="40655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29" name="Google Shape;229;p6"/>
          <p:cNvSpPr txBox="1"/>
          <p:nvPr/>
        </p:nvSpPr>
        <p:spPr>
          <a:xfrm>
            <a:off x="731837" y="1820862"/>
            <a:ext cx="10539412" cy="428625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7030A0"/>
              </a:buClr>
              <a:buSzPts val="1700"/>
              <a:buFont typeface="Calibri"/>
              <a:buNone/>
            </a:pPr>
            <a:r>
              <a:rPr b="1" i="0" lang="en-US" sz="1700" u="none">
                <a:solidFill>
                  <a:srgbClr val="7030A0"/>
                </a:solidFill>
                <a:latin typeface="Calibri"/>
                <a:ea typeface="Calibri"/>
                <a:cs typeface="Calibri"/>
                <a:sym typeface="Calibri"/>
              </a:rPr>
              <a:t>El Diseño Universal de Aprendizaje (DUA) parece ser la clave  para  construir una educación inclusiva (Echeita 2014; Ainscow, 2015; Yadarola,2016). Este se basa en ampliar el acceso al aprendizaje, a través del diseño de propuestas educativas que tengan en cuenta los tres principios primarios: </a:t>
            </a:r>
            <a:endParaRPr/>
          </a:p>
          <a:p>
            <a:pPr indent="0" lvl="0" marL="0" marR="0" rtl="0" algn="just">
              <a:lnSpc>
                <a:spcPct val="100000"/>
              </a:lnSpc>
              <a:spcBef>
                <a:spcPts val="0"/>
              </a:spcBef>
              <a:spcAft>
                <a:spcPts val="0"/>
              </a:spcAft>
              <a:buClr>
                <a:srgbClr val="000000"/>
              </a:buClr>
              <a:buSzPts val="1700"/>
              <a:buFont typeface="Arial"/>
              <a:buNone/>
            </a:pPr>
            <a:r>
              <a:t/>
            </a:r>
            <a:endParaRPr b="1" i="0" sz="1700" u="none">
              <a:solidFill>
                <a:srgbClr val="7030A0"/>
              </a:solidFill>
              <a:latin typeface="Calibri"/>
              <a:ea typeface="Calibri"/>
              <a:cs typeface="Calibri"/>
              <a:sym typeface="Calibri"/>
            </a:endParaRPr>
          </a:p>
          <a:p>
            <a:pPr indent="-336550" lvl="0" marL="457200" marR="0" rtl="0" algn="just">
              <a:lnSpc>
                <a:spcPct val="100000"/>
              </a:lnSpc>
              <a:spcBef>
                <a:spcPts val="0"/>
              </a:spcBef>
              <a:spcAft>
                <a:spcPts val="0"/>
              </a:spcAft>
              <a:buClr>
                <a:srgbClr val="7030A0"/>
              </a:buClr>
              <a:buSzPts val="1700"/>
              <a:buFont typeface="Calibri"/>
              <a:buChar char="-"/>
            </a:pPr>
            <a:r>
              <a:rPr b="1" i="0" lang="en-US" sz="1700" u="none">
                <a:solidFill>
                  <a:srgbClr val="7030A0"/>
                </a:solidFill>
                <a:latin typeface="Calibri"/>
                <a:ea typeface="Calibri"/>
                <a:cs typeface="Calibri"/>
                <a:sym typeface="Calibri"/>
              </a:rPr>
              <a:t>proporcionar múltiples medios de representación (de la información y del contenido), </a:t>
            </a:r>
            <a:endParaRPr/>
          </a:p>
          <a:p>
            <a:pPr indent="0" lvl="0" marL="914400" marR="0" rtl="0" algn="just">
              <a:lnSpc>
                <a:spcPct val="100000"/>
              </a:lnSpc>
              <a:spcBef>
                <a:spcPts val="0"/>
              </a:spcBef>
              <a:spcAft>
                <a:spcPts val="0"/>
              </a:spcAft>
              <a:buNone/>
            </a:pPr>
            <a:r>
              <a:t/>
            </a:r>
            <a:endParaRPr b="1" i="0" sz="1700" u="none">
              <a:solidFill>
                <a:srgbClr val="7030A0"/>
              </a:solidFill>
              <a:latin typeface="Calibri"/>
              <a:ea typeface="Calibri"/>
              <a:cs typeface="Calibri"/>
              <a:sym typeface="Calibri"/>
            </a:endParaRPr>
          </a:p>
          <a:p>
            <a:pPr indent="-336550" lvl="0" marL="457200" marR="0" rtl="0" algn="just">
              <a:lnSpc>
                <a:spcPct val="100000"/>
              </a:lnSpc>
              <a:spcBef>
                <a:spcPts val="0"/>
              </a:spcBef>
              <a:spcAft>
                <a:spcPts val="0"/>
              </a:spcAft>
              <a:buClr>
                <a:srgbClr val="7030A0"/>
              </a:buClr>
              <a:buSzPts val="1700"/>
              <a:buFont typeface="Calibri"/>
              <a:buChar char="-"/>
            </a:pPr>
            <a:r>
              <a:rPr b="1" i="0" lang="en-US" sz="1700" u="none">
                <a:solidFill>
                  <a:srgbClr val="7030A0"/>
                </a:solidFill>
                <a:latin typeface="Calibri"/>
                <a:ea typeface="Calibri"/>
                <a:cs typeface="Calibri"/>
                <a:sym typeface="Calibri"/>
              </a:rPr>
              <a:t>proporcionar múltiples formas de acción y de expresión (expresar lo que sabe el estudiante, de distintas maneras y en distintos soportes),  </a:t>
            </a:r>
            <a:endParaRPr/>
          </a:p>
          <a:p>
            <a:pPr indent="0" lvl="0" marL="914400" marR="0" rtl="0" algn="just">
              <a:lnSpc>
                <a:spcPct val="100000"/>
              </a:lnSpc>
              <a:spcBef>
                <a:spcPts val="0"/>
              </a:spcBef>
              <a:spcAft>
                <a:spcPts val="0"/>
              </a:spcAft>
              <a:buNone/>
            </a:pPr>
            <a:r>
              <a:t/>
            </a:r>
            <a:endParaRPr b="1" i="0" sz="1700" u="none">
              <a:solidFill>
                <a:srgbClr val="7030A0"/>
              </a:solidFill>
              <a:latin typeface="Calibri"/>
              <a:ea typeface="Calibri"/>
              <a:cs typeface="Calibri"/>
              <a:sym typeface="Calibri"/>
            </a:endParaRPr>
          </a:p>
          <a:p>
            <a:pPr indent="-336550" lvl="0" marL="457200" marR="0" rtl="0" algn="just">
              <a:lnSpc>
                <a:spcPct val="100000"/>
              </a:lnSpc>
              <a:spcBef>
                <a:spcPts val="0"/>
              </a:spcBef>
              <a:spcAft>
                <a:spcPts val="0"/>
              </a:spcAft>
              <a:buClr>
                <a:srgbClr val="7030A0"/>
              </a:buClr>
              <a:buSzPts val="1700"/>
              <a:buFont typeface="Calibri"/>
              <a:buChar char="-"/>
            </a:pPr>
            <a:r>
              <a:rPr b="1" i="0" lang="en-US" sz="1700" u="none">
                <a:solidFill>
                  <a:srgbClr val="7030A0"/>
                </a:solidFill>
                <a:latin typeface="Calibri"/>
                <a:ea typeface="Calibri"/>
                <a:cs typeface="Calibri"/>
                <a:sym typeface="Calibri"/>
              </a:rPr>
              <a:t>proporcionar múltiples formas de implicación (grado de motivación  y autorregulación del estudiante). </a:t>
            </a:r>
            <a:endParaRPr/>
          </a:p>
          <a:p>
            <a:pPr indent="0" lvl="0" marL="457200" marR="0" rtl="0" algn="just">
              <a:lnSpc>
                <a:spcPct val="100000"/>
              </a:lnSpc>
              <a:spcBef>
                <a:spcPts val="0"/>
              </a:spcBef>
              <a:spcAft>
                <a:spcPts val="0"/>
              </a:spcAft>
              <a:buNone/>
            </a:pPr>
            <a:r>
              <a:t/>
            </a:r>
            <a:endParaRPr b="1" i="0" sz="1700" u="non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7030A0"/>
              </a:buClr>
              <a:buSzPts val="1700"/>
              <a:buFont typeface="Calibri"/>
              <a:buNone/>
            </a:pPr>
            <a:r>
              <a:rPr b="1" i="0" lang="en-US" sz="1700" u="none">
                <a:solidFill>
                  <a:srgbClr val="7030A0"/>
                </a:solidFill>
                <a:latin typeface="Calibri"/>
                <a:ea typeface="Calibri"/>
                <a:cs typeface="Calibri"/>
                <a:sym typeface="Calibri"/>
              </a:rPr>
              <a:t>Para Yadarola (2016), el DUA implica hacer accesibles los espacios, los materiales y los modos de comunicación. Ofrecer variedad de estrategias, técnicas, lenguajes, recursos tecnológicos para todos.</a:t>
            </a:r>
            <a:endParaRPr/>
          </a:p>
          <a:p>
            <a:pPr indent="0" lvl="0" marL="0" marR="0" rtl="0" algn="just">
              <a:lnSpc>
                <a:spcPct val="100000"/>
              </a:lnSpc>
              <a:spcBef>
                <a:spcPts val="0"/>
              </a:spcBef>
              <a:spcAft>
                <a:spcPts val="0"/>
              </a:spcAft>
              <a:buClr>
                <a:srgbClr val="000000"/>
              </a:buClr>
              <a:buSzPts val="1700"/>
              <a:buFont typeface="Arial"/>
              <a:buNone/>
            </a:pPr>
            <a:r>
              <a:t/>
            </a:r>
            <a:endParaRPr b="1" i="0" sz="1700" u="none">
              <a:solidFill>
                <a:srgbClr val="7030A0"/>
              </a:solidFill>
              <a:latin typeface="Calibri"/>
              <a:ea typeface="Calibri"/>
              <a:cs typeface="Calibri"/>
              <a:sym typeface="Calibri"/>
            </a:endParaRPr>
          </a:p>
          <a:p>
            <a:pPr indent="0" lvl="0" marL="0" marR="0" rtl="0" algn="just">
              <a:lnSpc>
                <a:spcPct val="100000"/>
              </a:lnSpc>
              <a:spcBef>
                <a:spcPts val="0"/>
              </a:spcBef>
              <a:spcAft>
                <a:spcPts val="0"/>
              </a:spcAft>
              <a:buClr>
                <a:srgbClr val="7030A0"/>
              </a:buClr>
              <a:buSzPts val="1700"/>
              <a:buFont typeface="Calibri"/>
              <a:buNone/>
            </a:pPr>
            <a:r>
              <a:rPr b="1" i="0" lang="en-US" sz="1700" u="none">
                <a:solidFill>
                  <a:srgbClr val="7030A0"/>
                </a:solidFill>
                <a:latin typeface="Calibri"/>
                <a:ea typeface="Calibri"/>
                <a:cs typeface="Calibri"/>
                <a:sym typeface="Calibri"/>
              </a:rPr>
              <a:t>En este marco, la integración de la  tecnología, en la implementación del DUA , favorece una enseñanza inclusiva.</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p7"/>
          <p:cNvSpPr txBox="1"/>
          <p:nvPr/>
        </p:nvSpPr>
        <p:spPr>
          <a:xfrm>
            <a:off x="-98425" y="371475"/>
            <a:ext cx="12366624"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35" name="Google Shape;235;p7"/>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
        <p:nvSpPr>
          <p:cNvPr id="236" name="Google Shape;236;p7"/>
          <p:cNvSpPr txBox="1"/>
          <p:nvPr/>
        </p:nvSpPr>
        <p:spPr>
          <a:xfrm>
            <a:off x="644525" y="493712"/>
            <a:ext cx="9561512" cy="955675"/>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674EA7"/>
              </a:buClr>
              <a:buSzPts val="4800"/>
              <a:buFont typeface="Raleway"/>
              <a:buNone/>
            </a:pPr>
            <a:r>
              <a:rPr b="1" i="0" lang="en-US" sz="4800" u="none">
                <a:solidFill>
                  <a:srgbClr val="674EA7"/>
                </a:solidFill>
                <a:latin typeface="Raleway"/>
                <a:ea typeface="Raleway"/>
                <a:cs typeface="Raleway"/>
                <a:sym typeface="Raleway"/>
              </a:rPr>
              <a:t>Índice</a:t>
            </a:r>
            <a:endParaRPr/>
          </a:p>
        </p:txBody>
      </p:sp>
      <p:sp>
        <p:nvSpPr>
          <p:cNvPr id="237" name="Google Shape;237;p7"/>
          <p:cNvSpPr txBox="1"/>
          <p:nvPr/>
        </p:nvSpPr>
        <p:spPr>
          <a:xfrm>
            <a:off x="346075" y="1831975"/>
            <a:ext cx="2743200" cy="2654300"/>
          </a:xfrm>
          <a:prstGeom prst="rect">
            <a:avLst/>
          </a:prstGeom>
          <a:noFill/>
          <a:ln>
            <a:noFill/>
          </a:ln>
        </p:spPr>
        <p:txBody>
          <a:bodyPr anchorCtr="0" anchor="t" bIns="121900" lIns="121900" spcFirstLastPara="1" rIns="121900" wrap="square" tIns="121900">
            <a:noAutofit/>
          </a:bodyPr>
          <a:lstStyle/>
          <a:p>
            <a:pPr indent="0" lvl="0" marL="0" marR="0" rtl="0" algn="l">
              <a:lnSpc>
                <a:spcPct val="70000"/>
              </a:lnSpc>
              <a:spcBef>
                <a:spcPts val="0"/>
              </a:spcBef>
              <a:spcAft>
                <a:spcPts val="0"/>
              </a:spcAft>
              <a:buClr>
                <a:srgbClr val="38761D"/>
              </a:buClr>
              <a:buSzPts val="1400"/>
              <a:buFont typeface="Calibri"/>
              <a:buNone/>
            </a:pPr>
            <a:r>
              <a:rPr b="1" i="1" lang="en-US" sz="1400" u="none">
                <a:solidFill>
                  <a:srgbClr val="38761D"/>
                </a:solidFill>
                <a:latin typeface="Calibri"/>
                <a:ea typeface="Calibri"/>
                <a:cs typeface="Calibri"/>
                <a:sym typeface="Calibri"/>
              </a:rPr>
              <a:t>Lengua. (comunicación aumentativa-alternativa, lectoescritura, etc.)</a:t>
            </a:r>
            <a:endParaRPr/>
          </a:p>
          <a:p>
            <a:pPr indent="0" lvl="0" marL="0" marR="0" rtl="0" algn="l">
              <a:lnSpc>
                <a:spcPct val="70000"/>
              </a:lnSpc>
              <a:spcBef>
                <a:spcPts val="1000"/>
              </a:spcBef>
              <a:spcAft>
                <a:spcPts val="0"/>
              </a:spcAft>
              <a:buClr>
                <a:srgbClr val="38761D"/>
              </a:buClr>
              <a:buSzPts val="1400"/>
              <a:buFont typeface="Calibri"/>
              <a:buNone/>
            </a:pPr>
            <a:r>
              <a:rPr b="1" i="1" lang="en-US" sz="1400" u="none">
                <a:solidFill>
                  <a:srgbClr val="38761D"/>
                </a:solidFill>
                <a:latin typeface="Calibri"/>
                <a:ea typeface="Calibri"/>
                <a:cs typeface="Calibri"/>
                <a:sym typeface="Calibri"/>
              </a:rPr>
              <a:t>Verde.</a:t>
            </a:r>
            <a:endParaRPr/>
          </a:p>
          <a:p>
            <a:pPr indent="0" lvl="0" marL="0" marR="0" rtl="0" algn="l">
              <a:lnSpc>
                <a:spcPct val="70000"/>
              </a:lnSpc>
              <a:spcBef>
                <a:spcPts val="1000"/>
              </a:spcBef>
              <a:spcAft>
                <a:spcPts val="0"/>
              </a:spcAft>
              <a:buClr>
                <a:srgbClr val="000000"/>
              </a:buClr>
              <a:buSzPts val="1400"/>
              <a:buFont typeface="Arial"/>
              <a:buNone/>
            </a:pPr>
            <a:r>
              <a:t/>
            </a:r>
            <a:endParaRPr b="1" i="0" sz="1400" u="none">
              <a:solidFill>
                <a:srgbClr val="000000"/>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400"/>
              <a:buFont typeface="Calibri"/>
              <a:buNone/>
            </a:pPr>
            <a:r>
              <a:rPr b="1" i="0" lang="en-US" sz="1400" u="none">
                <a:solidFill>
                  <a:srgbClr val="000000"/>
                </a:solidFill>
                <a:latin typeface="Calibri"/>
                <a:ea typeface="Calibri"/>
                <a:cs typeface="Calibri"/>
                <a:sym typeface="Calibri"/>
              </a:rPr>
              <a:t>Sígueme</a:t>
            </a:r>
            <a:endParaRPr/>
          </a:p>
          <a:p>
            <a:pPr indent="0" lvl="0" marL="0" marR="0" rtl="0" algn="l">
              <a:lnSpc>
                <a:spcPct val="70000"/>
              </a:lnSpc>
              <a:spcBef>
                <a:spcPts val="1000"/>
              </a:spcBef>
              <a:spcAft>
                <a:spcPts val="0"/>
              </a:spcAft>
              <a:buClr>
                <a:srgbClr val="000000"/>
              </a:buClr>
              <a:buSzPts val="1400"/>
              <a:buFont typeface="Calibri"/>
              <a:buNone/>
            </a:pPr>
            <a:r>
              <a:rPr b="1" i="0" lang="en-US" sz="1400" u="none">
                <a:solidFill>
                  <a:srgbClr val="000000"/>
                </a:solidFill>
                <a:latin typeface="Calibri"/>
                <a:ea typeface="Calibri"/>
                <a:cs typeface="Calibri"/>
                <a:sym typeface="Calibri"/>
              </a:rPr>
              <a:t>Dicciseñas</a:t>
            </a:r>
            <a:endParaRPr/>
          </a:p>
          <a:p>
            <a:pPr indent="0" lvl="0" marL="0" marR="0" rtl="0" algn="l">
              <a:lnSpc>
                <a:spcPct val="70000"/>
              </a:lnSpc>
              <a:spcBef>
                <a:spcPts val="1000"/>
              </a:spcBef>
              <a:spcAft>
                <a:spcPts val="0"/>
              </a:spcAft>
              <a:buClr>
                <a:srgbClr val="000000"/>
              </a:buClr>
              <a:buSzPts val="1400"/>
              <a:buFont typeface="Calibri"/>
              <a:buNone/>
            </a:pPr>
            <a:r>
              <a:rPr b="1" i="0" lang="en-US" sz="1400" u="none">
                <a:solidFill>
                  <a:srgbClr val="000000"/>
                </a:solidFill>
                <a:latin typeface="Calibri"/>
                <a:ea typeface="Calibri"/>
                <a:cs typeface="Calibri"/>
                <a:sym typeface="Calibri"/>
              </a:rPr>
              <a:t>Dictapicto</a:t>
            </a:r>
            <a:endParaRPr/>
          </a:p>
          <a:p>
            <a:pPr indent="0" lvl="0" marL="0" marR="0" rtl="0" algn="l">
              <a:lnSpc>
                <a:spcPct val="70000"/>
              </a:lnSpc>
              <a:spcBef>
                <a:spcPts val="1000"/>
              </a:spcBef>
              <a:spcAft>
                <a:spcPts val="0"/>
              </a:spcAft>
              <a:buClr>
                <a:srgbClr val="000000"/>
              </a:buClr>
              <a:buSzPts val="1400"/>
              <a:buFont typeface="Calibri"/>
              <a:buNone/>
            </a:pPr>
            <a:r>
              <a:rPr b="1" i="0" lang="en-US" sz="1400" u="none">
                <a:solidFill>
                  <a:srgbClr val="000000"/>
                </a:solidFill>
                <a:latin typeface="Calibri"/>
                <a:ea typeface="Calibri"/>
                <a:cs typeface="Calibri"/>
                <a:sym typeface="Calibri"/>
              </a:rPr>
              <a:t>Pictosonidos</a:t>
            </a:r>
            <a:endParaRPr/>
          </a:p>
          <a:p>
            <a:pPr indent="0" lvl="0" marL="0" marR="0" rtl="0" algn="l">
              <a:lnSpc>
                <a:spcPct val="70000"/>
              </a:lnSpc>
              <a:spcBef>
                <a:spcPts val="1000"/>
              </a:spcBef>
              <a:spcAft>
                <a:spcPts val="0"/>
              </a:spcAft>
              <a:buClr>
                <a:srgbClr val="000000"/>
              </a:buClr>
              <a:buSzPts val="1400"/>
              <a:buFont typeface="Calibri"/>
              <a:buNone/>
            </a:pPr>
            <a:r>
              <a:rPr b="1" i="0" lang="en-US" sz="1400" u="none">
                <a:solidFill>
                  <a:srgbClr val="000000"/>
                </a:solidFill>
                <a:latin typeface="Calibri"/>
                <a:ea typeface="Calibri"/>
                <a:cs typeface="Calibri"/>
                <a:sym typeface="Calibri"/>
              </a:rPr>
              <a:t>Aprender a escribir ABC</a:t>
            </a:r>
            <a:endParaRPr/>
          </a:p>
          <a:p>
            <a:pPr indent="0" lvl="0" marL="0" marR="0" rtl="0" algn="l">
              <a:lnSpc>
                <a:spcPct val="70000"/>
              </a:lnSpc>
              <a:spcBef>
                <a:spcPts val="1000"/>
              </a:spcBef>
              <a:spcAft>
                <a:spcPts val="0"/>
              </a:spcAft>
              <a:buClr>
                <a:srgbClr val="000000"/>
              </a:buClr>
              <a:buSzPts val="1400"/>
              <a:buFont typeface="Calibri"/>
              <a:buNone/>
            </a:pPr>
            <a:r>
              <a:rPr b="1" i="0" lang="en-US" sz="1400" u="none">
                <a:solidFill>
                  <a:srgbClr val="000000"/>
                </a:solidFill>
                <a:latin typeface="Calibri"/>
                <a:ea typeface="Calibri"/>
                <a:cs typeface="Calibri"/>
                <a:sym typeface="Calibri"/>
              </a:rPr>
              <a:t>Luis el Cardenal</a:t>
            </a:r>
            <a:endParaRPr/>
          </a:p>
          <a:p>
            <a:pPr indent="0" lvl="0" marL="0" marR="0" rtl="0" algn="l">
              <a:lnSpc>
                <a:spcPct val="70000"/>
              </a:lnSpc>
              <a:spcBef>
                <a:spcPts val="1000"/>
              </a:spcBef>
              <a:spcAft>
                <a:spcPts val="0"/>
              </a:spcAft>
              <a:buClr>
                <a:srgbClr val="000000"/>
              </a:buClr>
              <a:buSzPts val="1400"/>
              <a:buFont typeface="Calibri"/>
              <a:buNone/>
            </a:pPr>
            <a:r>
              <a:rPr b="1" i="0" lang="en-US" sz="1400" u="none">
                <a:solidFill>
                  <a:srgbClr val="000000"/>
                </a:solidFill>
                <a:latin typeface="Calibri"/>
                <a:ea typeface="Calibri"/>
                <a:cs typeface="Calibri"/>
                <a:sym typeface="Calibri"/>
              </a:rPr>
              <a:t>Conciencia Fonológica</a:t>
            </a:r>
            <a:endParaRPr/>
          </a:p>
          <a:p>
            <a:pPr indent="0" lvl="0" marL="0" marR="0" rtl="0" algn="l">
              <a:lnSpc>
                <a:spcPct val="70000"/>
              </a:lnSpc>
              <a:spcBef>
                <a:spcPts val="1000"/>
              </a:spcBef>
              <a:spcAft>
                <a:spcPts val="0"/>
              </a:spcAft>
              <a:buClr>
                <a:srgbClr val="000000"/>
              </a:buClr>
              <a:buSzPts val="1400"/>
              <a:buFont typeface="Calibri"/>
              <a:buNone/>
            </a:pPr>
            <a:r>
              <a:rPr b="1" i="0" lang="en-US" sz="1400" u="none">
                <a:solidFill>
                  <a:srgbClr val="000000"/>
                </a:solidFill>
                <a:latin typeface="Calibri"/>
                <a:ea typeface="Calibri"/>
                <a:cs typeface="Calibri"/>
                <a:sym typeface="Calibri"/>
              </a:rPr>
              <a:t>Pictogramagenda</a:t>
            </a:r>
            <a:endParaRPr/>
          </a:p>
          <a:p>
            <a:pPr indent="0" lvl="0" marL="0" marR="0" rtl="0" algn="l">
              <a:lnSpc>
                <a:spcPct val="70000"/>
              </a:lnSpc>
              <a:spcBef>
                <a:spcPts val="1000"/>
              </a:spcBef>
              <a:spcAft>
                <a:spcPts val="0"/>
              </a:spcAft>
              <a:buClr>
                <a:srgbClr val="000000"/>
              </a:buClr>
              <a:buSzPts val="1400"/>
              <a:buFont typeface="Calibri"/>
              <a:buNone/>
            </a:pPr>
            <a:r>
              <a:rPr b="1" i="0" lang="en-US" sz="1400" u="none">
                <a:solidFill>
                  <a:srgbClr val="000000"/>
                </a:solidFill>
                <a:latin typeface="Calibri"/>
                <a:ea typeface="Calibri"/>
                <a:cs typeface="Calibri"/>
                <a:sym typeface="Calibri"/>
              </a:rPr>
              <a:t>Galexia</a:t>
            </a:r>
            <a:endParaRPr/>
          </a:p>
          <a:p>
            <a:pPr indent="0" lvl="0" marL="0" marR="0" rtl="0" algn="ctr">
              <a:lnSpc>
                <a:spcPct val="107000"/>
              </a:lnSpc>
              <a:spcBef>
                <a:spcPts val="0"/>
              </a:spcBef>
              <a:spcAft>
                <a:spcPts val="0"/>
              </a:spcAft>
              <a:buClr>
                <a:srgbClr val="000000"/>
              </a:buClr>
              <a:buSzPts val="1000"/>
              <a:buFont typeface="Arial"/>
              <a:buNone/>
            </a:pPr>
            <a:r>
              <a:t/>
            </a:r>
            <a:endParaRPr b="1" i="0" sz="1000" u="none">
              <a:solidFill>
                <a:srgbClr val="000000"/>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t/>
            </a:r>
            <a:endParaRPr b="1" i="0" sz="10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000" u="none">
              <a:solidFill>
                <a:srgbClr val="000000"/>
              </a:solidFill>
              <a:latin typeface="Calibri"/>
              <a:ea typeface="Calibri"/>
              <a:cs typeface="Calibri"/>
              <a:sym typeface="Calibri"/>
            </a:endParaRPr>
          </a:p>
        </p:txBody>
      </p:sp>
      <p:pic>
        <p:nvPicPr>
          <p:cNvPr id="238" name="Google Shape;238;p7"/>
          <p:cNvPicPr preferRelativeResize="0"/>
          <p:nvPr/>
        </p:nvPicPr>
        <p:blipFill rotWithShape="1">
          <a:blip r:embed="rId4">
            <a:alphaModFix/>
          </a:blip>
          <a:srcRect b="0" l="0" r="0" t="0"/>
          <a:stretch/>
        </p:blipFill>
        <p:spPr>
          <a:xfrm>
            <a:off x="9559925" y="381000"/>
            <a:ext cx="2290762" cy="1182687"/>
          </a:xfrm>
          <a:prstGeom prst="rect">
            <a:avLst/>
          </a:prstGeom>
          <a:noFill/>
          <a:ln cap="flat" cmpd="sng" w="28575">
            <a:solidFill>
              <a:srgbClr val="002060"/>
            </a:solidFill>
            <a:prstDash val="solid"/>
            <a:round/>
            <a:headEnd len="sm" w="sm" type="none"/>
            <a:tailEnd len="sm" w="sm" type="none"/>
          </a:ln>
        </p:spPr>
      </p:pic>
      <p:sp>
        <p:nvSpPr>
          <p:cNvPr id="239" name="Google Shape;239;p7"/>
          <p:cNvSpPr txBox="1"/>
          <p:nvPr/>
        </p:nvSpPr>
        <p:spPr>
          <a:xfrm>
            <a:off x="3847763" y="1832625"/>
            <a:ext cx="2743200" cy="2653200"/>
          </a:xfrm>
          <a:prstGeom prst="rect">
            <a:avLst/>
          </a:prstGeom>
          <a:noFill/>
          <a:ln>
            <a:noFill/>
          </a:ln>
        </p:spPr>
        <p:txBody>
          <a:bodyPr anchorCtr="0" anchor="t" bIns="121900" lIns="121900" spcFirstLastPara="1" rIns="121900" wrap="square" tIns="121900">
            <a:noAutofit/>
          </a:bodyPr>
          <a:lstStyle/>
          <a:p>
            <a:pPr indent="0" lvl="0" marL="0" marR="0" rtl="0" algn="l">
              <a:lnSpc>
                <a:spcPct val="70000"/>
              </a:lnSpc>
              <a:spcBef>
                <a:spcPts val="1000"/>
              </a:spcBef>
              <a:spcAft>
                <a:spcPts val="0"/>
              </a:spcAft>
              <a:buClr>
                <a:srgbClr val="000000"/>
              </a:buClr>
              <a:buSzPts val="1000"/>
              <a:buFont typeface="Arial"/>
              <a:buNone/>
            </a:pPr>
            <a:r>
              <a:rPr b="1" i="1" lang="en-US" sz="1400" u="none" cap="none" strike="noStrike">
                <a:solidFill>
                  <a:srgbClr val="FFFFFF"/>
                </a:solidFill>
                <a:highlight>
                  <a:srgbClr val="4A86E8"/>
                </a:highlight>
                <a:latin typeface="Calibri"/>
                <a:ea typeface="Calibri"/>
                <a:cs typeface="Calibri"/>
                <a:sym typeface="Calibri"/>
              </a:rPr>
              <a:t>Estimulación cognitiva.</a:t>
            </a:r>
            <a:endParaRPr b="1" i="1" sz="1400" u="none" cap="none" strike="noStrike">
              <a:solidFill>
                <a:srgbClr val="FFFFFF"/>
              </a:solidFill>
              <a:highlight>
                <a:srgbClr val="4A86E8"/>
              </a:highlight>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rPr b="1" i="1" lang="en-US" sz="1400" u="none" cap="none" strike="noStrike">
                <a:solidFill>
                  <a:srgbClr val="FFFFFF"/>
                </a:solidFill>
                <a:highlight>
                  <a:srgbClr val="4A86E8"/>
                </a:highlight>
                <a:latin typeface="Calibri"/>
                <a:ea typeface="Calibri"/>
                <a:cs typeface="Calibri"/>
                <a:sym typeface="Calibri"/>
              </a:rPr>
              <a:t>Celeste.</a:t>
            </a:r>
            <a:endParaRPr b="1" i="1" sz="1400" u="none" cap="none" strike="noStrike">
              <a:solidFill>
                <a:srgbClr val="FFFFFF"/>
              </a:solidFill>
              <a:highlight>
                <a:srgbClr val="4A86E8"/>
              </a:highlight>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rPr b="1" i="0" lang="en-US" sz="1400" u="none" cap="none" strike="noStrike">
                <a:solidFill>
                  <a:schemeClr val="dk1"/>
                </a:solidFill>
                <a:latin typeface="Calibri"/>
                <a:ea typeface="Calibri"/>
                <a:cs typeface="Calibri"/>
                <a:sym typeface="Calibri"/>
              </a:rPr>
              <a:t>Llevo todo.</a:t>
            </a:r>
            <a:endParaRPr b="1" i="0" sz="14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rPr b="1" i="0" lang="en-US" sz="1400" u="none" cap="none" strike="noStrike">
                <a:solidFill>
                  <a:schemeClr val="dk1"/>
                </a:solidFill>
                <a:latin typeface="Calibri"/>
                <a:ea typeface="Calibri"/>
                <a:cs typeface="Calibri"/>
                <a:sym typeface="Calibri"/>
              </a:rPr>
              <a:t>El Buho Boo.</a:t>
            </a:r>
            <a:endParaRPr b="1" i="0" sz="14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1000"/>
              <a:buFont typeface="Arial"/>
              <a:buNone/>
            </a:pPr>
            <a:r>
              <a:rPr b="1" i="0" lang="en-US" sz="1400" u="none" cap="none" strike="noStrike">
                <a:solidFill>
                  <a:schemeClr val="dk1"/>
                </a:solidFill>
                <a:latin typeface="Calibri"/>
                <a:ea typeface="Calibri"/>
                <a:cs typeface="Calibri"/>
                <a:sym typeface="Calibri"/>
              </a:rPr>
              <a:t>Memory Attention.</a:t>
            </a:r>
            <a:endParaRPr b="1" i="0" sz="14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rPr b="1" i="0" lang="en-US" sz="1400" u="none" cap="none" strike="noStrike">
                <a:solidFill>
                  <a:schemeClr val="dk1"/>
                </a:solidFill>
                <a:latin typeface="Calibri"/>
                <a:ea typeface="Calibri"/>
                <a:cs typeface="Calibri"/>
                <a:sym typeface="Calibri"/>
              </a:rPr>
              <a:t>Tempus.</a:t>
            </a:r>
            <a:endParaRPr b="1" i="0" sz="1400" u="none" cap="none" strike="noStrike">
              <a:solidFill>
                <a:schemeClr val="dk1"/>
              </a:solidFill>
              <a:latin typeface="Calibri"/>
              <a:ea typeface="Calibri"/>
              <a:cs typeface="Calibri"/>
              <a:sym typeface="Calibri"/>
            </a:endParaRPr>
          </a:p>
          <a:p>
            <a:pPr indent="0" lvl="0" marL="457200" marR="0" rtl="0" algn="l">
              <a:lnSpc>
                <a:spcPct val="70000"/>
              </a:lnSpc>
              <a:spcBef>
                <a:spcPts val="100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0124D"/>
              </a:solidFill>
              <a:latin typeface="Roboto"/>
              <a:ea typeface="Roboto"/>
              <a:cs typeface="Roboto"/>
              <a:sym typeface="Roboto"/>
            </a:endParaRPr>
          </a:p>
        </p:txBody>
      </p:sp>
      <p:sp>
        <p:nvSpPr>
          <p:cNvPr id="240" name="Google Shape;240;p7"/>
          <p:cNvSpPr txBox="1"/>
          <p:nvPr/>
        </p:nvSpPr>
        <p:spPr>
          <a:xfrm>
            <a:off x="6227762" y="2101850"/>
            <a:ext cx="2743200" cy="2654300"/>
          </a:xfrm>
          <a:prstGeom prst="rect">
            <a:avLst/>
          </a:prstGeom>
          <a:noFill/>
          <a:ln>
            <a:noFill/>
          </a:ln>
        </p:spPr>
        <p:txBody>
          <a:bodyPr anchorCtr="0" anchor="t" bIns="121900" lIns="121900" spcFirstLastPara="1" rIns="121900" wrap="square" tIns="121900">
            <a:noAutofit/>
          </a:bodyPr>
          <a:lstStyle/>
          <a:p>
            <a:pPr indent="0" lvl="0" marL="0" marR="0" rtl="0" algn="l">
              <a:lnSpc>
                <a:spcPct val="70000"/>
              </a:lnSpc>
              <a:spcBef>
                <a:spcPts val="0"/>
              </a:spcBef>
              <a:spcAft>
                <a:spcPts val="0"/>
              </a:spcAft>
              <a:buClr>
                <a:srgbClr val="9900FF"/>
              </a:buClr>
              <a:buSzPts val="1400"/>
              <a:buFont typeface="Calibri"/>
              <a:buNone/>
            </a:pPr>
            <a:r>
              <a:rPr b="1" i="1" lang="en-US" sz="1400" u="none">
                <a:solidFill>
                  <a:srgbClr val="9900FF"/>
                </a:solidFill>
                <a:latin typeface="Calibri"/>
                <a:ea typeface="Calibri"/>
                <a:cs typeface="Calibri"/>
                <a:sym typeface="Calibri"/>
              </a:rPr>
              <a:t>Facilitadores para la accesibilidad (rampas digitales).</a:t>
            </a:r>
            <a:endParaRPr/>
          </a:p>
          <a:p>
            <a:pPr indent="0" lvl="0" marL="0" marR="0" rtl="0" algn="l">
              <a:lnSpc>
                <a:spcPct val="70000"/>
              </a:lnSpc>
              <a:spcBef>
                <a:spcPts val="1000"/>
              </a:spcBef>
              <a:spcAft>
                <a:spcPts val="0"/>
              </a:spcAft>
              <a:buClr>
                <a:srgbClr val="9900FF"/>
              </a:buClr>
              <a:buSzPts val="1400"/>
              <a:buFont typeface="Calibri"/>
              <a:buNone/>
            </a:pPr>
            <a:r>
              <a:rPr b="1" i="1" lang="en-US" sz="1400" u="none">
                <a:solidFill>
                  <a:srgbClr val="9900FF"/>
                </a:solidFill>
                <a:latin typeface="Calibri"/>
                <a:ea typeface="Calibri"/>
                <a:cs typeface="Calibri"/>
                <a:sym typeface="Calibri"/>
              </a:rPr>
              <a:t>Violeta: </a:t>
            </a:r>
            <a:endParaRPr/>
          </a:p>
          <a:p>
            <a:pPr indent="0" lvl="0" marL="0" marR="0" rtl="0" algn="l">
              <a:lnSpc>
                <a:spcPct val="70000"/>
              </a:lnSpc>
              <a:spcBef>
                <a:spcPts val="1000"/>
              </a:spcBef>
              <a:spcAft>
                <a:spcPts val="0"/>
              </a:spcAft>
              <a:buClr>
                <a:srgbClr val="000000"/>
              </a:buClr>
              <a:buSzPts val="1400"/>
              <a:buFont typeface="Arial"/>
              <a:buNone/>
            </a:pPr>
            <a:r>
              <a:t/>
            </a:r>
            <a:endParaRPr b="1" i="0" sz="1400" u="none">
              <a:solidFill>
                <a:srgbClr val="000000"/>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400"/>
              <a:buFont typeface="Calibri"/>
              <a:buNone/>
            </a:pPr>
            <a:r>
              <a:rPr b="1" i="0" lang="en-US" sz="1400" u="none">
                <a:solidFill>
                  <a:srgbClr val="000000"/>
                </a:solidFill>
                <a:latin typeface="Calibri"/>
                <a:ea typeface="Calibri"/>
                <a:cs typeface="Calibri"/>
                <a:sym typeface="Calibri"/>
              </a:rPr>
              <a:t>José Aprende.</a:t>
            </a:r>
            <a:endParaRPr/>
          </a:p>
          <a:p>
            <a:pPr indent="0" lvl="0" marL="0" marR="0" rtl="0" algn="l">
              <a:lnSpc>
                <a:spcPct val="70000"/>
              </a:lnSpc>
              <a:spcBef>
                <a:spcPts val="1000"/>
              </a:spcBef>
              <a:spcAft>
                <a:spcPts val="0"/>
              </a:spcAft>
              <a:buClr>
                <a:srgbClr val="000000"/>
              </a:buClr>
              <a:buSzPts val="1400"/>
              <a:buFont typeface="Calibri"/>
              <a:buNone/>
            </a:pPr>
            <a:r>
              <a:rPr b="1" i="0" lang="en-US" sz="1400" u="none">
                <a:solidFill>
                  <a:srgbClr val="000000"/>
                </a:solidFill>
                <a:latin typeface="Calibri"/>
                <a:ea typeface="Calibri"/>
                <a:cs typeface="Calibri"/>
                <a:sym typeface="Calibri"/>
              </a:rPr>
              <a:t>Soy visual.</a:t>
            </a:r>
            <a:endParaRPr/>
          </a:p>
          <a:p>
            <a:pPr indent="0" lvl="0" marL="0" marR="0" rtl="0" algn="l">
              <a:lnSpc>
                <a:spcPct val="70000"/>
              </a:lnSpc>
              <a:spcBef>
                <a:spcPts val="1000"/>
              </a:spcBef>
              <a:spcAft>
                <a:spcPts val="0"/>
              </a:spcAft>
              <a:buClr>
                <a:srgbClr val="000000"/>
              </a:buClr>
              <a:buSzPts val="1400"/>
              <a:buFont typeface="Calibri"/>
              <a:buNone/>
            </a:pPr>
            <a:r>
              <a:rPr b="1" i="0" lang="en-US" sz="1400" u="none">
                <a:solidFill>
                  <a:srgbClr val="000000"/>
                </a:solidFill>
                <a:latin typeface="Calibri"/>
                <a:ea typeface="Calibri"/>
                <a:cs typeface="Calibri"/>
                <a:sym typeface="Calibri"/>
              </a:rPr>
              <a:t>Let Me Talk (Saak).</a:t>
            </a:r>
            <a:endParaRPr/>
          </a:p>
          <a:p>
            <a:pPr indent="0" lvl="0" marL="0" marR="0" rtl="0" algn="l">
              <a:lnSpc>
                <a:spcPct val="70000"/>
              </a:lnSpc>
              <a:spcBef>
                <a:spcPts val="1000"/>
              </a:spcBef>
              <a:spcAft>
                <a:spcPts val="0"/>
              </a:spcAft>
              <a:buClr>
                <a:srgbClr val="000000"/>
              </a:buClr>
              <a:buSzPts val="1400"/>
              <a:buFont typeface="Calibri"/>
              <a:buNone/>
            </a:pPr>
            <a:r>
              <a:rPr b="1" i="0" lang="en-US" sz="1400" u="none">
                <a:solidFill>
                  <a:srgbClr val="000000"/>
                </a:solidFill>
                <a:latin typeface="Calibri"/>
                <a:ea typeface="Calibri"/>
                <a:cs typeface="Calibri"/>
                <a:sym typeface="Calibri"/>
              </a:rPr>
              <a:t>Pictocuentos.</a:t>
            </a:r>
            <a:endParaRPr/>
          </a:p>
          <a:p>
            <a:pPr indent="0" lvl="0" marL="0" marR="0" rtl="0" algn="l">
              <a:lnSpc>
                <a:spcPct val="70000"/>
              </a:lnSpc>
              <a:spcBef>
                <a:spcPts val="1000"/>
              </a:spcBef>
              <a:spcAft>
                <a:spcPts val="0"/>
              </a:spcAft>
              <a:buClr>
                <a:srgbClr val="000000"/>
              </a:buClr>
              <a:buSzPts val="1400"/>
              <a:buFont typeface="Calibri"/>
              <a:buNone/>
            </a:pPr>
            <a:r>
              <a:rPr b="1" i="0" lang="en-US" sz="1400" u="none">
                <a:solidFill>
                  <a:srgbClr val="000000"/>
                </a:solidFill>
                <a:latin typeface="Calibri"/>
                <a:ea typeface="Calibri"/>
                <a:cs typeface="Calibri"/>
                <a:sym typeface="Calibri"/>
              </a:rPr>
              <a:t>Kanghooru.</a:t>
            </a:r>
            <a:endParaRPr/>
          </a:p>
          <a:p>
            <a:pPr indent="0" lvl="0" marL="0" marR="0" rtl="0" algn="l">
              <a:lnSpc>
                <a:spcPct val="70000"/>
              </a:lnSpc>
              <a:spcBef>
                <a:spcPts val="1000"/>
              </a:spcBef>
              <a:spcAft>
                <a:spcPts val="0"/>
              </a:spcAft>
              <a:buClr>
                <a:srgbClr val="000000"/>
              </a:buClr>
              <a:buSzPts val="1000"/>
              <a:buFont typeface="Arial"/>
              <a:buNone/>
            </a:pPr>
            <a:r>
              <a:t/>
            </a:r>
            <a:endParaRPr b="1" i="0" sz="1000" u="non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000"/>
              <a:buFont typeface="Arial"/>
              <a:buNone/>
            </a:pPr>
            <a:r>
              <a:t/>
            </a:r>
            <a:endParaRPr b="1" i="0" sz="1000" u="none">
              <a:solidFill>
                <a:srgbClr val="000000"/>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t/>
            </a:r>
            <a:endParaRPr b="1" i="0" sz="1000" u="none">
              <a:solidFill>
                <a:srgbClr val="000000"/>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t/>
            </a:r>
            <a:endParaRPr b="1" i="0" sz="1000" u="none">
              <a:solidFill>
                <a:srgbClr val="000000"/>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2800"/>
              <a:buFont typeface="Arial"/>
              <a:buNone/>
            </a:pPr>
            <a:r>
              <a:t/>
            </a:r>
            <a:endParaRPr b="0" i="0" sz="28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a:solidFill>
                <a:srgbClr val="000000"/>
              </a:solidFill>
              <a:latin typeface="Calibri"/>
              <a:ea typeface="Calibri"/>
              <a:cs typeface="Calibri"/>
              <a:sym typeface="Calibri"/>
            </a:endParaRPr>
          </a:p>
        </p:txBody>
      </p:sp>
      <p:sp>
        <p:nvSpPr>
          <p:cNvPr id="241" name="Google Shape;241;p7"/>
          <p:cNvSpPr txBox="1"/>
          <p:nvPr/>
        </p:nvSpPr>
        <p:spPr>
          <a:xfrm>
            <a:off x="2728025" y="3920825"/>
            <a:ext cx="2743200" cy="2653200"/>
          </a:xfrm>
          <a:prstGeom prst="rect">
            <a:avLst/>
          </a:prstGeom>
          <a:noFill/>
          <a:ln>
            <a:noFill/>
          </a:ln>
        </p:spPr>
        <p:txBody>
          <a:bodyPr anchorCtr="0" anchor="t" bIns="121900" lIns="121900" spcFirstLastPara="1" rIns="121900" wrap="square" tIns="121900">
            <a:noAutofit/>
          </a:bodyPr>
          <a:lstStyle/>
          <a:p>
            <a:pPr indent="0" lvl="0" marL="0" marR="0" rtl="0" algn="l">
              <a:lnSpc>
                <a:spcPct val="70000"/>
              </a:lnSpc>
              <a:spcBef>
                <a:spcPts val="1000"/>
              </a:spcBef>
              <a:spcAft>
                <a:spcPts val="0"/>
              </a:spcAft>
              <a:buClr>
                <a:srgbClr val="000000"/>
              </a:buClr>
              <a:buSzPts val="1000"/>
              <a:buFont typeface="Arial"/>
              <a:buNone/>
            </a:pPr>
            <a:r>
              <a:rPr b="1" i="1" lang="en-US" sz="1400" u="none" cap="none" strike="noStrike">
                <a:solidFill>
                  <a:srgbClr val="E69138"/>
                </a:solidFill>
                <a:highlight>
                  <a:srgbClr val="0000FF"/>
                </a:highlight>
                <a:latin typeface="Calibri"/>
                <a:ea typeface="Calibri"/>
                <a:cs typeface="Calibri"/>
                <a:sym typeface="Calibri"/>
              </a:rPr>
              <a:t>Sitios web con recursos múltiples.</a:t>
            </a:r>
            <a:endParaRPr b="1" i="1" sz="1400" u="none" cap="none" strike="noStrike">
              <a:solidFill>
                <a:srgbClr val="E69138"/>
              </a:solidFill>
              <a:highlight>
                <a:srgbClr val="0000FF"/>
              </a:highlight>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1000"/>
              <a:buFont typeface="Arial"/>
              <a:buNone/>
            </a:pPr>
            <a:r>
              <a:rPr b="1" i="1" lang="en-US" sz="1400" u="none" cap="none" strike="noStrike">
                <a:solidFill>
                  <a:srgbClr val="E69138"/>
                </a:solidFill>
                <a:highlight>
                  <a:srgbClr val="0000FF"/>
                </a:highlight>
                <a:latin typeface="Calibri"/>
                <a:ea typeface="Calibri"/>
                <a:cs typeface="Calibri"/>
                <a:sym typeface="Calibri"/>
              </a:rPr>
              <a:t> Naranja.</a:t>
            </a:r>
            <a:endParaRPr b="1" i="0" sz="1400" u="none" cap="none" strike="noStrike">
              <a:solidFill>
                <a:srgbClr val="E69138"/>
              </a:solidFill>
              <a:highlight>
                <a:srgbClr val="0000FF"/>
              </a:highlight>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rPr b="1" i="0" lang="en-US" sz="1400" u="none" cap="none" strike="noStrike">
                <a:solidFill>
                  <a:schemeClr val="dk1"/>
                </a:solidFill>
                <a:latin typeface="Calibri"/>
                <a:ea typeface="Calibri"/>
                <a:cs typeface="Calibri"/>
                <a:sym typeface="Calibri"/>
              </a:rPr>
              <a:t>Vedoque.</a:t>
            </a:r>
            <a:endParaRPr b="1" i="0" sz="14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rPr b="1" i="0" lang="en-US" sz="1400" u="none" cap="none" strike="noStrike">
                <a:solidFill>
                  <a:schemeClr val="dk1"/>
                </a:solidFill>
                <a:latin typeface="Calibri"/>
                <a:ea typeface="Calibri"/>
                <a:cs typeface="Calibri"/>
                <a:sym typeface="Calibri"/>
              </a:rPr>
              <a:t>Orientación Andujar.</a:t>
            </a:r>
            <a:endParaRPr b="1" i="0" sz="14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rPr b="1" i="0" lang="en-US" sz="1400" u="none" cap="none" strike="noStrike">
                <a:solidFill>
                  <a:schemeClr val="dk1"/>
                </a:solidFill>
                <a:latin typeface="Calibri"/>
                <a:ea typeface="Calibri"/>
                <a:cs typeface="Calibri"/>
                <a:sym typeface="Calibri"/>
              </a:rPr>
              <a:t>Juegos Educativos Tiny Tap.</a:t>
            </a:r>
            <a:endParaRPr b="1" i="0" sz="14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rPr b="1" i="0" lang="en-US" sz="1400" u="none" cap="none" strike="noStrike">
                <a:solidFill>
                  <a:schemeClr val="dk1"/>
                </a:solidFill>
                <a:latin typeface="Calibri"/>
                <a:ea typeface="Calibri"/>
                <a:cs typeface="Calibri"/>
                <a:sym typeface="Calibri"/>
              </a:rPr>
              <a:t>Arasaac.</a:t>
            </a:r>
            <a:endParaRPr b="1" i="0" sz="1400" u="none" cap="none" strike="noStrike">
              <a:solidFill>
                <a:schemeClr val="dk1"/>
              </a:solidFill>
              <a:latin typeface="Calibri"/>
              <a:ea typeface="Calibri"/>
              <a:cs typeface="Calibri"/>
              <a:sym typeface="Calibri"/>
            </a:endParaRPr>
          </a:p>
          <a:p>
            <a:pPr indent="0" lvl="0" marL="457200" marR="0" rtl="0" algn="l">
              <a:lnSpc>
                <a:spcPct val="70000"/>
              </a:lnSpc>
              <a:spcBef>
                <a:spcPts val="100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0124D"/>
              </a:solidFill>
              <a:latin typeface="Roboto"/>
              <a:ea typeface="Roboto"/>
              <a:cs typeface="Roboto"/>
              <a:sym typeface="Roboto"/>
            </a:endParaRPr>
          </a:p>
        </p:txBody>
      </p:sp>
      <p:sp>
        <p:nvSpPr>
          <p:cNvPr id="242" name="Google Shape;242;p7"/>
          <p:cNvSpPr txBox="1"/>
          <p:nvPr/>
        </p:nvSpPr>
        <p:spPr>
          <a:xfrm>
            <a:off x="8769750" y="3352850"/>
            <a:ext cx="2743200" cy="2653200"/>
          </a:xfrm>
          <a:prstGeom prst="rect">
            <a:avLst/>
          </a:prstGeom>
          <a:noFill/>
          <a:ln>
            <a:noFill/>
          </a:ln>
        </p:spPr>
        <p:txBody>
          <a:bodyPr anchorCtr="0" anchor="t" bIns="121900" lIns="121900" spcFirstLastPara="1" rIns="121900" wrap="square" tIns="121900">
            <a:noAutofit/>
          </a:bodyPr>
          <a:lstStyle/>
          <a:p>
            <a:pPr indent="0" lvl="0" marL="0" marR="0" rtl="0" algn="l">
              <a:lnSpc>
                <a:spcPct val="70000"/>
              </a:lnSpc>
              <a:spcBef>
                <a:spcPts val="1000"/>
              </a:spcBef>
              <a:spcAft>
                <a:spcPts val="0"/>
              </a:spcAft>
              <a:buClr>
                <a:srgbClr val="000000"/>
              </a:buClr>
              <a:buSzPts val="1000"/>
              <a:buFont typeface="Arial"/>
              <a:buNone/>
            </a:pPr>
            <a:r>
              <a:rPr b="1" i="1" lang="en-US" sz="1400" u="none" cap="none" strike="noStrike">
                <a:solidFill>
                  <a:srgbClr val="FFFF00"/>
                </a:solidFill>
                <a:highlight>
                  <a:srgbClr val="4A86E8"/>
                </a:highlight>
                <a:latin typeface="Calibri"/>
                <a:ea typeface="Calibri"/>
                <a:cs typeface="Calibri"/>
                <a:sym typeface="Calibri"/>
              </a:rPr>
              <a:t>Discapacidad visual (baja visión).</a:t>
            </a:r>
            <a:endParaRPr b="1" i="1" sz="1400" u="none" cap="none" strike="noStrike">
              <a:solidFill>
                <a:srgbClr val="FFFF00"/>
              </a:solidFill>
              <a:highlight>
                <a:srgbClr val="4A86E8"/>
              </a:highlight>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1000"/>
              <a:buFont typeface="Arial"/>
              <a:buNone/>
            </a:pPr>
            <a:r>
              <a:rPr b="1" i="1" lang="en-US" sz="1400" u="none" cap="none" strike="noStrike">
                <a:solidFill>
                  <a:srgbClr val="FFFF00"/>
                </a:solidFill>
                <a:highlight>
                  <a:srgbClr val="4A86E8"/>
                </a:highlight>
                <a:latin typeface="Calibri"/>
                <a:ea typeface="Calibri"/>
                <a:cs typeface="Calibri"/>
                <a:sym typeface="Calibri"/>
              </a:rPr>
              <a:t>Amarillo.</a:t>
            </a:r>
            <a:endParaRPr b="1" i="0" sz="1400" u="none" cap="none" strike="noStrike">
              <a:solidFill>
                <a:schemeClr val="dk1"/>
              </a:solidFill>
              <a:highlight>
                <a:srgbClr val="4A86E8"/>
              </a:highlight>
              <a:latin typeface="Calibri"/>
              <a:ea typeface="Calibri"/>
              <a:cs typeface="Calibri"/>
              <a:sym typeface="Calibri"/>
            </a:endParaRPr>
          </a:p>
          <a:p>
            <a:pPr indent="0" lvl="0" marL="0" marR="0" rtl="0" algn="l">
              <a:lnSpc>
                <a:spcPct val="70000"/>
              </a:lnSpc>
              <a:spcBef>
                <a:spcPts val="1000"/>
              </a:spcBef>
              <a:spcAft>
                <a:spcPts val="0"/>
              </a:spcAft>
              <a:buClr>
                <a:schemeClr val="dk1"/>
              </a:buClr>
              <a:buSzPts val="1000"/>
              <a:buFont typeface="Arial"/>
              <a:buNone/>
            </a:pPr>
            <a:r>
              <a:t/>
            </a:r>
            <a:endParaRPr b="1" i="0" sz="1400" u="none" cap="none" strike="noStrike">
              <a:solidFill>
                <a:schemeClr val="dk1"/>
              </a:solidFill>
              <a:highlight>
                <a:srgbClr val="4A86E8"/>
              </a:highlight>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rPr b="1" i="0" lang="en-US" sz="1400" u="none" cap="none" strike="noStrike">
                <a:solidFill>
                  <a:schemeClr val="dk1"/>
                </a:solidFill>
                <a:latin typeface="Calibri"/>
                <a:ea typeface="Calibri"/>
                <a:cs typeface="Calibri"/>
                <a:sym typeface="Calibri"/>
              </a:rPr>
              <a:t>El caracol serafín.</a:t>
            </a:r>
            <a:endParaRPr b="1" i="0" sz="14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rPr b="1" i="0" lang="en-US" sz="1400" u="none" cap="none" strike="noStrike">
                <a:solidFill>
                  <a:schemeClr val="dk1"/>
                </a:solidFill>
                <a:latin typeface="Calibri"/>
                <a:ea typeface="Calibri"/>
                <a:cs typeface="Calibri"/>
                <a:sym typeface="Calibri"/>
              </a:rPr>
              <a:t>Aprende las horas.</a:t>
            </a:r>
            <a:endParaRPr b="1" i="0" sz="14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rPr b="1" i="0" lang="en-US" sz="1400" u="none" cap="none" strike="noStrike">
                <a:solidFill>
                  <a:schemeClr val="dk1"/>
                </a:solidFill>
                <a:latin typeface="Calibri"/>
                <a:ea typeface="Calibri"/>
                <a:cs typeface="Calibri"/>
                <a:sym typeface="Calibri"/>
              </a:rPr>
              <a:t>Azahar.</a:t>
            </a:r>
            <a:endParaRPr b="1" i="0" sz="14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rPr b="1" i="0" lang="en-US" sz="1400" u="none" cap="none" strike="noStrike">
                <a:solidFill>
                  <a:schemeClr val="dk1"/>
                </a:solidFill>
                <a:latin typeface="Calibri"/>
                <a:ea typeface="Calibri"/>
                <a:cs typeface="Calibri"/>
                <a:sym typeface="Calibri"/>
              </a:rPr>
              <a:t>Lazarillo GPS.</a:t>
            </a:r>
            <a:endParaRPr b="1" i="0" sz="1400" u="none" cap="none" strike="noStrike">
              <a:solidFill>
                <a:schemeClr val="dk1"/>
              </a:solidFill>
              <a:latin typeface="Calibri"/>
              <a:ea typeface="Calibri"/>
              <a:cs typeface="Calibri"/>
              <a:sym typeface="Calibri"/>
            </a:endParaRPr>
          </a:p>
          <a:p>
            <a:pPr indent="0" lvl="0" marL="0" marR="0" rtl="0" algn="l">
              <a:lnSpc>
                <a:spcPct val="70000"/>
              </a:lnSpc>
              <a:spcBef>
                <a:spcPts val="1000"/>
              </a:spcBef>
              <a:spcAft>
                <a:spcPts val="0"/>
              </a:spcAft>
              <a:buClr>
                <a:srgbClr val="000000"/>
              </a:buClr>
              <a:buSzPts val="1000"/>
              <a:buFont typeface="Arial"/>
              <a:buNone/>
            </a:pPr>
            <a:r>
              <a:t/>
            </a:r>
            <a:endParaRPr b="1" i="0" sz="1000" u="none" cap="none" strike="noStrike">
              <a:solidFill>
                <a:schemeClr val="dk1"/>
              </a:solidFill>
              <a:latin typeface="Calibri"/>
              <a:ea typeface="Calibri"/>
              <a:cs typeface="Calibri"/>
              <a:sym typeface="Calibri"/>
            </a:endParaRPr>
          </a:p>
          <a:p>
            <a:pPr indent="0" lvl="0" marL="457200" marR="0" rtl="0" algn="l">
              <a:lnSpc>
                <a:spcPct val="70000"/>
              </a:lnSpc>
              <a:spcBef>
                <a:spcPts val="100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20124D"/>
              </a:solidFill>
              <a:latin typeface="Roboto"/>
              <a:ea typeface="Roboto"/>
              <a:cs typeface="Roboto"/>
              <a:sym typeface="Roboto"/>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6" name="Shape 246"/>
        <p:cNvGrpSpPr/>
        <p:nvPr/>
      </p:nvGrpSpPr>
      <p:grpSpPr>
        <a:xfrm>
          <a:off x="0" y="0"/>
          <a:ext cx="0" cy="0"/>
          <a:chOff x="0" y="0"/>
          <a:chExt cx="0" cy="0"/>
        </a:xfrm>
      </p:grpSpPr>
      <p:sp>
        <p:nvSpPr>
          <p:cNvPr id="247" name="Google Shape;247;p8"/>
          <p:cNvSpPr txBox="1"/>
          <p:nvPr>
            <p:ph idx="1" type="body"/>
          </p:nvPr>
        </p:nvSpPr>
        <p:spPr>
          <a:xfrm>
            <a:off x="490537" y="1727200"/>
            <a:ext cx="10521950" cy="435133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800"/>
              <a:buNone/>
            </a:pPr>
            <a:r>
              <a:t/>
            </a:r>
            <a:endParaRPr b="0" i="0" sz="1400" u="none">
              <a:solidFill>
                <a:srgbClr val="20124D"/>
              </a:solidFill>
              <a:latin typeface="Calibri"/>
              <a:ea typeface="Calibri"/>
              <a:cs typeface="Calibri"/>
              <a:sym typeface="Calibri"/>
            </a:endParaRPr>
          </a:p>
          <a:p>
            <a:pPr indent="0" lvl="0" marL="0" rtl="0" algn="just">
              <a:lnSpc>
                <a:spcPct val="100000"/>
              </a:lnSpc>
              <a:spcBef>
                <a:spcPts val="0"/>
              </a:spcBef>
              <a:spcAft>
                <a:spcPts val="0"/>
              </a:spcAft>
              <a:buSzPts val="1800"/>
              <a:buNone/>
            </a:pPr>
            <a:r>
              <a:rPr b="0" i="0" lang="en-US" sz="1800" u="none">
                <a:solidFill>
                  <a:srgbClr val="7030A0"/>
                </a:solidFill>
                <a:latin typeface="Calibri"/>
                <a:ea typeface="Calibri"/>
                <a:cs typeface="Calibri"/>
                <a:sym typeface="Calibri"/>
              </a:rPr>
              <a:t>Los Sistemas Aumentativos y Alternativos de Comunicación (SAAC) son formas de expresión distintas al lenguaje hablado, que tienen como objetivo aumentar (complementar el habla)  y/o compensar (sustituir el habla, por ejemplo con gráficos, sistema Morse, braille, comunicación por pictogramas, Lengua de señas/signos, etc.) las dificultades de comunicación y lenguaje de muchas personas con discapacidad.</a:t>
            </a:r>
            <a:endParaRPr/>
          </a:p>
          <a:p>
            <a:pPr indent="0" lvl="0" marL="0" rtl="0" algn="just">
              <a:lnSpc>
                <a:spcPct val="100000"/>
              </a:lnSpc>
              <a:spcBef>
                <a:spcPts val="0"/>
              </a:spcBef>
              <a:spcAft>
                <a:spcPts val="0"/>
              </a:spcAft>
              <a:buSzPts val="1800"/>
              <a:buNone/>
            </a:pPr>
            <a:r>
              <a:t/>
            </a:r>
            <a:endParaRPr b="0" i="0" sz="1800" u="none">
              <a:solidFill>
                <a:srgbClr val="7030A0"/>
              </a:solidFill>
              <a:latin typeface="Calibri"/>
              <a:ea typeface="Calibri"/>
              <a:cs typeface="Calibri"/>
              <a:sym typeface="Calibri"/>
            </a:endParaRPr>
          </a:p>
          <a:p>
            <a:pPr indent="0" lvl="0" marL="0" rtl="0" algn="just">
              <a:lnSpc>
                <a:spcPct val="100000"/>
              </a:lnSpc>
              <a:spcBef>
                <a:spcPts val="0"/>
              </a:spcBef>
              <a:spcAft>
                <a:spcPts val="0"/>
              </a:spcAft>
              <a:buSzPts val="1800"/>
              <a:buNone/>
            </a:pPr>
            <a:r>
              <a:rPr b="0" i="0" lang="en-US" sz="1800" u="none">
                <a:solidFill>
                  <a:srgbClr val="7030A0"/>
                </a:solidFill>
                <a:latin typeface="Calibri"/>
                <a:ea typeface="Calibri"/>
                <a:cs typeface="Calibri"/>
                <a:sym typeface="Calibri"/>
              </a:rPr>
              <a:t>También se puede definir como "el conjunto estructurado de códigos (verbales y no verbales), expresados a través de canales no vocales (gestos, signos, símbolos gráficos), necesitados o no de soporte físico, los cuales, mediante procesos específicos de instrucción, sirven para llevar a cabo actos de comunicación (funcional, espontánea y generalizable), por sí solos, o en conjunción con códigos vocales, o como apoyo parcial de los mismos” (Tamarit, 1988, Sotillo et al., 1993).</a:t>
            </a:r>
            <a:endParaRPr/>
          </a:p>
          <a:p>
            <a:pPr indent="0" lvl="0" marL="0" rtl="0" algn="just">
              <a:lnSpc>
                <a:spcPct val="100000"/>
              </a:lnSpc>
              <a:spcBef>
                <a:spcPts val="0"/>
              </a:spcBef>
              <a:spcAft>
                <a:spcPts val="0"/>
              </a:spcAft>
              <a:buSzPts val="1800"/>
              <a:buNone/>
            </a:pPr>
            <a:r>
              <a:t/>
            </a:r>
            <a:endParaRPr b="0" i="1" sz="1800" u="none">
              <a:solidFill>
                <a:srgbClr val="7030A0"/>
              </a:solidFill>
              <a:latin typeface="Calibri"/>
              <a:ea typeface="Calibri"/>
              <a:cs typeface="Calibri"/>
              <a:sym typeface="Calibri"/>
            </a:endParaRPr>
          </a:p>
          <a:p>
            <a:pPr indent="0" lvl="0" marL="0" rtl="0" algn="just">
              <a:lnSpc>
                <a:spcPct val="100000"/>
              </a:lnSpc>
              <a:spcBef>
                <a:spcPts val="0"/>
              </a:spcBef>
              <a:spcAft>
                <a:spcPts val="0"/>
              </a:spcAft>
              <a:buSzPts val="1800"/>
              <a:buNone/>
            </a:pPr>
            <a:r>
              <a:rPr b="0" i="0" lang="en-US" sz="1800" u="none">
                <a:solidFill>
                  <a:srgbClr val="7030A0"/>
                </a:solidFill>
                <a:latin typeface="Calibri"/>
                <a:ea typeface="Calibri"/>
                <a:cs typeface="Calibri"/>
                <a:sym typeface="Calibri"/>
              </a:rPr>
              <a:t>Entre las causas que pueden hacer necesario el uso de un SAAC encontramos parálisis cerebral, discapacidad intelectual, trastornos del espectro autista (TEA), trastornos del lenguaje oral, esclerosis múltiple (EM),  distrofias musculares,  pluridiscapacidades de tipologías diversas, entre muchas otras.</a:t>
            </a:r>
            <a:endParaRPr b="0" i="1" sz="1800" u="none">
              <a:solidFill>
                <a:srgbClr val="7030A0"/>
              </a:solidFill>
              <a:latin typeface="Calibri"/>
              <a:ea typeface="Calibri"/>
              <a:cs typeface="Calibri"/>
              <a:sym typeface="Calibri"/>
            </a:endParaRPr>
          </a:p>
          <a:p>
            <a:pPr indent="0" lvl="0" marL="0" rtl="0" algn="just">
              <a:lnSpc>
                <a:spcPct val="100000"/>
              </a:lnSpc>
              <a:spcBef>
                <a:spcPts val="0"/>
              </a:spcBef>
              <a:spcAft>
                <a:spcPts val="0"/>
              </a:spcAft>
              <a:buSzPts val="1800"/>
              <a:buNone/>
            </a:pPr>
            <a:r>
              <a:t/>
            </a:r>
            <a:endParaRPr b="0" i="0" sz="1400" u="none">
              <a:solidFill>
                <a:srgbClr val="7030A0"/>
              </a:solidFill>
              <a:latin typeface="Calibri"/>
              <a:ea typeface="Calibri"/>
              <a:cs typeface="Calibri"/>
              <a:sym typeface="Calibri"/>
            </a:endParaRPr>
          </a:p>
          <a:p>
            <a:pPr indent="0" lvl="0" marL="0" rtl="0" algn="just">
              <a:lnSpc>
                <a:spcPct val="100000"/>
              </a:lnSpc>
              <a:spcBef>
                <a:spcPts val="0"/>
              </a:spcBef>
              <a:spcAft>
                <a:spcPts val="0"/>
              </a:spcAft>
              <a:buSzPts val="1800"/>
              <a:buNone/>
            </a:pPr>
            <a:r>
              <a:t/>
            </a:r>
            <a:endParaRPr b="0" i="0" sz="1800" u="none">
              <a:solidFill>
                <a:srgbClr val="000000"/>
              </a:solidFill>
              <a:latin typeface="Calibri"/>
              <a:ea typeface="Calibri"/>
              <a:cs typeface="Calibri"/>
              <a:sym typeface="Calibri"/>
            </a:endParaRPr>
          </a:p>
          <a:p>
            <a:pPr indent="0" lvl="0" marL="0" rtl="0" algn="just">
              <a:lnSpc>
                <a:spcPct val="100000"/>
              </a:lnSpc>
              <a:spcBef>
                <a:spcPts val="0"/>
              </a:spcBef>
              <a:spcAft>
                <a:spcPts val="0"/>
              </a:spcAft>
              <a:buSzPts val="1800"/>
              <a:buNone/>
            </a:pPr>
            <a:r>
              <a:t/>
            </a:r>
            <a:endParaRPr b="0" i="0" sz="1800" u="none">
              <a:solidFill>
                <a:srgbClr val="000000"/>
              </a:solidFill>
              <a:latin typeface="Calibri"/>
              <a:ea typeface="Calibri"/>
              <a:cs typeface="Calibri"/>
              <a:sym typeface="Calibri"/>
            </a:endParaRPr>
          </a:p>
          <a:p>
            <a:pPr indent="0" lvl="0" marL="0" rtl="0" algn="just">
              <a:lnSpc>
                <a:spcPct val="100000"/>
              </a:lnSpc>
              <a:spcBef>
                <a:spcPts val="0"/>
              </a:spcBef>
              <a:spcAft>
                <a:spcPts val="0"/>
              </a:spcAft>
              <a:buSzPts val="1800"/>
              <a:buNone/>
            </a:pPr>
            <a:r>
              <a:t/>
            </a:r>
            <a:endParaRPr b="0" i="0" sz="1000" u="none">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b="0" i="0" sz="1000" u="none">
              <a:solidFill>
                <a:srgbClr val="000000"/>
              </a:solidFill>
              <a:latin typeface="Calibri"/>
              <a:ea typeface="Calibri"/>
              <a:cs typeface="Calibri"/>
              <a:sym typeface="Calibri"/>
            </a:endParaRPr>
          </a:p>
          <a:p>
            <a:pPr indent="-228600" lvl="0" marL="457200" rtl="0" algn="l">
              <a:lnSpc>
                <a:spcPct val="90000"/>
              </a:lnSpc>
              <a:spcBef>
                <a:spcPts val="1000"/>
              </a:spcBef>
              <a:spcAft>
                <a:spcPts val="0"/>
              </a:spcAft>
              <a:buClr>
                <a:schemeClr val="dk1"/>
              </a:buClr>
              <a:buSzPts val="1800"/>
              <a:buNone/>
            </a:pPr>
            <a:r>
              <a:t/>
            </a:r>
            <a:endParaRPr b="0" i="0" sz="1000" u="none">
              <a:solidFill>
                <a:srgbClr val="000000"/>
              </a:solidFill>
              <a:latin typeface="Calibri"/>
              <a:ea typeface="Calibri"/>
              <a:cs typeface="Calibri"/>
              <a:sym typeface="Calibri"/>
            </a:endParaRPr>
          </a:p>
        </p:txBody>
      </p:sp>
      <p:sp>
        <p:nvSpPr>
          <p:cNvPr id="248" name="Google Shape;248;p8"/>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sp>
        <p:nvSpPr>
          <p:cNvPr id="249" name="Google Shape;249;p8"/>
          <p:cNvSpPr txBox="1"/>
          <p:nvPr/>
        </p:nvSpPr>
        <p:spPr>
          <a:xfrm>
            <a:off x="-98425" y="371475"/>
            <a:ext cx="12366624"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50" name="Google Shape;250;p8"/>
          <p:cNvSpPr txBox="1"/>
          <p:nvPr/>
        </p:nvSpPr>
        <p:spPr>
          <a:xfrm>
            <a:off x="490537" y="493712"/>
            <a:ext cx="9561512" cy="955675"/>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674EA7"/>
              </a:buClr>
              <a:buSzPts val="3600"/>
              <a:buFont typeface="Raleway"/>
              <a:buNone/>
            </a:pPr>
            <a:r>
              <a:rPr b="1" i="0" lang="en-US" sz="3600" u="none">
                <a:solidFill>
                  <a:srgbClr val="674EA7"/>
                </a:solidFill>
                <a:latin typeface="Raleway"/>
                <a:ea typeface="Raleway"/>
                <a:cs typeface="Raleway"/>
                <a:sym typeface="Raleway"/>
              </a:rPr>
              <a:t>Comunicación aumentativa-alternativa.</a:t>
            </a:r>
            <a:endParaRPr/>
          </a:p>
        </p:txBody>
      </p:sp>
      <p:pic>
        <p:nvPicPr>
          <p:cNvPr id="251" name="Google Shape;251;p8"/>
          <p:cNvPicPr preferRelativeResize="0"/>
          <p:nvPr/>
        </p:nvPicPr>
        <p:blipFill rotWithShape="1">
          <a:blip r:embed="rId4">
            <a:alphaModFix/>
          </a:blip>
          <a:srcRect b="0" l="0" r="0" t="0"/>
          <a:stretch/>
        </p:blipFill>
        <p:spPr>
          <a:xfrm>
            <a:off x="9559925" y="381000"/>
            <a:ext cx="2290762" cy="1182687"/>
          </a:xfrm>
          <a:prstGeom prst="rect">
            <a:avLst/>
          </a:prstGeom>
          <a:noFill/>
          <a:ln cap="flat" cmpd="sng" w="28575">
            <a:solidFill>
              <a:srgbClr val="002060"/>
            </a:solidFill>
            <a:prstDash val="solid"/>
            <a:round/>
            <a:headEnd len="sm" w="sm" type="none"/>
            <a:tailEnd len="sm" w="sm" type="none"/>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5" name="Shape 255"/>
        <p:cNvGrpSpPr/>
        <p:nvPr/>
      </p:nvGrpSpPr>
      <p:grpSpPr>
        <a:xfrm>
          <a:off x="0" y="0"/>
          <a:ext cx="0" cy="0"/>
          <a:chOff x="0" y="0"/>
          <a:chExt cx="0" cy="0"/>
        </a:xfrm>
      </p:grpSpPr>
      <p:sp>
        <p:nvSpPr>
          <p:cNvPr id="256" name="Google Shape;256;p9"/>
          <p:cNvSpPr txBox="1"/>
          <p:nvPr>
            <p:ph idx="1" type="body"/>
          </p:nvPr>
        </p:nvSpPr>
        <p:spPr>
          <a:xfrm>
            <a:off x="858837" y="1449387"/>
            <a:ext cx="10690225" cy="435133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800"/>
              <a:buNone/>
            </a:pPr>
            <a:r>
              <a:t/>
            </a:r>
            <a:endParaRPr b="0" i="0" sz="1400" u="none">
              <a:solidFill>
                <a:srgbClr val="20124D"/>
              </a:solidFill>
              <a:latin typeface="Calibri"/>
              <a:ea typeface="Calibri"/>
              <a:cs typeface="Calibri"/>
              <a:sym typeface="Calibri"/>
            </a:endParaRPr>
          </a:p>
          <a:p>
            <a:pPr indent="0" lvl="0" marL="0" rtl="0" algn="just">
              <a:lnSpc>
                <a:spcPct val="100000"/>
              </a:lnSpc>
              <a:spcBef>
                <a:spcPts val="0"/>
              </a:spcBef>
              <a:spcAft>
                <a:spcPts val="0"/>
              </a:spcAft>
              <a:buSzPts val="1800"/>
              <a:buNone/>
            </a:pPr>
            <a:r>
              <a:rPr b="0" i="0" lang="en-US" sz="1800" u="none">
                <a:solidFill>
                  <a:srgbClr val="7030A0"/>
                </a:solidFill>
                <a:latin typeface="Calibri"/>
                <a:ea typeface="Calibri"/>
                <a:cs typeface="Calibri"/>
                <a:sym typeface="Calibri"/>
              </a:rPr>
              <a:t>                       Para implementar con los estudiantes SAAC, consultar  los siguientes recursos:   </a:t>
            </a:r>
            <a:endParaRPr/>
          </a:p>
          <a:p>
            <a:pPr indent="0" lvl="0" marL="0" rtl="0" algn="just">
              <a:lnSpc>
                <a:spcPct val="100000"/>
              </a:lnSpc>
              <a:spcBef>
                <a:spcPts val="0"/>
              </a:spcBef>
              <a:spcAft>
                <a:spcPts val="0"/>
              </a:spcAft>
              <a:buSzPts val="1800"/>
              <a:buNone/>
            </a:pPr>
            <a:r>
              <a:rPr b="0" i="0" lang="en-US" sz="1800" u="none">
                <a:solidFill>
                  <a:srgbClr val="7030A0"/>
                </a:solidFill>
                <a:latin typeface="Calibri"/>
                <a:ea typeface="Calibri"/>
                <a:cs typeface="Calibri"/>
                <a:sym typeface="Calibri"/>
              </a:rPr>
              <a:t> 			</a:t>
            </a:r>
            <a:r>
              <a:rPr b="0" i="0" lang="en-US" sz="1800" u="none">
                <a:solidFill>
                  <a:srgbClr val="2E75B6"/>
                </a:solidFill>
                <a:latin typeface="Calibri"/>
                <a:ea typeface="Calibri"/>
                <a:cs typeface="Calibri"/>
                <a:sym typeface="Calibri"/>
              </a:rPr>
              <a:t>        				    </a:t>
            </a:r>
            <a:r>
              <a:rPr b="0" i="0" lang="en-US" sz="1800" u="none">
                <a:solidFill>
                  <a:srgbClr val="4472C4"/>
                </a:solidFill>
                <a:latin typeface="Calibri"/>
                <a:ea typeface="Calibri"/>
                <a:cs typeface="Calibri"/>
                <a:sym typeface="Calibri"/>
              </a:rPr>
              <a:t> </a:t>
            </a:r>
            <a:r>
              <a:rPr b="0" i="0" lang="en-US" sz="1800" u="sng">
                <a:solidFill>
                  <a:srgbClr val="4472C4"/>
                </a:solidFill>
                <a:latin typeface="Calibri"/>
                <a:ea typeface="Calibri"/>
                <a:cs typeface="Calibri"/>
                <a:sym typeface="Calibri"/>
              </a:rPr>
              <a:t>Arasaac</a:t>
            </a:r>
            <a:r>
              <a:rPr b="0" i="0" lang="en-US" sz="1800" u="none">
                <a:solidFill>
                  <a:srgbClr val="4472C4"/>
                </a:solidFill>
                <a:latin typeface="Calibri"/>
                <a:ea typeface="Calibri"/>
                <a:cs typeface="Calibri"/>
                <a:sym typeface="Calibri"/>
              </a:rPr>
              <a:t>          </a:t>
            </a:r>
            <a:r>
              <a:rPr i="0" lang="en-US" sz="1800" u="sng">
                <a:solidFill>
                  <a:srgbClr val="4472C4"/>
                </a:solidFill>
                <a:latin typeface="Calibri"/>
                <a:ea typeface="Calibri"/>
                <a:cs typeface="Calibri"/>
                <a:sym typeface="Calibri"/>
                <a:hlinkClick r:id="rId4"/>
              </a:rPr>
              <a:t>Recursos de CAA</a:t>
            </a:r>
            <a:endParaRPr i="0" sz="1800" u="none">
              <a:solidFill>
                <a:srgbClr val="4472C4"/>
              </a:solidFill>
              <a:latin typeface="Calibri"/>
              <a:ea typeface="Calibri"/>
              <a:cs typeface="Calibri"/>
              <a:sym typeface="Calibri"/>
            </a:endParaRPr>
          </a:p>
          <a:p>
            <a:pPr indent="0" lvl="0" marL="0" rtl="0" algn="just">
              <a:lnSpc>
                <a:spcPct val="100000"/>
              </a:lnSpc>
              <a:spcBef>
                <a:spcPts val="0"/>
              </a:spcBef>
              <a:spcAft>
                <a:spcPts val="0"/>
              </a:spcAft>
              <a:buSzPts val="1800"/>
              <a:buNone/>
            </a:pPr>
            <a:r>
              <a:t/>
            </a:r>
            <a:endParaRPr i="0" sz="1800" u="none">
              <a:solidFill>
                <a:srgbClr val="7030A0"/>
              </a:solidFill>
              <a:latin typeface="Calibri"/>
              <a:ea typeface="Calibri"/>
              <a:cs typeface="Calibri"/>
              <a:sym typeface="Calibri"/>
            </a:endParaRPr>
          </a:p>
          <a:p>
            <a:pPr indent="0" lvl="0" marL="0" rtl="0" algn="just">
              <a:lnSpc>
                <a:spcPct val="100000"/>
              </a:lnSpc>
              <a:spcBef>
                <a:spcPts val="0"/>
              </a:spcBef>
              <a:spcAft>
                <a:spcPts val="0"/>
              </a:spcAft>
              <a:buSzPts val="1800"/>
              <a:buNone/>
            </a:pPr>
            <a:r>
              <a:rPr b="0" i="0" lang="en-US" sz="1800" u="none">
                <a:solidFill>
                  <a:srgbClr val="7030A0"/>
                </a:solidFill>
                <a:latin typeface="Calibri"/>
                <a:ea typeface="Calibri"/>
                <a:cs typeface="Calibri"/>
                <a:sym typeface="Calibri"/>
              </a:rPr>
              <a:t>En este video, Rafael Sánchez Montoya profundiza                       </a:t>
            </a:r>
            <a:endParaRPr/>
          </a:p>
          <a:p>
            <a:pPr indent="0" lvl="0" marL="0" rtl="0" algn="just">
              <a:lnSpc>
                <a:spcPct val="100000"/>
              </a:lnSpc>
              <a:spcBef>
                <a:spcPts val="0"/>
              </a:spcBef>
              <a:spcAft>
                <a:spcPts val="0"/>
              </a:spcAft>
              <a:buSzPts val="1800"/>
              <a:buNone/>
            </a:pPr>
            <a:r>
              <a:rPr b="0" i="0" lang="en-US" sz="1800" u="none">
                <a:solidFill>
                  <a:srgbClr val="7030A0"/>
                </a:solidFill>
                <a:latin typeface="Calibri"/>
                <a:ea typeface="Calibri"/>
                <a:cs typeface="Calibri"/>
                <a:sym typeface="Calibri"/>
              </a:rPr>
              <a:t>sobre estos conceptos y nos presenta </a:t>
            </a:r>
            <a:endParaRPr/>
          </a:p>
          <a:p>
            <a:pPr indent="0" lvl="0" marL="0" rtl="0" algn="just">
              <a:lnSpc>
                <a:spcPct val="100000"/>
              </a:lnSpc>
              <a:spcBef>
                <a:spcPts val="0"/>
              </a:spcBef>
              <a:spcAft>
                <a:spcPts val="0"/>
              </a:spcAft>
              <a:buSzPts val="1800"/>
              <a:buNone/>
            </a:pPr>
            <a:r>
              <a:rPr b="0" i="0" lang="en-US" sz="1800" u="none">
                <a:solidFill>
                  <a:srgbClr val="7030A0"/>
                </a:solidFill>
                <a:latin typeface="Calibri"/>
                <a:ea typeface="Calibri"/>
                <a:cs typeface="Calibri"/>
                <a:sym typeface="Calibri"/>
              </a:rPr>
              <a:t>algunas estrategias y herramientas:</a:t>
            </a:r>
            <a:endParaRPr/>
          </a:p>
          <a:p>
            <a:pPr indent="0" lvl="0" marL="0" rtl="0" algn="just">
              <a:lnSpc>
                <a:spcPct val="100000"/>
              </a:lnSpc>
              <a:spcBef>
                <a:spcPts val="0"/>
              </a:spcBef>
              <a:spcAft>
                <a:spcPts val="0"/>
              </a:spcAft>
              <a:buSzPts val="1800"/>
              <a:buNone/>
            </a:pPr>
            <a:r>
              <a:t/>
            </a:r>
            <a:endParaRPr b="0" i="0" sz="1800" u="none">
              <a:solidFill>
                <a:srgbClr val="000000"/>
              </a:solidFill>
              <a:latin typeface="Calibri"/>
              <a:ea typeface="Calibri"/>
              <a:cs typeface="Calibri"/>
              <a:sym typeface="Calibri"/>
            </a:endParaRPr>
          </a:p>
          <a:p>
            <a:pPr indent="0" lvl="0" marL="0" rtl="0" algn="just">
              <a:lnSpc>
                <a:spcPct val="100000"/>
              </a:lnSpc>
              <a:spcBef>
                <a:spcPts val="0"/>
              </a:spcBef>
              <a:spcAft>
                <a:spcPts val="0"/>
              </a:spcAft>
              <a:buSzPts val="1800"/>
              <a:buNone/>
            </a:pPr>
            <a:r>
              <a:t/>
            </a:r>
            <a:endParaRPr b="0" i="0" sz="1800" u="none">
              <a:solidFill>
                <a:srgbClr val="000000"/>
              </a:solidFill>
              <a:latin typeface="Calibri"/>
              <a:ea typeface="Calibri"/>
              <a:cs typeface="Calibri"/>
              <a:sym typeface="Calibri"/>
            </a:endParaRPr>
          </a:p>
          <a:p>
            <a:pPr indent="0" lvl="0" marL="0" rtl="0" algn="just">
              <a:lnSpc>
                <a:spcPct val="100000"/>
              </a:lnSpc>
              <a:spcBef>
                <a:spcPts val="0"/>
              </a:spcBef>
              <a:spcAft>
                <a:spcPts val="0"/>
              </a:spcAft>
              <a:buSzPts val="1800"/>
              <a:buNone/>
            </a:pPr>
            <a:r>
              <a:t/>
            </a:r>
            <a:endParaRPr b="0" i="0" sz="1000" u="none">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b="0" i="0" sz="1000" u="none">
              <a:solidFill>
                <a:srgbClr val="000000"/>
              </a:solidFill>
              <a:latin typeface="Calibri"/>
              <a:ea typeface="Calibri"/>
              <a:cs typeface="Calibri"/>
              <a:sym typeface="Calibri"/>
            </a:endParaRPr>
          </a:p>
          <a:p>
            <a:pPr indent="0" lvl="0" marL="0" rtl="0" algn="l">
              <a:lnSpc>
                <a:spcPct val="90000"/>
              </a:lnSpc>
              <a:spcBef>
                <a:spcPts val="1000"/>
              </a:spcBef>
              <a:spcAft>
                <a:spcPts val="0"/>
              </a:spcAft>
              <a:buSzPts val="1800"/>
              <a:buNone/>
            </a:pPr>
            <a:r>
              <a:rPr b="0" i="0" lang="en-US" sz="2800" u="none">
                <a:solidFill>
                  <a:srgbClr val="000000"/>
                </a:solidFill>
                <a:latin typeface="Calibri"/>
                <a:ea typeface="Calibri"/>
                <a:cs typeface="Calibri"/>
                <a:sym typeface="Calibri"/>
              </a:rPr>
              <a:t>  </a:t>
            </a:r>
            <a:endParaRPr/>
          </a:p>
        </p:txBody>
      </p:sp>
      <p:sp>
        <p:nvSpPr>
          <p:cNvPr id="257" name="Google Shape;257;p9"/>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en-US" sz="1200" u="none">
                <a:solidFill>
                  <a:srgbClr val="898989"/>
                </a:solidFill>
                <a:latin typeface="Arial"/>
                <a:ea typeface="Arial"/>
                <a:cs typeface="Arial"/>
                <a:sym typeface="Arial"/>
              </a:rPr>
              <a:t>‹#›</a:t>
            </a:fld>
            <a:endParaRPr/>
          </a:p>
        </p:txBody>
      </p:sp>
      <p:pic>
        <p:nvPicPr>
          <p:cNvPr id="258" name="Google Shape;258;p9"/>
          <p:cNvPicPr preferRelativeResize="0"/>
          <p:nvPr/>
        </p:nvPicPr>
        <p:blipFill rotWithShape="1">
          <a:blip r:embed="rId5">
            <a:alphaModFix/>
          </a:blip>
          <a:srcRect b="14169" l="25573" r="36223" t="46054"/>
          <a:stretch/>
        </p:blipFill>
        <p:spPr>
          <a:xfrm>
            <a:off x="858837" y="3713162"/>
            <a:ext cx="4330700" cy="2535237"/>
          </a:xfrm>
          <a:prstGeom prst="rect">
            <a:avLst/>
          </a:prstGeom>
          <a:noFill/>
          <a:ln>
            <a:noFill/>
          </a:ln>
        </p:spPr>
      </p:pic>
      <p:sp>
        <p:nvSpPr>
          <p:cNvPr id="259" name="Google Shape;259;p9"/>
          <p:cNvSpPr txBox="1"/>
          <p:nvPr/>
        </p:nvSpPr>
        <p:spPr>
          <a:xfrm>
            <a:off x="-98425" y="371475"/>
            <a:ext cx="12366624" cy="120173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60" name="Google Shape;260;p9"/>
          <p:cNvSpPr txBox="1"/>
          <p:nvPr/>
        </p:nvSpPr>
        <p:spPr>
          <a:xfrm>
            <a:off x="285750" y="493712"/>
            <a:ext cx="9563100" cy="955675"/>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674EA7"/>
              </a:buClr>
              <a:buSzPts val="3600"/>
              <a:buFont typeface="Raleway"/>
              <a:buNone/>
            </a:pPr>
            <a:r>
              <a:rPr b="1" i="0" lang="en-US" sz="3600" u="none">
                <a:solidFill>
                  <a:srgbClr val="674EA7"/>
                </a:solidFill>
                <a:latin typeface="Raleway"/>
                <a:ea typeface="Raleway"/>
                <a:cs typeface="Raleway"/>
                <a:sym typeface="Raleway"/>
              </a:rPr>
              <a:t>Comunicación aumentativa - alternativa.</a:t>
            </a:r>
            <a:endParaRPr/>
          </a:p>
        </p:txBody>
      </p:sp>
      <p:pic>
        <p:nvPicPr>
          <p:cNvPr id="261" name="Google Shape;261;p9"/>
          <p:cNvPicPr preferRelativeResize="0"/>
          <p:nvPr/>
        </p:nvPicPr>
        <p:blipFill rotWithShape="1">
          <a:blip r:embed="rId6">
            <a:alphaModFix/>
          </a:blip>
          <a:srcRect b="0" l="0" r="0" t="0"/>
          <a:stretch/>
        </p:blipFill>
        <p:spPr>
          <a:xfrm>
            <a:off x="9559925" y="381000"/>
            <a:ext cx="2290762" cy="1182687"/>
          </a:xfrm>
          <a:prstGeom prst="rect">
            <a:avLst/>
          </a:prstGeom>
          <a:noFill/>
          <a:ln cap="flat" cmpd="sng" w="28575">
            <a:solidFill>
              <a:srgbClr val="002060"/>
            </a:solidFill>
            <a:prstDash val="solid"/>
            <a:round/>
            <a:headEnd len="sm" w="sm" type="none"/>
            <a:tailEnd len="sm" w="sm" type="none"/>
          </a:ln>
        </p:spPr>
      </p:pic>
      <p:pic>
        <p:nvPicPr>
          <p:cNvPr id="262" name="Google Shape;262;p9"/>
          <p:cNvPicPr preferRelativeResize="0"/>
          <p:nvPr/>
        </p:nvPicPr>
        <p:blipFill rotWithShape="1">
          <a:blip r:embed="rId7">
            <a:alphaModFix/>
          </a:blip>
          <a:srcRect b="17664" l="25018" r="35855" t="41740"/>
          <a:stretch/>
        </p:blipFill>
        <p:spPr>
          <a:xfrm>
            <a:off x="6842125" y="3665537"/>
            <a:ext cx="4511675" cy="2630487"/>
          </a:xfrm>
          <a:prstGeom prst="rect">
            <a:avLst/>
          </a:prstGeom>
          <a:noFill/>
          <a:ln>
            <a:noFill/>
          </a:ln>
        </p:spPr>
      </p:pic>
      <p:sp>
        <p:nvSpPr>
          <p:cNvPr id="263" name="Google Shape;263;p9"/>
          <p:cNvSpPr txBox="1"/>
          <p:nvPr/>
        </p:nvSpPr>
        <p:spPr>
          <a:xfrm>
            <a:off x="6732587" y="2479675"/>
            <a:ext cx="4511675" cy="955675"/>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7030A0"/>
              </a:buClr>
              <a:buSzPts val="1800"/>
              <a:buFont typeface="Calibri"/>
              <a:buNone/>
            </a:pPr>
            <a:r>
              <a:rPr b="0" i="0" lang="en-US" sz="1800" u="none">
                <a:solidFill>
                  <a:srgbClr val="7030A0"/>
                </a:solidFill>
                <a:latin typeface="Calibri"/>
                <a:ea typeface="Calibri"/>
                <a:cs typeface="Calibri"/>
                <a:sym typeface="Calibri"/>
              </a:rPr>
              <a:t>Aproximándonos a la accesibilidad cognitiva a través de pictogramas:  </a:t>
            </a:r>
            <a:endParaRPr/>
          </a:p>
        </p:txBody>
      </p:sp>
      <p:sp>
        <p:nvSpPr>
          <p:cNvPr id="264" name="Google Shape;264;p9"/>
          <p:cNvSpPr txBox="1"/>
          <p:nvPr/>
        </p:nvSpPr>
        <p:spPr>
          <a:xfrm>
            <a:off x="8178800" y="6356350"/>
            <a:ext cx="2300287"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Arial"/>
              <a:buNone/>
            </a:pPr>
            <a:r>
              <a:rPr b="0" i="0" lang="en-US" sz="1200" u="sng">
                <a:solidFill>
                  <a:srgbClr val="FFFFFF"/>
                </a:solidFill>
                <a:latin typeface="Arial"/>
                <a:ea typeface="Arial"/>
                <a:cs typeface="Arial"/>
                <a:sym typeface="Arial"/>
                <a:hlinkClick r:id="rId8"/>
              </a:rPr>
              <a:t>https://youtu.be/Z9LWS_iON6g</a:t>
            </a:r>
            <a:endParaRPr/>
          </a:p>
        </p:txBody>
      </p:sp>
      <p:sp>
        <p:nvSpPr>
          <p:cNvPr id="265" name="Google Shape;265;p9"/>
          <p:cNvSpPr txBox="1"/>
          <p:nvPr/>
        </p:nvSpPr>
        <p:spPr>
          <a:xfrm>
            <a:off x="1717675" y="6311900"/>
            <a:ext cx="2614612" cy="365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1200"/>
              <a:buFont typeface="Arial"/>
              <a:buNone/>
            </a:pPr>
            <a:r>
              <a:rPr b="0" i="0" lang="en-US" sz="1200" u="sng">
                <a:solidFill>
                  <a:srgbClr val="FFFFFF"/>
                </a:solidFill>
                <a:latin typeface="Arial"/>
                <a:ea typeface="Arial"/>
                <a:cs typeface="Arial"/>
                <a:sym typeface="Arial"/>
                <a:hlinkClick r:id="rId9"/>
              </a:rPr>
              <a:t>https://youtu.be/g2Eqiw2k5S0</a:t>
            </a:r>
            <a:r>
              <a:rPr b="0" i="0" lang="en-US" sz="1200" u="none">
                <a:solidFill>
                  <a:srgbClr val="000000"/>
                </a:solidFill>
                <a:latin typeface="Calibri"/>
                <a:ea typeface="Calibri"/>
                <a:cs typeface="Calibri"/>
                <a:sym typeface="Calibri"/>
              </a:rPr>
              <a:t> </a:t>
            </a:r>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1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5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9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13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12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2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6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7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0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3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8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Sylvia</dc:creator>
</cp:coreProperties>
</file>

<file path=docProps/custom.xml><?xml version="1.0" encoding="utf-8"?>
<Properties xmlns="http://schemas.openxmlformats.org/officeDocument/2006/custom-properties" xmlns:vt="http://schemas.openxmlformats.org/officeDocument/2006/docPropsVTypes"/>
</file>