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57" r:id="rId8"/>
    <p:sldId id="264" r:id="rId9"/>
    <p:sldId id="263" r:id="rId10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35E6F-BB57-41E6-998B-80BC175DF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B85192-DAB8-4F2B-87B3-4BF2B91A4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3967B-EBE8-400E-BE07-5BE8899A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CA5842-1B9E-42D2-AF35-EED24DA2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215EC0-BE96-49AC-A5D2-9C15A6C5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056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852B0-A4D4-4488-ADBF-F67A2730C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294F82-6F98-4516-84C1-879B252F2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FB9A6-0999-4DDE-88D5-60DC40C3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83515-C1F6-4F34-930F-42490C10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6A6625-EF2A-425E-BF80-6DCE866C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4965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79563B-951E-4C4E-B105-F9B536951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E9A967-4D63-4C57-800D-3714388EA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71978-69BE-462D-BBE6-43FBB54C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8D25AA-A8E5-4757-9D29-BA9F7AC6E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404A3-CBB5-40B2-AF8C-9638C94A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763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550D3-82B6-4822-AC2B-AD8B874B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AB2E0-94E0-494A-9219-B275A2818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CEE61F-BD6B-439D-B0A3-0C9C3A98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58F8A-D316-4324-99DA-1B37231D4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E38AE1-D459-4AB5-A8DE-E3A9B1C17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8163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A0CA0-0D80-4618-972C-9B1FE127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19D264-4508-4D7B-8080-46A53ADD2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EB43FB-EB8F-4FC8-9046-BB606BCA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71780D-0170-4A2F-81BF-4C07483C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919AF-F523-4C34-A4C1-D01DD810B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8221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A8071-9F1E-47C3-8A6E-E37B89D0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C8028-64F9-47EE-B8DD-179E7BCB2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C61BD9-3CBB-4104-AC08-75260C8DB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635363-239F-4F88-A555-2D7A33BF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61F971-0588-4B1B-91AA-8DC3C9F1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F656E-8337-485D-8471-BE5C829C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694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A0D7B-BF86-4C63-9DF0-A309BDEAF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0A0A56-2FE9-4EF4-AAE7-C3C43E982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709A41-7752-491A-AB83-2A49B9801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DA17EC-78E2-495C-B4A0-9CB9A4367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58AFA7-3B8C-4B23-945D-69B03BA2D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44B9F9-811A-429F-849B-9F89790A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10F8E8D-C4E4-458B-A2E2-794FE863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6F7BCB-AFEE-4ADA-AF3D-FA32B193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930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0254-ACDA-46D9-AEEB-9539CEB91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A4F5D4-16B8-440D-973F-3B00C4EC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C52F07-D791-4B97-8726-8BB80E67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B83B8B-5BB1-4073-B71F-BC7011A89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0007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213F3F-868B-4DF3-9E4B-7917F9A9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4B06D7-AB34-4C0D-AE4B-D827A25D5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9027F6F-2794-4763-B676-9C1A4732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9123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62F0-9B25-4BD0-ACFD-067171F90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AD8F2A-69C7-4720-AC19-103AC23BD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1F3397-3050-4851-860C-10B1A3AAA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CFE7AB-DD4F-478C-A287-225EDA1BB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F3AE7A-E7B8-4AB5-BDC5-01592869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E02F8F-360E-4A1B-8B3D-5B2275A87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8386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47981-8796-4B0E-A219-47E018547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9467C0-6431-4028-AB35-C14EFE333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426E59-43BA-4169-92FB-00365409F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629259-4CB0-4303-9F3E-1F7079E9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B92AA5-4C64-4E19-90B8-A1BAFEF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7CEFD-9300-4D8F-BD02-A4147D4C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06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D901D4-A741-4C0E-B536-18A0378D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FE4C42-F76C-4171-BAE6-7318622E8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6AAC72-FB9D-41B0-9AA5-A4EC42308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30DD4-32F6-40E1-84B2-82F7847A2352}" type="datetimeFigureOut">
              <a:rPr lang="es-UY" smtClean="0"/>
              <a:t>6/9/2021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54C681-9C72-4158-98F2-56712D97C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770F4E-A0DC-4B49-9237-E2973C573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C517B-D1C0-43FE-8248-C0C387FCAC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2258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ruguayeduca.anep.edu.uy/recursos-educativos/6779" TargetMode="External"/><Relationship Id="rId3" Type="http://schemas.openxmlformats.org/officeDocument/2006/relationships/hyperlink" Target="https://uruguayeduca.anep.edu.uy/recursos-educativos/1723" TargetMode="External"/><Relationship Id="rId7" Type="http://schemas.openxmlformats.org/officeDocument/2006/relationships/hyperlink" Target="https://uruguayeduca.anep.edu.uy/recursos-educativos/5381" TargetMode="External"/><Relationship Id="rId2" Type="http://schemas.openxmlformats.org/officeDocument/2006/relationships/hyperlink" Target="https://uruguayeduca.anep.edu.uy/recursos-educativos/48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uguayeduca.anep.edu.uy/recursos-educativos/6871" TargetMode="External"/><Relationship Id="rId5" Type="http://schemas.openxmlformats.org/officeDocument/2006/relationships/hyperlink" Target="https://uruguayeduca.anep.edu.uy/recursos-educativos/282" TargetMode="External"/><Relationship Id="rId4" Type="http://schemas.openxmlformats.org/officeDocument/2006/relationships/hyperlink" Target="https://uruguayeduca.anep.edu.uy/recursos-educativos/321" TargetMode="External"/><Relationship Id="rId9" Type="http://schemas.openxmlformats.org/officeDocument/2006/relationships/hyperlink" Target="https://uruguayeduca.anep.edu.uy/recursos-educativos/6775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ruguayeduca.anep.edu.uy/recursos-educativos/1443" TargetMode="External"/><Relationship Id="rId3" Type="http://schemas.openxmlformats.org/officeDocument/2006/relationships/hyperlink" Target="https://uruguayeduca.anep.edu.uy/recursos-educativos/84" TargetMode="External"/><Relationship Id="rId7" Type="http://schemas.openxmlformats.org/officeDocument/2006/relationships/hyperlink" Target="https://uruguayeduca.anep.edu.uy/recursos-educativos/1078" TargetMode="External"/><Relationship Id="rId2" Type="http://schemas.openxmlformats.org/officeDocument/2006/relationships/hyperlink" Target="https://uruguayeduca.anep.edu.uy/recursos-educativos/4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uguayeduca.anep.edu.uy/recursos-educativos/1507" TargetMode="External"/><Relationship Id="rId5" Type="http://schemas.openxmlformats.org/officeDocument/2006/relationships/hyperlink" Target="https://uruguayeduca.anep.edu.uy/recursos-educativos/1442" TargetMode="External"/><Relationship Id="rId4" Type="http://schemas.openxmlformats.org/officeDocument/2006/relationships/hyperlink" Target="https://uruguayeduca.anep.edu.uy/recursos-educativos/1702" TargetMode="External"/><Relationship Id="rId9" Type="http://schemas.openxmlformats.org/officeDocument/2006/relationships/hyperlink" Target="https://uruguayeduca.anep.edu.uy/recursos-educativos/549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Vista aérea de un campo&#10;&#10;Descripción generada automáticamente con confianza media">
            <a:extLst>
              <a:ext uri="{FF2B5EF4-FFF2-40B4-BE49-F238E27FC236}">
                <a16:creationId xmlns:a16="http://schemas.microsoft.com/office/drawing/2014/main" id="{CC6A1D23-1999-4322-A940-6771B88A65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309D02-D64A-45A5-A4E7-B137B13E6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s-UY" sz="6600" dirty="0"/>
              <a:t>La luz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A3429B-9069-4ED8-A3A2-F1B12C9B3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s-UY" dirty="0"/>
              <a:t>A lo largo del ciclo escolar</a:t>
            </a:r>
          </a:p>
        </p:txBody>
      </p:sp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663807F4-F12A-451E-8DF6-FB9521AFB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897" y="5073983"/>
            <a:ext cx="1186856" cy="118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7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581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7345835-E0D1-4057-937C-68CA83C2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es-UY">
                <a:solidFill>
                  <a:srgbClr val="FFFFFF"/>
                </a:solidFill>
              </a:rPr>
              <a:t>La luz</a:t>
            </a:r>
          </a:p>
        </p:txBody>
      </p:sp>
      <p:pic>
        <p:nvPicPr>
          <p:cNvPr id="5" name="Imagen 4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8EF95FEA-59A2-44E6-B8A1-E58BFBF1A4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2" r="2" b="15427"/>
          <a:stretch/>
        </p:blipFill>
        <p:spPr>
          <a:xfrm>
            <a:off x="327546" y="2454903"/>
            <a:ext cx="3442801" cy="4080254"/>
          </a:xfrm>
          <a:prstGeom prst="rect">
            <a:avLst/>
          </a:prstGeom>
        </p:spPr>
      </p:pic>
      <p:pic>
        <p:nvPicPr>
          <p:cNvPr id="7" name="Imagen 6" descr="Texto, Carta&#10;&#10;Descripción generada automáticamente">
            <a:extLst>
              <a:ext uri="{FF2B5EF4-FFF2-40B4-BE49-F238E27FC236}">
                <a16:creationId xmlns:a16="http://schemas.microsoft.com/office/drawing/2014/main" id="{6A0ECEAF-CE49-4AC1-B97F-58B01267F7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4" r="2" b="8425"/>
          <a:stretch/>
        </p:blipFill>
        <p:spPr>
          <a:xfrm>
            <a:off x="3942260" y="2454901"/>
            <a:ext cx="3442803" cy="408025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ECF15F-F6C3-4FEF-A3F7-B97E895AB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7973" y="763523"/>
            <a:ext cx="3511296" cy="533095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UY" sz="2400" dirty="0">
                <a:solidFill>
                  <a:srgbClr val="FFFFFF"/>
                </a:solidFill>
              </a:rPr>
              <a:t>Se realiza un recorrido por el Programa de Educación Inicial y Primaria y el Documento Base de Análisis Curricular sobre el concepto de LUZ y sus contenidos relacionados. </a:t>
            </a:r>
          </a:p>
          <a:p>
            <a:pPr marL="0" indent="0">
              <a:buNone/>
            </a:pPr>
            <a:r>
              <a:rPr lang="es-UY" sz="2400" dirty="0">
                <a:solidFill>
                  <a:srgbClr val="FFFFFF"/>
                </a:solidFill>
              </a:rPr>
              <a:t>Como se verá, se presentan los contenidos de Física, pero también de otras disciplinas que colaboran para su abordaje. </a:t>
            </a:r>
          </a:p>
        </p:txBody>
      </p:sp>
    </p:spTree>
    <p:extLst>
      <p:ext uri="{BB962C8B-B14F-4D97-AF65-F5344CB8AC3E}">
        <p14:creationId xmlns:p14="http://schemas.microsoft.com/office/powerpoint/2010/main" val="204238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E83E540-FEFB-4ACB-904A-F66E432FABB4}"/>
              </a:ext>
            </a:extLst>
          </p:cNvPr>
          <p:cNvSpPr txBox="1"/>
          <p:nvPr/>
        </p:nvSpPr>
        <p:spPr>
          <a:xfrm>
            <a:off x="337626" y="506437"/>
            <a:ext cx="10888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LUZ en el programa escolar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2B0C8DA-EE6A-4A49-A8EC-6C6F02F0D4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052557"/>
              </p:ext>
            </p:extLst>
          </p:nvPr>
        </p:nvGraphicFramePr>
        <p:xfrm>
          <a:off x="883920" y="1698698"/>
          <a:ext cx="10424160" cy="3866613"/>
        </p:xfrm>
        <a:graphic>
          <a:graphicData uri="http://schemas.openxmlformats.org/drawingml/2006/table">
            <a:tbl>
              <a:tblPr firstRow="1" firstCol="1" bandRow="1" bandCol="1">
                <a:tableStyleId>{46F890A9-2807-4EBB-B81D-B2AA78EC7F39}</a:tableStyleId>
              </a:tblPr>
              <a:tblGrid>
                <a:gridCol w="1141828">
                  <a:extLst>
                    <a:ext uri="{9D8B030D-6E8A-4147-A177-3AD203B41FA5}">
                      <a16:colId xmlns:a16="http://schemas.microsoft.com/office/drawing/2014/main" val="309777668"/>
                    </a:ext>
                  </a:extLst>
                </a:gridCol>
                <a:gridCol w="3305907">
                  <a:extLst>
                    <a:ext uri="{9D8B030D-6E8A-4147-A177-3AD203B41FA5}">
                      <a16:colId xmlns:a16="http://schemas.microsoft.com/office/drawing/2014/main" val="1382030754"/>
                    </a:ext>
                  </a:extLst>
                </a:gridCol>
                <a:gridCol w="3523273">
                  <a:extLst>
                    <a:ext uri="{9D8B030D-6E8A-4147-A177-3AD203B41FA5}">
                      <a16:colId xmlns:a16="http://schemas.microsoft.com/office/drawing/2014/main" val="1698456823"/>
                    </a:ext>
                  </a:extLst>
                </a:gridCol>
                <a:gridCol w="2453152">
                  <a:extLst>
                    <a:ext uri="{9D8B030D-6E8A-4147-A177-3AD203B41FA5}">
                      <a16:colId xmlns:a16="http://schemas.microsoft.com/office/drawing/2014/main" val="1596455675"/>
                    </a:ext>
                  </a:extLst>
                </a:gridCol>
              </a:tblGrid>
              <a:tr h="381733">
                <a:tc>
                  <a:txBody>
                    <a:bodyPr/>
                    <a:lstStyle/>
                    <a:p>
                      <a:r>
                        <a:rPr lang="es-UY" dirty="0"/>
                        <a:t>Grado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FÍSICA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ASTRONOMÍA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BIOLOGÍA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21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NI 3 años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Los colores sustractivos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La radiación solar: la luz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30849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r>
                        <a:rPr lang="es-UY" dirty="0"/>
                        <a:t>NI 4 años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Formación de sombras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s-UY" dirty="0"/>
                        <a:t>El cielo diurno y nocturno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4290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Los colores sustractivos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714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NI 5 años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Espectro solar visible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33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1°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Cuerpos luminosos: naturales y artificiales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La radiación proveniente del sol: visible, infrarroja y ultravioleta.</a:t>
                      </a:r>
                    </a:p>
                    <a:p>
                      <a:r>
                        <a:rPr lang="es-UY" dirty="0"/>
                        <a:t>Una estrella: el Sol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El ambiente y la salud: </a:t>
                      </a:r>
                    </a:p>
                    <a:p>
                      <a:r>
                        <a:rPr lang="es-UY" dirty="0"/>
                        <a:t>-Los cuidados de la piel: radiación UV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1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2°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sz="1800" dirty="0"/>
                        <a:t>La luz. Los colores primarios y </a:t>
                      </a:r>
                    </a:p>
                    <a:p>
                      <a:r>
                        <a:rPr lang="es-UY" sz="1800" dirty="0"/>
                        <a:t>secundarios aditivos (mezcla de luces).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La luz solar.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Los tropismos: fototropismos.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6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18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E83E540-FEFB-4ACB-904A-F66E432FABB4}"/>
              </a:ext>
            </a:extLst>
          </p:cNvPr>
          <p:cNvSpPr txBox="1"/>
          <p:nvPr/>
        </p:nvSpPr>
        <p:spPr>
          <a:xfrm>
            <a:off x="351694" y="337624"/>
            <a:ext cx="10888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LUZ en el programa escolar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2B0C8DA-EE6A-4A49-A8EC-6C6F02F0D4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443713"/>
              </p:ext>
            </p:extLst>
          </p:nvPr>
        </p:nvGraphicFramePr>
        <p:xfrm>
          <a:off x="534572" y="1195754"/>
          <a:ext cx="11057205" cy="5157979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972418">
                  <a:extLst>
                    <a:ext uri="{9D8B030D-6E8A-4147-A177-3AD203B41FA5}">
                      <a16:colId xmlns:a16="http://schemas.microsoft.com/office/drawing/2014/main" val="309777668"/>
                    </a:ext>
                  </a:extLst>
                </a:gridCol>
                <a:gridCol w="3712124">
                  <a:extLst>
                    <a:ext uri="{9D8B030D-6E8A-4147-A177-3AD203B41FA5}">
                      <a16:colId xmlns:a16="http://schemas.microsoft.com/office/drawing/2014/main" val="1382030754"/>
                    </a:ext>
                  </a:extLst>
                </a:gridCol>
                <a:gridCol w="2039815">
                  <a:extLst>
                    <a:ext uri="{9D8B030D-6E8A-4147-A177-3AD203B41FA5}">
                      <a16:colId xmlns:a16="http://schemas.microsoft.com/office/drawing/2014/main" val="1698456823"/>
                    </a:ext>
                  </a:extLst>
                </a:gridCol>
                <a:gridCol w="1617785">
                  <a:extLst>
                    <a:ext uri="{9D8B030D-6E8A-4147-A177-3AD203B41FA5}">
                      <a16:colId xmlns:a16="http://schemas.microsoft.com/office/drawing/2014/main" val="1596455675"/>
                    </a:ext>
                  </a:extLst>
                </a:gridCol>
                <a:gridCol w="2715063">
                  <a:extLst>
                    <a:ext uri="{9D8B030D-6E8A-4147-A177-3AD203B41FA5}">
                      <a16:colId xmlns:a16="http://schemas.microsoft.com/office/drawing/2014/main" val="2949992742"/>
                    </a:ext>
                  </a:extLst>
                </a:gridCol>
              </a:tblGrid>
              <a:tr h="414939">
                <a:tc>
                  <a:txBody>
                    <a:bodyPr/>
                    <a:lstStyle/>
                    <a:p>
                      <a:r>
                        <a:rPr lang="es-UY" dirty="0"/>
                        <a:t>Grado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FÍSICA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ASTRONOMÍA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BIOLOGÍA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GEOLOGÍA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21016"/>
                  </a:ext>
                </a:extLst>
              </a:tr>
              <a:tr h="1292124">
                <a:tc>
                  <a:txBody>
                    <a:bodyPr/>
                    <a:lstStyle/>
                    <a:p>
                      <a:r>
                        <a:rPr lang="es-UY" dirty="0"/>
                        <a:t>3°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Los cuerpos luminosos. - Incandescentes y luminiscentes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Los cambios en la temperatura producidos por radiación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30849"/>
                  </a:ext>
                </a:extLst>
              </a:tr>
              <a:tr h="993934">
                <a:tc>
                  <a:txBody>
                    <a:bodyPr/>
                    <a:lstStyle/>
                    <a:p>
                      <a:r>
                        <a:rPr lang="es-UY" dirty="0"/>
                        <a:t>4°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La reflexión especular y difusa. - Los espejos.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La influencia de la radiación solar en el tiempo atmosférico.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42908"/>
                  </a:ext>
                </a:extLst>
              </a:tr>
              <a:tr h="1446204">
                <a:tc>
                  <a:txBody>
                    <a:bodyPr/>
                    <a:lstStyle/>
                    <a:p>
                      <a:r>
                        <a:rPr lang="es-UY" dirty="0"/>
                        <a:t>5°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La refracción de la luz. - Las lentes.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El sistema Sol-Tierra-Luna: Eclipses, fases lunares, las estaciones.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La diversidad climática en el Sistema Tierra y su relación con el relieve y la radiación solar.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33414"/>
                  </a:ext>
                </a:extLst>
              </a:tr>
              <a:tr h="993942">
                <a:tc>
                  <a:txBody>
                    <a:bodyPr/>
                    <a:lstStyle/>
                    <a:p>
                      <a:r>
                        <a:rPr lang="es-UY" dirty="0"/>
                        <a:t>6°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/>
                        <a:t>Las ondas luminosas. - El espectro electromagnético. - La composición y la descomposición de la luz.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Nutrición autótrofa: la fotosíntesis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18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0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90449-047C-473B-B112-7A44B5C1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algn="ctr"/>
            <a:r>
              <a:rPr lang="es-UY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LUZ en el Documento base de análisis curricular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F3480E7-D9FD-4AC3-95F5-3A753149F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901773"/>
              </p:ext>
            </p:extLst>
          </p:nvPr>
        </p:nvGraphicFramePr>
        <p:xfrm>
          <a:off x="838198" y="1136356"/>
          <a:ext cx="10515599" cy="5170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304">
                  <a:extLst>
                    <a:ext uri="{9D8B030D-6E8A-4147-A177-3AD203B41FA5}">
                      <a16:colId xmlns:a16="http://schemas.microsoft.com/office/drawing/2014/main" val="1593284460"/>
                    </a:ext>
                  </a:extLst>
                </a:gridCol>
                <a:gridCol w="2874495">
                  <a:extLst>
                    <a:ext uri="{9D8B030D-6E8A-4147-A177-3AD203B41FA5}">
                      <a16:colId xmlns:a16="http://schemas.microsoft.com/office/drawing/2014/main" val="39633703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748478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97986781"/>
                    </a:ext>
                  </a:extLst>
                </a:gridCol>
              </a:tblGrid>
              <a:tr h="451406">
                <a:tc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6°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962984"/>
                  </a:ext>
                </a:extLst>
              </a:tr>
              <a:tr h="26044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MACROCONCEPTO SISTEMAS MATERIALES </a:t>
                      </a:r>
                    </a:p>
                    <a:p>
                      <a:pPr algn="ctr"/>
                      <a:r>
                        <a:rPr lang="es-UY" dirty="0"/>
                        <a:t>(química y física)</a:t>
                      </a:r>
                    </a:p>
                    <a:p>
                      <a:pPr algn="ctr"/>
                      <a:endParaRPr lang="es-U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Concepto organizador: ENERGÍA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Identificar, caracterizar y</a:t>
                      </a:r>
                    </a:p>
                    <a:p>
                      <a:r>
                        <a:rPr lang="es-UY" dirty="0"/>
                        <a:t>clasificar cuerpos según su</a:t>
                      </a:r>
                    </a:p>
                    <a:p>
                      <a:r>
                        <a:rPr lang="es-UY" dirty="0"/>
                        <a:t>comportamiento ante la luz.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Caracterizar radiaciones</a:t>
                      </a:r>
                    </a:p>
                    <a:p>
                      <a:r>
                        <a:rPr lang="es-UY" dirty="0"/>
                        <a:t>visibles e invisibles</a:t>
                      </a:r>
                    </a:p>
                    <a:p>
                      <a:r>
                        <a:rPr lang="es-UY" dirty="0"/>
                        <a:t>del espectro solar y</a:t>
                      </a:r>
                    </a:p>
                    <a:p>
                      <a:r>
                        <a:rPr lang="es-UY" dirty="0"/>
                        <a:t>ejemplificar el uso</a:t>
                      </a:r>
                    </a:p>
                    <a:p>
                      <a:r>
                        <a:rPr lang="es-UY" dirty="0"/>
                        <a:t>tecnológico en algunas de</a:t>
                      </a:r>
                    </a:p>
                    <a:p>
                      <a:r>
                        <a:rPr lang="es-UY" dirty="0"/>
                        <a:t>ellas (rayos X, ultravioletas,</a:t>
                      </a:r>
                    </a:p>
                    <a:p>
                      <a:r>
                        <a:rPr lang="es-UY" dirty="0"/>
                        <a:t>infrarrojos, etc.).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9116996"/>
                  </a:ext>
                </a:extLst>
              </a:tr>
              <a:tr h="2114805">
                <a:tc v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Concepto organizador: ONDAS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Observar, comparar y diferenciar sombras producidas por distintos cuerpos.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Identificar los fenómenos de reflexión, refracción y absorción de la luz visible.</a:t>
                      </a:r>
                    </a:p>
                    <a:p>
                      <a:endParaRPr lang="es-UY" dirty="0"/>
                    </a:p>
                    <a:p>
                      <a:r>
                        <a:rPr lang="es-UY" dirty="0"/>
                        <a:t>Observar y caracterizar imágenes producidas por espejos y lentes.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283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14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90449-047C-473B-B112-7A44B5C1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algn="ctr"/>
            <a:r>
              <a:rPr lang="es-UY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LUZ en el Documento base de análisis curricular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F3480E7-D9FD-4AC3-95F5-3A753149F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233954"/>
              </p:ext>
            </p:extLst>
          </p:nvPr>
        </p:nvGraphicFramePr>
        <p:xfrm>
          <a:off x="838198" y="1136356"/>
          <a:ext cx="10515599" cy="5356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845">
                  <a:extLst>
                    <a:ext uri="{9D8B030D-6E8A-4147-A177-3AD203B41FA5}">
                      <a16:colId xmlns:a16="http://schemas.microsoft.com/office/drawing/2014/main" val="1593284460"/>
                    </a:ext>
                  </a:extLst>
                </a:gridCol>
                <a:gridCol w="2761954">
                  <a:extLst>
                    <a:ext uri="{9D8B030D-6E8A-4147-A177-3AD203B41FA5}">
                      <a16:colId xmlns:a16="http://schemas.microsoft.com/office/drawing/2014/main" val="39633703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748478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97986781"/>
                    </a:ext>
                  </a:extLst>
                </a:gridCol>
              </a:tblGrid>
              <a:tr h="519139">
                <a:tc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6°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962984"/>
                  </a:ext>
                </a:extLst>
              </a:tr>
              <a:tr h="48373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MACROCONCEPTO SISTEMAS DE LA TIERRA Y EL ESPACIO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dirty="0"/>
                        <a:t>(geología-astronomía)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Concepto organizador: SISTEMA SOL-TIERRA-LUNA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UY" dirty="0"/>
                        <a:t>Identificar algunas de las radiaciones solares y las vincula con sus efectos.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UY" dirty="0"/>
                        <a:t>Relacionar la ocurrencia del día y la noche con el movimiento de rotación de la Tierra.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UY" dirty="0"/>
                        <a:t>Comparar la duración de los períodos iluminados y las diferencias térmicas diarias en las diferentes estaciones.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UY" dirty="0"/>
                        <a:t>Relacionar las características de las sombras con la altura del Sol a lo largo del año.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Vincular las radiaciones provenientes del Sol con los usos que se hacen de ellas.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911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14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34FCB42-FB51-487A-A5F7-F32E04B5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231899"/>
              </p:ext>
            </p:extLst>
          </p:nvPr>
        </p:nvGraphicFramePr>
        <p:xfrm>
          <a:off x="440788" y="1666435"/>
          <a:ext cx="11310424" cy="47695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7624">
                  <a:extLst>
                    <a:ext uri="{9D8B030D-6E8A-4147-A177-3AD203B41FA5}">
                      <a16:colId xmlns:a16="http://schemas.microsoft.com/office/drawing/2014/main" val="2906151792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117377694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888261662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339473395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2880207455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2842925010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2692726617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2325781920"/>
                    </a:ext>
                  </a:extLst>
                </a:gridCol>
                <a:gridCol w="1259100">
                  <a:extLst>
                    <a:ext uri="{9D8B030D-6E8A-4147-A177-3AD203B41FA5}">
                      <a16:colId xmlns:a16="http://schemas.microsoft.com/office/drawing/2014/main" val="1961998204"/>
                    </a:ext>
                  </a:extLst>
                </a:gridCol>
              </a:tblGrid>
              <a:tr h="419995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1°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2°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4°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6°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614850"/>
                  </a:ext>
                </a:extLst>
              </a:tr>
              <a:tr h="1760527">
                <a:tc>
                  <a:txBody>
                    <a:bodyPr/>
                    <a:lstStyle/>
                    <a:p>
                      <a:r>
                        <a:rPr lang="es-UY" sz="1200" dirty="0"/>
                        <a:t>Los colores sustractivos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Formación de sombras</a:t>
                      </a:r>
                    </a:p>
                    <a:p>
                      <a:endParaRPr lang="es-UY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Colores sustractivos</a:t>
                      </a:r>
                    </a:p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Espectro solar visible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Cuerpos luminosos: naturales y artificiales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La luz. Los colores primarios y </a:t>
                      </a:r>
                    </a:p>
                    <a:p>
                      <a:r>
                        <a:rPr lang="es-UY" sz="1200" dirty="0"/>
                        <a:t>secundarios aditivos (mezcla de luces).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Los cuerpos luminosos. - Incandescentes y luminiscentes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La reflexión especular y difusa. - Los espejos.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La refracción de la luz. - Las lentes.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/>
                        <a:t>Las ondas luminosas. - El espectro electromagnético. - La composición y la descomposición de la luz.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38135"/>
                  </a:ext>
                </a:extLst>
              </a:tr>
              <a:tr h="724923">
                <a:tc gridSpan="3">
                  <a:txBody>
                    <a:bodyPr/>
                    <a:lstStyle/>
                    <a:p>
                      <a:pPr algn="ctr"/>
                      <a:r>
                        <a:rPr lang="es-UY" sz="1200" dirty="0">
                          <a:hlinkClick r:id="rId2"/>
                        </a:rPr>
                        <a:t>La luz en E. Inicial </a:t>
                      </a:r>
                      <a:endParaRPr lang="es-UY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>
                          <a:hlinkClick r:id="rId3"/>
                        </a:rPr>
                        <a:t>El color: síntesis aditiva y sustractiva</a:t>
                      </a:r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>
                          <a:hlinkClick r:id="rId4"/>
                        </a:rPr>
                        <a:t>Expresándose con las sombras de colores</a:t>
                      </a:r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>
                          <a:hlinkClick r:id="rId5"/>
                        </a:rPr>
                        <a:t>Cuando la vista nos engaña</a:t>
                      </a:r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>
                          <a:hlinkClick r:id="rId6"/>
                        </a:rPr>
                        <a:t>¿Cómo vemos lo que vemos?</a:t>
                      </a:r>
                      <a:endParaRPr lang="es-U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10660"/>
                  </a:ext>
                </a:extLst>
              </a:tr>
              <a:tr h="932044"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>
                          <a:hlinkClick r:id="rId7"/>
                        </a:rPr>
                        <a:t>El misterio de la luz y las sombras</a:t>
                      </a:r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>
                          <a:hlinkClick r:id="rId8"/>
                        </a:rPr>
                        <a:t>Isaac Newton descubre los colores de la luz</a:t>
                      </a:r>
                      <a:endParaRPr lang="es-UY" sz="1200" dirty="0"/>
                    </a:p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>
                          <a:hlinkClick r:id="rId9"/>
                        </a:rPr>
                        <a:t>La luz a lo largo de la historia</a:t>
                      </a:r>
                      <a:endParaRPr lang="es-U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467093"/>
                  </a:ext>
                </a:extLst>
              </a:tr>
              <a:tr h="932044"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>
                          <a:hlinkClick r:id="rId3"/>
                        </a:rPr>
                        <a:t>El color: síntesis aditiva y sustractiva</a:t>
                      </a:r>
                      <a:endParaRPr lang="es-UY" sz="1200" dirty="0"/>
                    </a:p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200" dirty="0">
                          <a:hlinkClick r:id="rId8"/>
                        </a:rPr>
                        <a:t>Isaac Newton descubre los colores de la luz</a:t>
                      </a:r>
                      <a:endParaRPr lang="es-U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45180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E83E540-FEFB-4ACB-904A-F66E432FABB4}"/>
              </a:ext>
            </a:extLst>
          </p:cNvPr>
          <p:cNvSpPr txBox="1"/>
          <p:nvPr/>
        </p:nvSpPr>
        <p:spPr>
          <a:xfrm>
            <a:off x="661182" y="422031"/>
            <a:ext cx="10888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de Uruguay Educa de Física sobre </a:t>
            </a:r>
            <a:r>
              <a:rPr lang="es-UY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LUZ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CDCF1-513D-483A-82AA-76EBE16D667E}"/>
              </a:ext>
            </a:extLst>
          </p:cNvPr>
          <p:cNvSpPr txBox="1"/>
          <p:nvPr/>
        </p:nvSpPr>
        <p:spPr>
          <a:xfrm>
            <a:off x="862819" y="922982"/>
            <a:ext cx="1088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2400" dirty="0"/>
              <a:t>Educación inicial y primaria</a:t>
            </a:r>
          </a:p>
        </p:txBody>
      </p:sp>
    </p:spTree>
    <p:extLst>
      <p:ext uri="{BB962C8B-B14F-4D97-AF65-F5344CB8AC3E}">
        <p14:creationId xmlns:p14="http://schemas.microsoft.com/office/powerpoint/2010/main" val="121185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34FCB42-FB51-487A-A5F7-F32E04B5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536084"/>
              </p:ext>
            </p:extLst>
          </p:nvPr>
        </p:nvGraphicFramePr>
        <p:xfrm>
          <a:off x="440788" y="2426087"/>
          <a:ext cx="11310424" cy="28633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4627">
                  <a:extLst>
                    <a:ext uri="{9D8B030D-6E8A-4147-A177-3AD203B41FA5}">
                      <a16:colId xmlns:a16="http://schemas.microsoft.com/office/drawing/2014/main" val="2906151792"/>
                    </a:ext>
                  </a:extLst>
                </a:gridCol>
                <a:gridCol w="745588">
                  <a:extLst>
                    <a:ext uri="{9D8B030D-6E8A-4147-A177-3AD203B41FA5}">
                      <a16:colId xmlns:a16="http://schemas.microsoft.com/office/drawing/2014/main" val="11737769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888261662"/>
                    </a:ext>
                  </a:extLst>
                </a:gridCol>
                <a:gridCol w="1252024">
                  <a:extLst>
                    <a:ext uri="{9D8B030D-6E8A-4147-A177-3AD203B41FA5}">
                      <a16:colId xmlns:a16="http://schemas.microsoft.com/office/drawing/2014/main" val="339473395"/>
                    </a:ext>
                  </a:extLst>
                </a:gridCol>
                <a:gridCol w="1659988">
                  <a:extLst>
                    <a:ext uri="{9D8B030D-6E8A-4147-A177-3AD203B41FA5}">
                      <a16:colId xmlns:a16="http://schemas.microsoft.com/office/drawing/2014/main" val="2880207455"/>
                    </a:ext>
                  </a:extLst>
                </a:gridCol>
                <a:gridCol w="1026942">
                  <a:extLst>
                    <a:ext uri="{9D8B030D-6E8A-4147-A177-3AD203B41FA5}">
                      <a16:colId xmlns:a16="http://schemas.microsoft.com/office/drawing/2014/main" val="2842925010"/>
                    </a:ext>
                  </a:extLst>
                </a:gridCol>
                <a:gridCol w="1758461">
                  <a:extLst>
                    <a:ext uri="{9D8B030D-6E8A-4147-A177-3AD203B41FA5}">
                      <a16:colId xmlns:a16="http://schemas.microsoft.com/office/drawing/2014/main" val="269272661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25781920"/>
                    </a:ext>
                  </a:extLst>
                </a:gridCol>
                <a:gridCol w="1650609">
                  <a:extLst>
                    <a:ext uri="{9D8B030D-6E8A-4147-A177-3AD203B41FA5}">
                      <a16:colId xmlns:a16="http://schemas.microsoft.com/office/drawing/2014/main" val="1961998204"/>
                    </a:ext>
                  </a:extLst>
                </a:gridCol>
              </a:tblGrid>
              <a:tr h="494870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1°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2°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3°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4°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6°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614850"/>
                  </a:ext>
                </a:extLst>
              </a:tr>
              <a:tr h="139231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UY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200" dirty="0"/>
                        <a:t>Astronomía: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UY" sz="1200" dirty="0"/>
                        <a:t>Astronomía: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/>
                        <a:t>Astronomía: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>
                          <a:hlinkClick r:id="rId2"/>
                        </a:rPr>
                        <a:t>Mapa solar Uruguay</a:t>
                      </a:r>
                      <a:endParaRPr lang="es-U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/>
                        <a:t>Astronomía: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>
                          <a:hlinkClick r:id="rId2"/>
                        </a:rPr>
                        <a:t>Mapa solar Uruguay</a:t>
                      </a:r>
                      <a:endParaRPr lang="es-UY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>
                          <a:hlinkClick r:id="rId3"/>
                        </a:rPr>
                        <a:t>Las Estaciones</a:t>
                      </a:r>
                      <a:endParaRPr lang="es-U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U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/>
                        <a:t>Astronomía: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>
                          <a:hlinkClick r:id="rId2"/>
                        </a:rPr>
                        <a:t>Mapa solar Uruguay</a:t>
                      </a:r>
                      <a:endParaRPr lang="es-U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/>
                        <a:t>Astronomía: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>
                          <a:hlinkClick r:id="rId4"/>
                        </a:rPr>
                        <a:t>Eclipse de Luna</a:t>
                      </a:r>
                      <a:endParaRPr lang="es-UY" sz="1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>
                          <a:hlinkClick r:id="rId5"/>
                        </a:rPr>
                        <a:t>NASA en español</a:t>
                      </a:r>
                      <a:endParaRPr lang="es-UY" sz="1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UY" sz="1400" dirty="0">
                          <a:hlinkClick r:id="rId6"/>
                        </a:rPr>
                        <a:t>PhotoJournal NASA</a:t>
                      </a:r>
                      <a:endParaRPr lang="es-U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sz="1400" dirty="0"/>
                        <a:t>Biología:</a:t>
                      </a:r>
                    </a:p>
                    <a:p>
                      <a:r>
                        <a:rPr lang="es-UY" sz="1400" dirty="0">
                          <a:hlinkClick r:id="rId7"/>
                        </a:rPr>
                        <a:t>Nutrición en vegetales</a:t>
                      </a:r>
                      <a:endParaRPr lang="es-U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27703"/>
                  </a:ext>
                </a:extLst>
              </a:tr>
              <a:tr h="976181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/>
                        <a:t>Astronomía: </a:t>
                      </a:r>
                      <a:r>
                        <a:rPr lang="es-UY" sz="1400" dirty="0">
                          <a:hlinkClick r:id="rId8"/>
                        </a:rPr>
                        <a:t>NASA para niños </a:t>
                      </a:r>
                      <a:r>
                        <a:rPr lang="es-UY" sz="1400" dirty="0"/>
                        <a:t>(útil para todos los grados)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400" dirty="0"/>
                        <a:t>Astronomía y Biología: </a:t>
                      </a:r>
                      <a:r>
                        <a:rPr lang="es-UY" sz="1400" dirty="0">
                          <a:hlinkClick r:id="rId9"/>
                        </a:rPr>
                        <a:t>Disfrutemos del Sol </a:t>
                      </a:r>
                      <a:r>
                        <a:rPr lang="es-UY" sz="1400" dirty="0"/>
                        <a:t>(útil para todos los grados)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UY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10422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E83E540-FEFB-4ACB-904A-F66E432FABB4}"/>
              </a:ext>
            </a:extLst>
          </p:cNvPr>
          <p:cNvSpPr txBox="1"/>
          <p:nvPr/>
        </p:nvSpPr>
        <p:spPr>
          <a:xfrm>
            <a:off x="651803" y="523730"/>
            <a:ext cx="10888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 recursos de Uruguay Educa relacionados a LUZ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CDCF1-513D-483A-82AA-76EBE16D667E}"/>
              </a:ext>
            </a:extLst>
          </p:cNvPr>
          <p:cNvSpPr txBox="1"/>
          <p:nvPr/>
        </p:nvSpPr>
        <p:spPr>
          <a:xfrm>
            <a:off x="862819" y="1077728"/>
            <a:ext cx="10888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2400" dirty="0"/>
              <a:t>Educación inicial y primaria</a:t>
            </a:r>
          </a:p>
        </p:txBody>
      </p:sp>
    </p:spTree>
    <p:extLst>
      <p:ext uri="{BB962C8B-B14F-4D97-AF65-F5344CB8AC3E}">
        <p14:creationId xmlns:p14="http://schemas.microsoft.com/office/powerpoint/2010/main" val="68858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E818F4-9770-48AB-A737-D272B7386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348064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s-UY" sz="4000" dirty="0"/>
              <a:t>Por sugerencias o consultas: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C5A9F63-02A5-4296-9C9E-D9EA8A851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consultaparaportales@gmail.com</a:t>
            </a:r>
          </a:p>
        </p:txBody>
      </p:sp>
      <p:pic>
        <p:nvPicPr>
          <p:cNvPr id="5" name="Marcador de contenido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91AE3A1A-3C0A-4570-8EDE-A4F2CAFEF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42" y="2405149"/>
            <a:ext cx="10445819" cy="389939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5978DCE-5794-4C2E-89AE-C2631D5A5795}"/>
              </a:ext>
            </a:extLst>
          </p:cNvPr>
          <p:cNvSpPr txBox="1"/>
          <p:nvPr/>
        </p:nvSpPr>
        <p:spPr>
          <a:xfrm>
            <a:off x="5486400" y="6304542"/>
            <a:ext cx="582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i="1" dirty="0"/>
              <a:t>Mtra. Andrea Etchartea</a:t>
            </a:r>
            <a:r>
              <a:rPr lang="es-UY" dirty="0"/>
              <a:t>. </a:t>
            </a:r>
            <a:r>
              <a:rPr lang="es-UY" dirty="0" err="1"/>
              <a:t>Contenidista</a:t>
            </a:r>
            <a:r>
              <a:rPr lang="es-UY" dirty="0"/>
              <a:t> de Ciencias Naturales</a:t>
            </a:r>
            <a:r>
              <a:rPr lang="es-UY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259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Vidrio esmerilad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9602</TotalTime>
  <Words>780</Words>
  <Application>Microsoft Office PowerPoint</Application>
  <PresentationFormat>Panorámica</PresentationFormat>
  <Paragraphs>143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La luz</vt:lpstr>
      <vt:lpstr>La luz</vt:lpstr>
      <vt:lpstr>Presentación de PowerPoint</vt:lpstr>
      <vt:lpstr>Presentación de PowerPoint</vt:lpstr>
      <vt:lpstr>Tema LUZ en el Documento base de análisis curricular</vt:lpstr>
      <vt:lpstr>Tema LUZ en el Documento base de análisis curricular</vt:lpstr>
      <vt:lpstr>Presentación de PowerPoint</vt:lpstr>
      <vt:lpstr>Presentación de PowerPoint</vt:lpstr>
      <vt:lpstr>Por sugerencias o consultas: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luz</dc:title>
  <dc:creator>ANDREA ETCHARTEA</dc:creator>
  <cp:lastModifiedBy>ANDREA ETCHARTEA</cp:lastModifiedBy>
  <cp:revision>7</cp:revision>
  <dcterms:created xsi:type="dcterms:W3CDTF">2021-07-26T15:47:42Z</dcterms:created>
  <dcterms:modified xsi:type="dcterms:W3CDTF">2021-09-07T12:55:45Z</dcterms:modified>
</cp:coreProperties>
</file>