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57" r:id="rId12"/>
    <p:sldId id="258" r:id="rId13"/>
    <p:sldId id="259" r:id="rId14"/>
    <p:sldId id="260" r:id="rId15"/>
    <p:sldId id="261" r:id="rId16"/>
    <p:sldId id="263" r:id="rId17"/>
    <p:sldId id="264" r:id="rId18"/>
    <p:sldId id="277" r:id="rId19"/>
    <p:sldId id="266" r:id="rId20"/>
    <p:sldId id="265" r:id="rId21"/>
    <p:sldId id="267" r:id="rId22"/>
    <p:sldId id="278" r:id="rId23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9" autoAdjust="0"/>
    <p:restoredTop sz="90538" autoAdjust="0"/>
  </p:normalViewPr>
  <p:slideViewPr>
    <p:cSldViewPr snapToGrid="0">
      <p:cViewPr varScale="1">
        <p:scale>
          <a:sx n="61" d="100"/>
          <a:sy n="61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7D4BFC6-8D35-47E6-AA45-36046C6B86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183435-9EF0-4E0F-BD7B-9D576F2204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D8075-0E2F-4A65-A151-E5C401F847E0}" type="datetimeFigureOut">
              <a:rPr lang="es-UY" smtClean="0"/>
              <a:t>9/10/2020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79A2DD-E750-4BC6-A1F4-F4E575B9CC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8DC34A-425D-47D3-98D2-D56D10A635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22D6B-B210-4BCF-B222-7F6C18DE8A7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46738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F0284-AA45-48B0-9701-51ECF5D2DE2A}" type="datetimeFigureOut">
              <a:rPr lang="es-UY" smtClean="0"/>
              <a:t>9/10/2020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ABCA-E4BF-4B3C-AD02-F51F9168BECF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9607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EABCA-E4BF-4B3C-AD02-F51F9168BECF}" type="slidenum">
              <a:rPr lang="es-UY" smtClean="0"/>
              <a:t>11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0308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/>
              <a:t>Se sugiere describir los dos ejemplares pero sin hablar de ausencia de… Por ejemplo: la hembra tiene una cola corta, su plumaje es amarronado blanco y negro, a diferencia del macho que tiene el pecho azul,  una cola muy larga que puede levantarse y abrirse como un abanico.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EABCA-E4BF-4B3C-AD02-F51F9168BECF}" type="slidenum">
              <a:rPr lang="es-UY" smtClean="0"/>
              <a:t>12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7970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EABCA-E4BF-4B3C-AD02-F51F9168BECF}" type="slidenum">
              <a:rPr lang="es-UY" smtClean="0"/>
              <a:t>13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5407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/>
              <a:t>El macho es el que tiene la carúncula grande (carnosidades que tienen en la cabeza).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EABCA-E4BF-4B3C-AD02-F51F9168BECF}" type="slidenum">
              <a:rPr lang="es-UY" smtClean="0"/>
              <a:t>19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1190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AD624-8127-4897-B64F-1F6D375BC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BB15DA-892D-47DF-996C-2A1B94D78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BEF77-B63A-4DC4-8100-A7F3956D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0FBA8-A732-40E1-A571-179C4A78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5912EB-4A37-41EF-950A-7732EB7E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231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DFC70-3A23-4F05-9D14-333F8BBC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8BD094-9641-4629-8912-0EF49F9A6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D836B4-06C8-4710-AEF1-65E13952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ED1A72-0451-4F95-988C-BD3A5A43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4C35EE-87D3-43EA-848D-615EFCD0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8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C73FB-E3E6-4E61-B7A9-4E106BB00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4B11D2-699A-435D-B0F0-67584A925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20057-260C-477E-86BB-CA48FFF2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516002-EE71-48D8-95CB-8F84591B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70ED40-278A-4BA9-9B58-AF6A4030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268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C606E-278F-4EA3-AA2F-7166A20A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6757F6-320B-46DE-9CC9-E788A6D1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373D5C-0542-4F36-8FB0-BB03F709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353AE-C471-44C0-A0A0-27C58C3C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C7CA16-CBDD-40DA-AE38-1FC3A23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991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FC54-A84C-4935-B80B-1FFDC97A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8B5F5D-B0B2-47C9-B2F4-B41CD6F0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2837D-63CF-4A21-ACE3-F34DB73C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3D3F6-40C7-4AEA-A90C-55292CBC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1A8189-46EA-40A2-881B-CCE14357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864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769B-37A2-4766-A2E9-097A6CB7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2E5ECC-D894-4665-8D43-68CAA2428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60A19D-4A00-4A67-BA8A-5362D453A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081DA0-1FFB-4298-8718-4C12C6D1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A09735-3057-46EB-81D6-3110A56C9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CDA462-0745-4354-8AC0-7C469D49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6717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1AF4F-AD0F-4B25-A2D3-239895F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043FE-30C3-42BF-A767-E25863BB5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0CC9E0-9E7C-4447-AAB9-9D6268639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6D67307-FB45-47B1-A61A-739F5A93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C4CB10-C5E9-4881-A1E4-A9C27DC2E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B4F5F34-C87F-486B-919B-7D1CC122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E90319B-B02E-438A-96B3-0D7E8C1A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E0FB39-77E3-42D8-A9BD-94858E27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280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3E8C3-1230-4E2B-8A6A-79C60376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7FA3A9-51C3-4377-870D-72EA82DF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A6F245-A115-417F-A774-6D8749FD0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F46F87-44D4-4872-8AD0-48307D95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767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B1A7BE-BFF1-414C-94DF-737A4DAD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B06CBD-55A1-46D3-9A43-FF2C100A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4115DD-9617-406C-8F4F-1B831850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126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880C0-C373-4054-ACA0-542AAAE9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652022-5E21-4F49-8974-269C2907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AD872D-456B-4F19-9358-FC7C355D0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3E0C85-B5AB-4EB2-B71D-D30C3550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E186AF-814F-4B9B-AB42-E4E35AEF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CAB9B4-02CC-4225-ABBC-DAC7BF28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0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B4450-77B2-4B40-8FAC-5A1E17E5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59AD52-293E-44B5-AFBD-1000343B0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C43C6D-D886-4E01-AF98-55F1E8010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A55330-CC89-4057-8F58-58B79699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4CBF83-4443-4B19-8592-5CE754C8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0B2EFD-C020-46C7-8436-0610D4F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49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05A9CB-D157-4107-9452-6AB045BF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5D1723-7BEC-4C60-8F57-36C23C312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9E1BFF-D4FD-41A8-B35E-D6C675A9F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FD30-2122-4F4A-97B4-D0A849E36C5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76541-66BD-4088-98A6-AA0A84271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E6E26-C9AD-410A-9282-2D9698BF8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CB92E70-370A-46F5-9145-6D55CEBED3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2" y="196056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0733024@N00/2480073459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hyperlink" Target="https://www.sharpphotography.co.uk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pato parado en la arena&#10;&#10;Descripción generada automáticamente">
            <a:extLst>
              <a:ext uri="{FF2B5EF4-FFF2-40B4-BE49-F238E27FC236}">
                <a16:creationId xmlns:a16="http://schemas.microsoft.com/office/drawing/2014/main" id="{C356B286-1210-4524-99F0-D84ACC5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E2CB35-BB43-4771-A70E-37CE85638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728905"/>
            <a:ext cx="4567990" cy="2700095"/>
          </a:xfrm>
        </p:spPr>
        <p:txBody>
          <a:bodyPr>
            <a:normAutofit/>
          </a:bodyPr>
          <a:lstStyle/>
          <a:p>
            <a:pPr algn="l"/>
            <a:r>
              <a:rPr lang="es-UY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Parejas de animales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E54AC0-2EF8-4AD2-92D4-BF2544CE3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1138" y="5841074"/>
            <a:ext cx="8099503" cy="821251"/>
          </a:xfrm>
        </p:spPr>
        <p:txBody>
          <a:bodyPr>
            <a:normAutofit lnSpcReduction="10000"/>
          </a:bodyPr>
          <a:lstStyle/>
          <a:p>
            <a:pPr algn="r"/>
            <a:r>
              <a:rPr lang="es-UY" sz="2200" b="1" dirty="0">
                <a:solidFill>
                  <a:schemeClr val="tx2">
                    <a:lumMod val="75000"/>
                  </a:schemeClr>
                </a:solidFill>
              </a:rPr>
              <a:t>BIOLOGÍA: Dimorfismo sexual en animales. </a:t>
            </a:r>
          </a:p>
          <a:p>
            <a:pPr algn="r"/>
            <a:r>
              <a:rPr lang="es-UY" sz="2200" dirty="0">
                <a:solidFill>
                  <a:schemeClr val="tx2">
                    <a:lumMod val="75000"/>
                  </a:schemeClr>
                </a:solidFill>
              </a:rPr>
              <a:t>Mtra. Andrea Etchartea – </a:t>
            </a:r>
            <a:r>
              <a:rPr lang="es-UY" sz="2200" dirty="0" err="1">
                <a:solidFill>
                  <a:schemeClr val="tx2">
                    <a:lumMod val="75000"/>
                  </a:schemeClr>
                </a:solidFill>
              </a:rPr>
              <a:t>Contenidista</a:t>
            </a:r>
            <a:r>
              <a:rPr lang="es-UY" sz="2200" dirty="0">
                <a:solidFill>
                  <a:schemeClr val="tx2">
                    <a:lumMod val="75000"/>
                  </a:schemeClr>
                </a:solidFill>
              </a:rPr>
              <a:t> de Uruguay Educa.</a:t>
            </a:r>
          </a:p>
        </p:txBody>
      </p:sp>
    </p:spTree>
    <p:extLst>
      <p:ext uri="{BB962C8B-B14F-4D97-AF65-F5344CB8AC3E}">
        <p14:creationId xmlns:p14="http://schemas.microsoft.com/office/powerpoint/2010/main" val="120109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3AB60-F62D-465B-942E-8F3B909D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En algunas fue muy fácil, pero en otras parejas no tanto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320E9-F11B-4CD4-9C6D-E4B7782A0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Se proponemos que vuelvas a mirar las imágenes y te fijes en qué casos fue sencillo reconocer macho y hembra y por qué. </a:t>
            </a:r>
          </a:p>
          <a:p>
            <a:endParaRPr lang="es-UY" dirty="0"/>
          </a:p>
          <a:p>
            <a:endParaRPr lang="es-UY" dirty="0"/>
          </a:p>
          <a:p>
            <a:endParaRPr lang="es-UY" dirty="0"/>
          </a:p>
          <a:p>
            <a:r>
              <a:rPr lang="es-UY" dirty="0"/>
              <a:t>Luego, ve a siguiente diapositiva y deberás encontrar tres parejas de animales…</a:t>
            </a:r>
          </a:p>
        </p:txBody>
      </p:sp>
    </p:spTree>
    <p:extLst>
      <p:ext uri="{BB962C8B-B14F-4D97-AF65-F5344CB8AC3E}">
        <p14:creationId xmlns:p14="http://schemas.microsoft.com/office/powerpoint/2010/main" val="10592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3C9BE-CC41-46D9-B882-D4C8FA59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60" y="90168"/>
            <a:ext cx="9235190" cy="1261988"/>
          </a:xfrm>
        </p:spPr>
        <p:txBody>
          <a:bodyPr>
            <a:normAutofit fontScale="90000"/>
          </a:bodyPr>
          <a:lstStyle/>
          <a:p>
            <a:r>
              <a:rPr lang="es-UY" dirty="0"/>
              <a:t>Seguramente sea sencillo encontrar aquí tres parejas de animales…</a:t>
            </a:r>
          </a:p>
        </p:txBody>
      </p:sp>
      <p:pic>
        <p:nvPicPr>
          <p:cNvPr id="9" name="Imagen 8" descr="Un león con la boca abierta&#10;&#10;Descripción generada automáticamente">
            <a:extLst>
              <a:ext uri="{FF2B5EF4-FFF2-40B4-BE49-F238E27FC236}">
                <a16:creationId xmlns:a16="http://schemas.microsoft.com/office/drawing/2014/main" id="{3DD50FEF-B107-49A9-99FF-F209254F9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51" y="4233383"/>
            <a:ext cx="3583557" cy="2389038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león con la boca abierta&#10;&#10;Descripción generada automáticamente">
            <a:extLst>
              <a:ext uri="{FF2B5EF4-FFF2-40B4-BE49-F238E27FC236}">
                <a16:creationId xmlns:a16="http://schemas.microsoft.com/office/drawing/2014/main" id="{C770033C-D27C-4E09-B923-F8ADC6E28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80" y="341219"/>
            <a:ext cx="2286000" cy="342900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Imagen 16" descr="Ave azul parado en el jardín&#10;&#10;Descripción generada automáticamente">
            <a:extLst>
              <a:ext uri="{FF2B5EF4-FFF2-40B4-BE49-F238E27FC236}">
                <a16:creationId xmlns:a16="http://schemas.microsoft.com/office/drawing/2014/main" id="{6E7BD765-D9E5-4D39-862D-5651E071D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12" y="4351731"/>
            <a:ext cx="3248368" cy="216505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31C572AE-5517-45F3-9E11-2EF884CD9C17}"/>
              </a:ext>
            </a:extLst>
          </p:cNvPr>
          <p:cNvGrpSpPr/>
          <p:nvPr/>
        </p:nvGrpSpPr>
        <p:grpSpPr>
          <a:xfrm>
            <a:off x="6072307" y="964717"/>
            <a:ext cx="2487074" cy="3183228"/>
            <a:chOff x="5562644" y="1144597"/>
            <a:chExt cx="2487074" cy="3183228"/>
          </a:xfrm>
        </p:grpSpPr>
        <p:pic>
          <p:nvPicPr>
            <p:cNvPr id="21" name="Imagen 20" descr="Imagen que contiene exterior, animal, pollo, pájaro&#10;&#10;Descripción generada automáticamente">
              <a:extLst>
                <a:ext uri="{FF2B5EF4-FFF2-40B4-BE49-F238E27FC236}">
                  <a16:creationId xmlns:a16="http://schemas.microsoft.com/office/drawing/2014/main" id="{8DCE1867-D577-4372-BD8F-2A9C094D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44" y="1144597"/>
              <a:ext cx="2387421" cy="3183228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74A0A62-5314-4824-810C-98A524F06487}"/>
                </a:ext>
              </a:extLst>
            </p:cNvPr>
            <p:cNvSpPr txBox="1"/>
            <p:nvPr/>
          </p:nvSpPr>
          <p:spPr>
            <a:xfrm>
              <a:off x="5562644" y="3958493"/>
              <a:ext cx="2487074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UY" sz="1600" i="0" dirty="0">
                  <a:effectLst/>
                  <a:latin typeface="Proxima Nova"/>
                </a:rPr>
                <a:t>Autor: RL GNZLZ</a:t>
              </a:r>
              <a:endParaRPr lang="es-UY" sz="1600" dirty="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F244E62-14A3-4BC1-952B-2D11BDADB2D1}"/>
              </a:ext>
            </a:extLst>
          </p:cNvPr>
          <p:cNvGrpSpPr/>
          <p:nvPr/>
        </p:nvGrpSpPr>
        <p:grpSpPr>
          <a:xfrm>
            <a:off x="124860" y="3343642"/>
            <a:ext cx="2828205" cy="3511693"/>
            <a:chOff x="124860" y="3343642"/>
            <a:chExt cx="2828205" cy="3511693"/>
          </a:xfrm>
        </p:grpSpPr>
        <p:pic>
          <p:nvPicPr>
            <p:cNvPr id="25" name="Imagen 24" descr="Imagen que contiene animal, pájaro, pollo, ave&#10;&#10;Descripción generada automáticamente">
              <a:extLst>
                <a:ext uri="{FF2B5EF4-FFF2-40B4-BE49-F238E27FC236}">
                  <a16:creationId xmlns:a16="http://schemas.microsoft.com/office/drawing/2014/main" id="{86CEB15A-830F-42F0-BF3C-4E7E8F43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9" y="3343642"/>
              <a:ext cx="2452717" cy="3230331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4DAB993-31C0-4AD4-9CC8-818F69B27916}"/>
                </a:ext>
              </a:extLst>
            </p:cNvPr>
            <p:cNvSpPr txBox="1"/>
            <p:nvPr/>
          </p:nvSpPr>
          <p:spPr>
            <a:xfrm>
              <a:off x="124860" y="6516781"/>
              <a:ext cx="2828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sz="1600" i="0" u="none" strike="noStrike" dirty="0">
                  <a:effectLst/>
                  <a:latin typeface="Proxima Nova"/>
                </a:rPr>
                <a:t>Autora: Andrea </a:t>
              </a:r>
              <a:r>
                <a:rPr lang="es-UY" sz="1600" i="0" u="none" strike="noStrike" dirty="0" err="1">
                  <a:effectLst/>
                  <a:latin typeface="Proxima Nova"/>
                </a:rPr>
                <a:t>Ferrante</a:t>
              </a:r>
              <a:endParaRPr lang="es-UY" sz="16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29F2C27-6A81-4801-AA85-C065C0EE1C76}"/>
              </a:ext>
            </a:extLst>
          </p:cNvPr>
          <p:cNvGrpSpPr/>
          <p:nvPr/>
        </p:nvGrpSpPr>
        <p:grpSpPr>
          <a:xfrm>
            <a:off x="1797911" y="1454049"/>
            <a:ext cx="3583557" cy="2028838"/>
            <a:chOff x="1797911" y="1454049"/>
            <a:chExt cx="3583557" cy="2028838"/>
          </a:xfrm>
        </p:grpSpPr>
        <p:pic>
          <p:nvPicPr>
            <p:cNvPr id="11" name="Imagen 10" descr="Ave parada en el pasto&#10;&#10;Descripción generada automáticamente">
              <a:extLst>
                <a:ext uri="{FF2B5EF4-FFF2-40B4-BE49-F238E27FC236}">
                  <a16:creationId xmlns:a16="http://schemas.microsoft.com/office/drawing/2014/main" id="{0DE51445-1460-49F1-91AD-E77F6C5A8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2"/>
            <a:stretch/>
          </p:blipFill>
          <p:spPr>
            <a:xfrm>
              <a:off x="1797911" y="1454049"/>
              <a:ext cx="3583557" cy="2025140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D4540A6-A7AF-406F-96E2-3452030E4D78}"/>
                </a:ext>
              </a:extLst>
            </p:cNvPr>
            <p:cNvSpPr txBox="1"/>
            <p:nvPr/>
          </p:nvSpPr>
          <p:spPr>
            <a:xfrm>
              <a:off x="3264708" y="3113555"/>
              <a:ext cx="200340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UY" sz="1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Autor: swoop1981 </a:t>
              </a:r>
              <a:endParaRPr lang="es-UY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06BB99E-42FC-4A45-85CA-B933EC0B3D57}"/>
              </a:ext>
            </a:extLst>
          </p:cNvPr>
          <p:cNvSpPr txBox="1"/>
          <p:nvPr/>
        </p:nvSpPr>
        <p:spPr>
          <a:xfrm>
            <a:off x="8389912" y="6486003"/>
            <a:ext cx="2343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800" i="0" dirty="0">
                <a:effectLst/>
                <a:latin typeface="Proxima Nova"/>
              </a:rPr>
              <a:t>Autor: Miguel Librero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2041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820CDC8-F685-4FE3-A81E-BFB2315ECF18}"/>
              </a:ext>
            </a:extLst>
          </p:cNvPr>
          <p:cNvSpPr txBox="1">
            <a:spLocks/>
          </p:cNvSpPr>
          <p:nvPr/>
        </p:nvSpPr>
        <p:spPr>
          <a:xfrm>
            <a:off x="0" y="2627085"/>
            <a:ext cx="3225800" cy="2338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dirty="0"/>
              <a:t>Los pavos reales machos son diferentes a las hembras…</a:t>
            </a:r>
          </a:p>
        </p:txBody>
      </p:sp>
      <p:pic>
        <p:nvPicPr>
          <p:cNvPr id="8" name="Imagen 7" descr="Imagen que contiene ave, pájaro, exterior, animal&#10;&#10;Descripción generada automáticamente">
            <a:extLst>
              <a:ext uri="{FF2B5EF4-FFF2-40B4-BE49-F238E27FC236}">
                <a16:creationId xmlns:a16="http://schemas.microsoft.com/office/drawing/2014/main" id="{E93C8688-D5C9-48BE-8E18-3585CB5F6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94" y="0"/>
            <a:ext cx="9023906" cy="67753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4B7DDE-5F31-4B30-A71F-BD6B784DC7F2}"/>
              </a:ext>
            </a:extLst>
          </p:cNvPr>
          <p:cNvSpPr txBox="1"/>
          <p:nvPr/>
        </p:nvSpPr>
        <p:spPr>
          <a:xfrm>
            <a:off x="3225800" y="6416566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Autor de la imagen: Dick Daniels</a:t>
            </a:r>
          </a:p>
        </p:txBody>
      </p:sp>
    </p:spTree>
    <p:extLst>
      <p:ext uri="{BB962C8B-B14F-4D97-AF65-F5344CB8AC3E}">
        <p14:creationId xmlns:p14="http://schemas.microsoft.com/office/powerpoint/2010/main" val="337672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eón echado en el piso&#10;&#10;Descripción generada automáticamente">
            <a:extLst>
              <a:ext uri="{FF2B5EF4-FFF2-40B4-BE49-F238E27FC236}">
                <a16:creationId xmlns:a16="http://schemas.microsoft.com/office/drawing/2014/main" id="{2016AA24-636A-485F-99EB-94E24A27F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9585960" cy="7189470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A96F68E-A8F4-42FB-8741-C4255F28C700}"/>
              </a:ext>
            </a:extLst>
          </p:cNvPr>
          <p:cNvSpPr txBox="1">
            <a:spLocks/>
          </p:cNvSpPr>
          <p:nvPr/>
        </p:nvSpPr>
        <p:spPr>
          <a:xfrm>
            <a:off x="1203960" y="406400"/>
            <a:ext cx="10515600" cy="105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dirty="0"/>
              <a:t>Los leones son diferentes a las leonas…</a:t>
            </a:r>
          </a:p>
        </p:txBody>
      </p:sp>
    </p:spTree>
    <p:extLst>
      <p:ext uri="{BB962C8B-B14F-4D97-AF65-F5344CB8AC3E}">
        <p14:creationId xmlns:p14="http://schemas.microsoft.com/office/powerpoint/2010/main" val="164618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ájaro, animal, pollo, ave&#10;&#10;Descripción generada automáticamente">
            <a:extLst>
              <a:ext uri="{FF2B5EF4-FFF2-40B4-BE49-F238E27FC236}">
                <a16:creationId xmlns:a16="http://schemas.microsoft.com/office/drawing/2014/main" id="{0290E29F-8011-45B4-89E0-F0FB4B146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 r="1" b="20674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E411E1-EC19-4CA6-AB04-4EF4FD0A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44" y="1591021"/>
            <a:ext cx="4092525" cy="2798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s-AR" sz="6000" dirty="0">
                <a:solidFill>
                  <a:srgbClr val="FFFFFF"/>
                </a:solidFill>
              </a:rPr>
              <a:t>Las gallinas son diferentes a los gallos…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6E8AC8-596B-4E89-AFB2-877BEFFD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5250"/>
            <a:ext cx="3179164" cy="3600815"/>
          </a:xfrm>
        </p:spPr>
        <p:txBody>
          <a:bodyPr>
            <a:normAutofit fontScale="92500" lnSpcReduction="20000"/>
          </a:bodyPr>
          <a:lstStyle/>
          <a:p>
            <a:r>
              <a:rPr lang="es-UY" dirty="0"/>
              <a:t>Ciervos, </a:t>
            </a:r>
          </a:p>
          <a:p>
            <a:r>
              <a:rPr lang="es-UY" dirty="0"/>
              <a:t>Cascarudos, </a:t>
            </a:r>
          </a:p>
          <a:p>
            <a:r>
              <a:rPr lang="es-UY" dirty="0"/>
              <a:t>Vaca y toro. </a:t>
            </a:r>
          </a:p>
          <a:p>
            <a:endParaRPr lang="es-UY" dirty="0"/>
          </a:p>
          <a:p>
            <a:r>
              <a:rPr lang="es-UY" dirty="0"/>
              <a:t>Perros, caballos (en estos casos solamente cuando podemos ver sus genitales, presencia de pene o de vulva).</a:t>
            </a:r>
          </a:p>
        </p:txBody>
      </p:sp>
      <p:pic>
        <p:nvPicPr>
          <p:cNvPr id="5" name="Imagen 4" descr="Un grupo de ovejas en el pasto&#10;&#10;Descripción generada automáticamente">
            <a:extLst>
              <a:ext uri="{FF2B5EF4-FFF2-40B4-BE49-F238E27FC236}">
                <a16:creationId xmlns:a16="http://schemas.microsoft.com/office/drawing/2014/main" id="{C1AEAC54-F280-408C-BDCE-FBB857DDB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08" y="1944084"/>
            <a:ext cx="4668358" cy="3112238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1890C793-1A80-4378-A28F-F03B5FB9E0DC}"/>
              </a:ext>
            </a:extLst>
          </p:cNvPr>
          <p:cNvGrpSpPr/>
          <p:nvPr/>
        </p:nvGrpSpPr>
        <p:grpSpPr>
          <a:xfrm>
            <a:off x="9002472" y="1244787"/>
            <a:ext cx="3189528" cy="4262701"/>
            <a:chOff x="9002472" y="1244787"/>
            <a:chExt cx="3189528" cy="426270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88E1B17-BC9E-4D87-B9D0-C87B4A524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472" y="1244787"/>
              <a:ext cx="3189528" cy="217685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59CCA18-8012-4C79-8A75-62F107888DAF}"/>
                </a:ext>
              </a:extLst>
            </p:cNvPr>
            <p:cNvSpPr txBox="1"/>
            <p:nvPr/>
          </p:nvSpPr>
          <p:spPr>
            <a:xfrm>
              <a:off x="9114020" y="3130871"/>
              <a:ext cx="2389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dirty="0"/>
                <a:t>Autor: </a:t>
              </a:r>
              <a:r>
                <a:rPr lang="es-UY" dirty="0" err="1"/>
                <a:t>Alejoalvarez</a:t>
              </a:r>
              <a:endParaRPr lang="es-UY" dirty="0"/>
            </a:p>
          </p:txBody>
        </p:sp>
        <p:pic>
          <p:nvPicPr>
            <p:cNvPr id="10" name="Imagen 9" descr="Un insecto de color negro&#10;&#10;Descripción generada automáticamente">
              <a:extLst>
                <a:ext uri="{FF2B5EF4-FFF2-40B4-BE49-F238E27FC236}">
                  <a16:creationId xmlns:a16="http://schemas.microsoft.com/office/drawing/2014/main" id="{B70B109C-7FEF-4AEA-9E55-7B543CA6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472" y="3429000"/>
              <a:ext cx="3179164" cy="2071128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2272B22-AC04-452E-B422-1B94CF41D1DF}"/>
                </a:ext>
              </a:extLst>
            </p:cNvPr>
            <p:cNvSpPr txBox="1"/>
            <p:nvPr/>
          </p:nvSpPr>
          <p:spPr>
            <a:xfrm>
              <a:off x="9114020" y="5138156"/>
              <a:ext cx="2389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dirty="0"/>
                <a:t>Autor: </a:t>
              </a:r>
              <a:r>
                <a:rPr lang="es-UY" dirty="0" err="1"/>
                <a:t>Alejoalvarez</a:t>
              </a:r>
              <a:endParaRPr lang="es-UY" dirty="0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3BA46C29-52E7-4B1D-AA09-A384CAE5B4C9}"/>
              </a:ext>
            </a:extLst>
          </p:cNvPr>
          <p:cNvSpPr txBox="1">
            <a:spLocks/>
          </p:cNvSpPr>
          <p:nvPr/>
        </p:nvSpPr>
        <p:spPr>
          <a:xfrm>
            <a:off x="838200" y="323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/>
              <a:t>¿Qué otros animales conoces en los que la hembra y el macho se ven notoriamente diferentes?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6879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caballo en el campo&#10;&#10;Descripción generada automáticamente">
            <a:extLst>
              <a:ext uri="{FF2B5EF4-FFF2-40B4-BE49-F238E27FC236}">
                <a16:creationId xmlns:a16="http://schemas.microsoft.com/office/drawing/2014/main" id="{E7626161-8A52-4B62-9F86-6163F400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2622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B31791-183A-4606-956E-331C89BA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para </a:t>
            </a:r>
            <a:r>
              <a:rPr lang="en-US" dirty="0" err="1"/>
              <a:t>diferenciar</a:t>
            </a:r>
            <a:r>
              <a:rPr lang="en-US" dirty="0"/>
              <a:t> entre macho y hembra </a:t>
            </a:r>
            <a:r>
              <a:rPr lang="en-US" dirty="0" err="1"/>
              <a:t>observamos</a:t>
            </a:r>
            <a:r>
              <a:rPr lang="en-US" dirty="0"/>
              <a:t> sus </a:t>
            </a:r>
            <a:r>
              <a:rPr lang="en-US" dirty="0" err="1"/>
              <a:t>genitales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AE6C87-2C17-4D56-BCF4-DBBF8DFB3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Veamos</a:t>
            </a:r>
            <a:r>
              <a:rPr lang="en-US" sz="2000" dirty="0"/>
              <a:t> el macho, </a:t>
            </a:r>
            <a:r>
              <a:rPr lang="en-US" sz="2000" dirty="0" err="1"/>
              <a:t>tiene</a:t>
            </a:r>
            <a:r>
              <a:rPr lang="en-US" sz="2000" dirty="0"/>
              <a:t> </a:t>
            </a:r>
            <a:r>
              <a:rPr lang="en-US" sz="2000" dirty="0" err="1"/>
              <a:t>pene</a:t>
            </a:r>
            <a:r>
              <a:rPr lang="en-US" sz="2000" dirty="0"/>
              <a:t>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pasto, exterior, puesto, campo&#10;&#10;Descripción generada automáticamente">
            <a:extLst>
              <a:ext uri="{FF2B5EF4-FFF2-40B4-BE49-F238E27FC236}">
                <a16:creationId xmlns:a16="http://schemas.microsoft.com/office/drawing/2014/main" id="{91735893-BE3B-4D3C-88EA-795A7743B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16166" b="2"/>
          <a:stretch/>
        </p:blipFill>
        <p:spPr>
          <a:xfrm>
            <a:off x="4110127" y="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2" name="Freeform: Shape 1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BDF106-B1B1-452B-9547-5A09CD29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para </a:t>
            </a:r>
            <a:r>
              <a:rPr lang="en-US" dirty="0" err="1"/>
              <a:t>diferenciar</a:t>
            </a:r>
            <a:r>
              <a:rPr lang="en-US" dirty="0"/>
              <a:t> entre macho y hembra </a:t>
            </a:r>
            <a:r>
              <a:rPr lang="en-US" dirty="0" err="1"/>
              <a:t>observamos</a:t>
            </a:r>
            <a:r>
              <a:rPr lang="en-US" dirty="0"/>
              <a:t> sus </a:t>
            </a:r>
            <a:r>
              <a:rPr lang="en-US" dirty="0" err="1"/>
              <a:t>genitales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08C7F-9049-4A89-AA64-473FE353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Ahora</a:t>
            </a:r>
            <a:r>
              <a:rPr lang="en-US" sz="2000" dirty="0"/>
              <a:t> </a:t>
            </a:r>
            <a:r>
              <a:rPr lang="en-US" sz="2000" dirty="0" err="1"/>
              <a:t>veamos</a:t>
            </a:r>
            <a:r>
              <a:rPr lang="en-US" sz="2000" dirty="0"/>
              <a:t> a la </a:t>
            </a:r>
            <a:r>
              <a:rPr lang="en-US" sz="2000" dirty="0" err="1"/>
              <a:t>yegua</a:t>
            </a:r>
            <a:r>
              <a:rPr lang="en-US" sz="2000" dirty="0"/>
              <a:t> (</a:t>
            </a:r>
            <a:r>
              <a:rPr lang="en-US" sz="2000" dirty="0" err="1"/>
              <a:t>así</a:t>
            </a:r>
            <a:r>
              <a:rPr lang="en-US" sz="2000" dirty="0"/>
              <a:t> se llama a las hembras), </a:t>
            </a:r>
            <a:r>
              <a:rPr lang="en-US" sz="2000" dirty="0" err="1"/>
              <a:t>tiene</a:t>
            </a:r>
            <a:r>
              <a:rPr lang="en-US" sz="2000" dirty="0"/>
              <a:t> vulva.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2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49177-C4BB-4A2B-A34E-2F8268DC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31"/>
            <a:ext cx="10515600" cy="2003321"/>
          </a:xfrm>
        </p:spPr>
        <p:txBody>
          <a:bodyPr>
            <a:normAutofit fontScale="90000"/>
          </a:bodyPr>
          <a:lstStyle/>
          <a:p>
            <a:r>
              <a:rPr lang="es-UY" dirty="0"/>
              <a:t>Existen otros animales en los que hembra y macho se ven diferentes pero no es muy conocida la diferencia por la mayoría de las personas</a:t>
            </a:r>
          </a:p>
        </p:txBody>
      </p:sp>
      <p:pic>
        <p:nvPicPr>
          <p:cNvPr id="8" name="Imagen 7" descr="Un pato en el agua&#10;&#10;Descripción generada automáticamente">
            <a:extLst>
              <a:ext uri="{FF2B5EF4-FFF2-40B4-BE49-F238E27FC236}">
                <a16:creationId xmlns:a16="http://schemas.microsoft.com/office/drawing/2014/main" id="{343D520B-DAB6-4A6C-ABC7-668B7473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79" y="2159152"/>
            <a:ext cx="6041842" cy="433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3A54D93-E694-4619-B77B-3F9E9ED4DB24}"/>
              </a:ext>
            </a:extLst>
          </p:cNvPr>
          <p:cNvSpPr txBox="1"/>
          <p:nvPr/>
        </p:nvSpPr>
        <p:spPr>
          <a:xfrm>
            <a:off x="3075079" y="6492875"/>
            <a:ext cx="3463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400" dirty="0"/>
              <a:t>Autor: Ferran Pestaña. Fuente: Flickr</a:t>
            </a:r>
          </a:p>
        </p:txBody>
      </p:sp>
    </p:spTree>
    <p:extLst>
      <p:ext uri="{BB962C8B-B14F-4D97-AF65-F5344CB8AC3E}">
        <p14:creationId xmlns:p14="http://schemas.microsoft.com/office/powerpoint/2010/main" val="403446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 pato en el agua&#10;&#10;Descripción generada automáticamente">
            <a:extLst>
              <a:ext uri="{FF2B5EF4-FFF2-40B4-BE49-F238E27FC236}">
                <a16:creationId xmlns:a16="http://schemas.microsoft.com/office/drawing/2014/main" id="{5F044627-E7B6-4950-9713-95ABFCA23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5" y="2208736"/>
            <a:ext cx="5934856" cy="3926368"/>
          </a:xfrm>
          <a:prstGeom prst="rect">
            <a:avLst/>
          </a:prstGeom>
        </p:spPr>
      </p:pic>
      <p:pic>
        <p:nvPicPr>
          <p:cNvPr id="12" name="Imagen 11" descr="Un pato en el agua&#10;&#10;Descripción generada automáticamente">
            <a:extLst>
              <a:ext uri="{FF2B5EF4-FFF2-40B4-BE49-F238E27FC236}">
                <a16:creationId xmlns:a16="http://schemas.microsoft.com/office/drawing/2014/main" id="{EDF5455D-336C-4312-96ED-2DB1E3F19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2208736"/>
            <a:ext cx="5258915" cy="39178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8DA71D-88A4-4A3A-8457-5E8BDF834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5045"/>
            <a:ext cx="7772400" cy="1012806"/>
          </a:xfr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invitamos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averiguar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cuál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es la hembra y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cuál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el macho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las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siguientes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especies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EFCEC8-56DE-48B4-B37F-4064777A38D3}"/>
              </a:ext>
            </a:extLst>
          </p:cNvPr>
          <p:cNvSpPr txBox="1"/>
          <p:nvPr/>
        </p:nvSpPr>
        <p:spPr>
          <a:xfrm>
            <a:off x="6388100" y="6142791"/>
            <a:ext cx="513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Autor: Eduardo López </a:t>
            </a:r>
            <a:r>
              <a:rPr lang="es-UY" dirty="0" err="1"/>
              <a:t>López</a:t>
            </a:r>
            <a:r>
              <a:rPr lang="es-UY" dirty="0"/>
              <a:t>. Fuente: Flickr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DB6F6F-D2D6-4A6C-998B-B4CDDC649EC9}"/>
              </a:ext>
            </a:extLst>
          </p:cNvPr>
          <p:cNvSpPr txBox="1"/>
          <p:nvPr/>
        </p:nvSpPr>
        <p:spPr>
          <a:xfrm>
            <a:off x="389745" y="6148004"/>
            <a:ext cx="41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Autor: </a:t>
            </a:r>
            <a:r>
              <a:rPr lang="es-UY" dirty="0" err="1"/>
              <a:t>jordi</a:t>
            </a:r>
            <a:r>
              <a:rPr lang="es-UY" dirty="0"/>
              <a:t> </a:t>
            </a:r>
            <a:r>
              <a:rPr lang="es-UY" dirty="0" err="1"/>
              <a:t>gandreu</a:t>
            </a:r>
            <a:r>
              <a:rPr lang="es-UY" dirty="0"/>
              <a:t>. Fuente: Flickr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EB0FBC-F3FE-4307-8E36-489D6B63D906}"/>
              </a:ext>
            </a:extLst>
          </p:cNvPr>
          <p:cNvSpPr txBox="1"/>
          <p:nvPr/>
        </p:nvSpPr>
        <p:spPr>
          <a:xfrm>
            <a:off x="2369695" y="1454045"/>
            <a:ext cx="738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Pato criollo </a:t>
            </a:r>
            <a:r>
              <a:rPr lang="es-UY" sz="28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Cairina </a:t>
            </a:r>
            <a:r>
              <a:rPr lang="es-UY" sz="28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moschata</a:t>
            </a:r>
            <a:r>
              <a:rPr lang="es-UY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54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30D7E-B631-438A-B9CF-6E2D42B9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Y" sz="2800" b="1" dirty="0"/>
              <a:t>Te mostraremos diferentes parejas de animales (hembra y macho). </a:t>
            </a:r>
            <a:br>
              <a:rPr lang="es-UY" sz="2800" dirty="0"/>
            </a:br>
            <a:r>
              <a:rPr lang="es-UY" sz="2800" dirty="0"/>
              <a:t>Te proponemos que las observes buscando si  puedes ver diferencias entre macho y hembra y si puedes darte cuenta de cuál es cuál</a:t>
            </a:r>
          </a:p>
        </p:txBody>
      </p:sp>
      <p:pic>
        <p:nvPicPr>
          <p:cNvPr id="7" name="Marcador de contenido 6" descr="Un pato parado en la arena&#10;&#10;Descripción generada automáticamente">
            <a:extLst>
              <a:ext uri="{FF2B5EF4-FFF2-40B4-BE49-F238E27FC236}">
                <a16:creationId xmlns:a16="http://schemas.microsoft.com/office/drawing/2014/main" id="{9DA1DCFE-EE61-4CE4-99E4-71EEFC83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" y="2083801"/>
            <a:ext cx="6383880" cy="365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Naturaleza, Amor, Agua, Río, Animales, Blanco">
            <a:extLst>
              <a:ext uri="{FF2B5EF4-FFF2-40B4-BE49-F238E27FC236}">
                <a16:creationId xmlns:a16="http://schemas.microsoft.com/office/drawing/2014/main" id="{461FF09C-AFA8-4C2F-A1EB-2C0BC3EC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4209" r="13501" b="-4209"/>
          <a:stretch/>
        </p:blipFill>
        <p:spPr bwMode="auto">
          <a:xfrm>
            <a:off x="6096000" y="3078345"/>
            <a:ext cx="5836038" cy="377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894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1EF24-7DA6-4EF9-B126-2C77DD60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UY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Pato zambullidor </a:t>
            </a:r>
            <a:r>
              <a:rPr lang="es-UY" sz="28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Nomonyx</a:t>
            </a:r>
            <a:r>
              <a:rPr lang="es-UY" sz="28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UY" sz="28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dominicus</a:t>
            </a:r>
            <a:endParaRPr lang="es-UY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 descr="Un pato en el agua&#10;&#10;Descripción generada automáticamente">
            <a:extLst>
              <a:ext uri="{FF2B5EF4-FFF2-40B4-BE49-F238E27FC236}">
                <a16:creationId xmlns:a16="http://schemas.microsoft.com/office/drawing/2014/main" id="{BAB53D3B-E28B-4310-A3DF-3F4568864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3" y="1464467"/>
            <a:ext cx="5796072" cy="45047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CAED24-E285-4B8F-A1D3-C50099843557}"/>
              </a:ext>
            </a:extLst>
          </p:cNvPr>
          <p:cNvSpPr txBox="1"/>
          <p:nvPr/>
        </p:nvSpPr>
        <p:spPr>
          <a:xfrm>
            <a:off x="102200" y="5984623"/>
            <a:ext cx="5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Autor: Félix </a:t>
            </a:r>
            <a:r>
              <a:rPr lang="es-UY" dirty="0" err="1"/>
              <a:t>Urube</a:t>
            </a:r>
            <a:r>
              <a:rPr lang="es-UY" dirty="0"/>
              <a:t>. Fuente: Wikimedia </a:t>
            </a:r>
            <a:r>
              <a:rPr lang="es-UY" dirty="0" err="1"/>
              <a:t>Commons</a:t>
            </a:r>
            <a:endParaRPr lang="es-UY" dirty="0"/>
          </a:p>
        </p:txBody>
      </p:sp>
      <p:pic>
        <p:nvPicPr>
          <p:cNvPr id="10" name="Imagen 9" descr="Ave en el agua&#10;&#10;Descripción generada automáticamente">
            <a:extLst>
              <a:ext uri="{FF2B5EF4-FFF2-40B4-BE49-F238E27FC236}">
                <a16:creationId xmlns:a16="http://schemas.microsoft.com/office/drawing/2014/main" id="{B19881BE-E9E1-47C0-83F8-7A7E7E4A8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60" y="1858605"/>
            <a:ext cx="5993800" cy="44953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74653F9-E2AA-4D52-BF90-5625E20D1181}"/>
              </a:ext>
            </a:extLst>
          </p:cNvPr>
          <p:cNvSpPr txBox="1"/>
          <p:nvPr/>
        </p:nvSpPr>
        <p:spPr>
          <a:xfrm>
            <a:off x="6096000" y="6353955"/>
            <a:ext cx="5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Autor: Félix </a:t>
            </a:r>
            <a:r>
              <a:rPr lang="es-UY" dirty="0" err="1"/>
              <a:t>Urube</a:t>
            </a:r>
            <a:r>
              <a:rPr lang="es-UY" dirty="0"/>
              <a:t>. Fuente: Wikimedia </a:t>
            </a:r>
            <a:r>
              <a:rPr lang="es-UY" dirty="0" err="1"/>
              <a:t>Commons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65542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64279-AFD3-448C-9FC7-F4156F7E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64" y="317459"/>
            <a:ext cx="8925393" cy="894049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Fragata   </a:t>
            </a:r>
            <a:r>
              <a:rPr lang="es-UY" sz="28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Fregata </a:t>
            </a:r>
            <a:r>
              <a:rPr lang="es-UY" sz="28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magnificens</a:t>
            </a:r>
            <a:endParaRPr lang="es-UY" sz="2800" i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D814569-E5CF-4AA3-8A0C-5D92106533D6}"/>
              </a:ext>
            </a:extLst>
          </p:cNvPr>
          <p:cNvGrpSpPr/>
          <p:nvPr/>
        </p:nvGrpSpPr>
        <p:grpSpPr>
          <a:xfrm>
            <a:off x="6206500" y="2706917"/>
            <a:ext cx="5690737" cy="3833624"/>
            <a:chOff x="6096000" y="2772239"/>
            <a:chExt cx="5690737" cy="3833624"/>
          </a:xfrm>
        </p:grpSpPr>
        <p:pic>
          <p:nvPicPr>
            <p:cNvPr id="5" name="Imagen 4" descr="Un colibrí parado en una rama&#10;&#10;Descripción generada automáticamente">
              <a:extLst>
                <a:ext uri="{FF2B5EF4-FFF2-40B4-BE49-F238E27FC236}">
                  <a16:creationId xmlns:a16="http://schemas.microsoft.com/office/drawing/2014/main" id="{F471FD38-86CE-4CE5-A27B-EAC82C88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2772239"/>
              <a:ext cx="5209156" cy="346429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6954A99-4E7B-434D-9811-82CBB476E5F8}"/>
                </a:ext>
              </a:extLst>
            </p:cNvPr>
            <p:cNvSpPr txBox="1"/>
            <p:nvPr/>
          </p:nvSpPr>
          <p:spPr>
            <a:xfrm>
              <a:off x="6096000" y="6236531"/>
              <a:ext cx="5690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dirty="0"/>
                <a:t>Autor: </a:t>
              </a:r>
              <a:r>
                <a:rPr lang="es-UY" dirty="0" err="1"/>
                <a:t>macraegi</a:t>
              </a:r>
              <a:r>
                <a:rPr lang="es-UY" dirty="0"/>
                <a:t>. Fuente: </a:t>
              </a:r>
              <a:r>
                <a:rPr lang="es-UY" dirty="0">
                  <a:hlinkClick r:id="rId3"/>
                </a:rPr>
                <a:t>Flickr</a:t>
              </a:r>
              <a:r>
                <a:rPr lang="es-UY" dirty="0"/>
                <a:t>. 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7CFB275-E7DE-47A3-95B3-3A778A5FDF39}"/>
              </a:ext>
            </a:extLst>
          </p:cNvPr>
          <p:cNvGrpSpPr/>
          <p:nvPr/>
        </p:nvGrpSpPr>
        <p:grpSpPr>
          <a:xfrm>
            <a:off x="776346" y="1422999"/>
            <a:ext cx="5209156" cy="4012001"/>
            <a:chOff x="446563" y="1896257"/>
            <a:chExt cx="5209156" cy="401200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52995FD-424F-4CDB-AF67-90421E537E50}"/>
                </a:ext>
              </a:extLst>
            </p:cNvPr>
            <p:cNvSpPr txBox="1"/>
            <p:nvPr/>
          </p:nvSpPr>
          <p:spPr>
            <a:xfrm>
              <a:off x="446563" y="5538926"/>
              <a:ext cx="479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Y" dirty="0"/>
                <a:t>Charles J Sharp. Fuente </a:t>
              </a:r>
              <a:r>
                <a:rPr lang="es-UY" dirty="0">
                  <a:hlinkClick r:id="rId4"/>
                </a:rPr>
                <a:t>aquí</a:t>
              </a:r>
              <a:r>
                <a:rPr lang="es-UY" dirty="0"/>
                <a:t>. </a:t>
              </a:r>
            </a:p>
          </p:txBody>
        </p:sp>
        <p:pic>
          <p:nvPicPr>
            <p:cNvPr id="9" name="Imagen 8" descr="Imagen que contiene exterior, animal, pájaro, rama&#10;&#10;Descripción generada automáticamente">
              <a:extLst>
                <a:ext uri="{FF2B5EF4-FFF2-40B4-BE49-F238E27FC236}">
                  <a16:creationId xmlns:a16="http://schemas.microsoft.com/office/drawing/2014/main" id="{8C726186-E913-4687-AD23-16C60177F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63" y="1896257"/>
              <a:ext cx="5209156" cy="3474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47BA1-CFD6-44FF-8D02-2587ABEF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/>
              <a:t>Te invitamos a investigar otras diferencias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EC4E63-9C77-4833-A80E-592160149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/>
              <a:t>Muchos animales se diferencian claramente en el comportamiento de machos y de hembras. Algunas manadas o grupos de animales poseen “roles” para hembras y “roles” para machos. </a:t>
            </a:r>
          </a:p>
          <a:p>
            <a:r>
              <a:rPr lang="es-UY" dirty="0"/>
              <a:t>Puedes averiguar junto a tus compañeros y compañeras de clase:</a:t>
            </a:r>
          </a:p>
          <a:p>
            <a:pPr lvl="1"/>
            <a:r>
              <a:rPr lang="es-UY" dirty="0"/>
              <a:t>qué sucede en las colonias de hormigas,</a:t>
            </a:r>
          </a:p>
          <a:p>
            <a:pPr lvl="1"/>
            <a:r>
              <a:rPr lang="es-UY" dirty="0"/>
              <a:t>qué sucede en colonias de abejas </a:t>
            </a:r>
          </a:p>
          <a:p>
            <a:pPr lvl="1"/>
            <a:r>
              <a:rPr lang="es-UY" dirty="0"/>
              <a:t>qué diferencias existen entre machos y hembras de ñandú en cuanto al cuidado del nido y pichones, </a:t>
            </a:r>
          </a:p>
          <a:p>
            <a:pPr lvl="1"/>
            <a:r>
              <a:rPr lang="es-UY" dirty="0"/>
              <a:t>el comportamiento de hembras y machos de las tarántulas de la carretera de Uruguay  </a:t>
            </a:r>
          </a:p>
          <a:p>
            <a:pPr lvl="1"/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7119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Aves, Agapornis, Pareja De Pájaros, Pequeñas Aves">
            <a:extLst>
              <a:ext uri="{FF2B5EF4-FFF2-40B4-BE49-F238E27FC236}">
                <a16:creationId xmlns:a16="http://schemas.microsoft.com/office/drawing/2014/main" id="{FE415E20-FAC4-42E7-B5AF-6D42691A8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115" b="-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6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res Del Pingüino De, Pareja, Lindo, Naturaleza">
            <a:extLst>
              <a:ext uri="{FF2B5EF4-FFF2-40B4-BE49-F238E27FC236}">
                <a16:creationId xmlns:a16="http://schemas.microsoft.com/office/drawing/2014/main" id="{796A6330-E661-4121-9719-B227A81866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r="-1" b="6315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León, Animales Salvajes, Animales, Pareja">
            <a:extLst>
              <a:ext uri="{FF2B5EF4-FFF2-40B4-BE49-F238E27FC236}">
                <a16:creationId xmlns:a16="http://schemas.microsoft.com/office/drawing/2014/main" id="{3C2491A3-0EA4-44F9-BC35-59EC87871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 b="11894"/>
          <a:stretch/>
        </p:blipFill>
        <p:spPr bwMode="auto">
          <a:xfrm>
            <a:off x="1" y="389755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2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nimales, Aves, Gorrión, Sperling">
            <a:extLst>
              <a:ext uri="{FF2B5EF4-FFF2-40B4-BE49-F238E27FC236}">
                <a16:creationId xmlns:a16="http://schemas.microsoft.com/office/drawing/2014/main" id="{3A11662A-BB1D-4758-890E-F3F2280AA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580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noceronte Blanco, Gigantes, Pareja, Bebida, El Agua">
            <a:extLst>
              <a:ext uri="{FF2B5EF4-FFF2-40B4-BE49-F238E27FC236}">
                <a16:creationId xmlns:a16="http://schemas.microsoft.com/office/drawing/2014/main" id="{708F6A5C-4847-4377-86B3-AA1924219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r="-1" b="1908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6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Jirafa, Pareja, Cuello, Largo, Cabeza, Orejas, Patrón">
            <a:extLst>
              <a:ext uri="{FF2B5EF4-FFF2-40B4-BE49-F238E27FC236}">
                <a16:creationId xmlns:a16="http://schemas.microsoft.com/office/drawing/2014/main" id="{904361C1-022D-40C0-949C-07C1D7441B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b="7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1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 descr="Gansos De Canadá, Padres, Los Animales Jóvenes, Lago">
            <a:extLst>
              <a:ext uri="{FF2B5EF4-FFF2-40B4-BE49-F238E27FC236}">
                <a16:creationId xmlns:a16="http://schemas.microsoft.com/office/drawing/2014/main" id="{1A507C21-B554-4F0D-AB44-44CB4E4E3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" b="2893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189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545</Words>
  <Application>Microsoft Office PowerPoint</Application>
  <PresentationFormat>Panorámica</PresentationFormat>
  <Paragraphs>56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Bradley Hand ITC</vt:lpstr>
      <vt:lpstr>Calibri</vt:lpstr>
      <vt:lpstr>Calibri Light</vt:lpstr>
      <vt:lpstr>Century Gothic</vt:lpstr>
      <vt:lpstr>Proxima Nova</vt:lpstr>
      <vt:lpstr>Tema de Office</vt:lpstr>
      <vt:lpstr>Parejas de animales</vt:lpstr>
      <vt:lpstr>Te mostraremos diferentes parejas de animales (hembra y macho).  Te proponemos que las observes buscando si  puedes ver diferencias entre macho y hembra y si puedes darte cuenta de cuál es cuál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algunas fue muy fácil, pero en otras parejas no tanto</vt:lpstr>
      <vt:lpstr>Seguramente sea sencillo encontrar aquí tres parejas de animales…</vt:lpstr>
      <vt:lpstr>Presentación de PowerPoint</vt:lpstr>
      <vt:lpstr>Presentación de PowerPoint</vt:lpstr>
      <vt:lpstr>Las gallinas son diferentes a los gallos…</vt:lpstr>
      <vt:lpstr>Presentación de PowerPoint</vt:lpstr>
      <vt:lpstr>En estos casos para diferenciar entre macho y hembra observamos sus genitales</vt:lpstr>
      <vt:lpstr>En estos casos para diferenciar entre macho y hembra observamos sus genitales</vt:lpstr>
      <vt:lpstr>Existen otros animales en los que hembra y macho se ven diferentes pero no es muy conocida la diferencia por la mayoría de las personas</vt:lpstr>
      <vt:lpstr>Te invitamos a averiguar cuál es la hembra y cuál el macho en las siguientes especies…</vt:lpstr>
      <vt:lpstr>Pato zambullidor Nomonyx dominicus</vt:lpstr>
      <vt:lpstr>Fragata   Fregata magnificens</vt:lpstr>
      <vt:lpstr>Te invitamos a investigar otras diferencias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Parejas de animales</dc:title>
  <dc:creator>ANDREA ETCHARTEA</dc:creator>
  <cp:lastModifiedBy>ANDREA ETCHARTEA</cp:lastModifiedBy>
  <cp:revision>10</cp:revision>
  <dcterms:created xsi:type="dcterms:W3CDTF">2020-09-25T20:50:38Z</dcterms:created>
  <dcterms:modified xsi:type="dcterms:W3CDTF">2020-10-09T15:16:45Z</dcterms:modified>
</cp:coreProperties>
</file>