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59" r:id="rId6"/>
    <p:sldId id="260" r:id="rId7"/>
    <p:sldId id="261" r:id="rId8"/>
    <p:sldId id="262" r:id="rId9"/>
    <p:sldId id="263" r:id="rId10"/>
    <p:sldId id="265" r:id="rId11"/>
    <p:sldId id="267" r:id="rId12"/>
    <p:sldId id="268" r:id="rId13"/>
    <p:sldId id="269" r:id="rId14"/>
    <p:sldId id="264" r:id="rId15"/>
  </p:sldIdLst>
  <p:sldSz cx="12192000" cy="6858000"/>
  <p:notesSz cx="6858000" cy="9144000"/>
  <p:defaultTex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7" d="100"/>
          <a:sy n="47" d="100"/>
        </p:scale>
        <p:origin x="69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A546A2-14F9-46C4-9E32-ECA3BF967AB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UY"/>
          </a:p>
        </p:txBody>
      </p:sp>
      <p:sp>
        <p:nvSpPr>
          <p:cNvPr id="3" name="Subtítulo 2">
            <a:extLst>
              <a:ext uri="{FF2B5EF4-FFF2-40B4-BE49-F238E27FC236}">
                <a16:creationId xmlns:a16="http://schemas.microsoft.com/office/drawing/2014/main" id="{3F186002-95D5-4005-8A6E-4D766A8CB3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UY"/>
          </a:p>
        </p:txBody>
      </p:sp>
      <p:sp>
        <p:nvSpPr>
          <p:cNvPr id="4" name="Marcador de fecha 3">
            <a:extLst>
              <a:ext uri="{FF2B5EF4-FFF2-40B4-BE49-F238E27FC236}">
                <a16:creationId xmlns:a16="http://schemas.microsoft.com/office/drawing/2014/main" id="{5DAF2A0A-C515-4B20-AA1F-6F55713D164D}"/>
              </a:ext>
            </a:extLst>
          </p:cNvPr>
          <p:cNvSpPr>
            <a:spLocks noGrp="1"/>
          </p:cNvSpPr>
          <p:nvPr>
            <p:ph type="dt" sz="half" idx="10"/>
          </p:nvPr>
        </p:nvSpPr>
        <p:spPr/>
        <p:txBody>
          <a:bodyPr/>
          <a:lstStyle/>
          <a:p>
            <a:fld id="{8CBEDB31-8DD7-4425-B69A-7454158E2010}" type="datetimeFigureOut">
              <a:rPr lang="es-UY" smtClean="0"/>
              <a:t>22/6/2020</a:t>
            </a:fld>
            <a:endParaRPr lang="es-UY"/>
          </a:p>
        </p:txBody>
      </p:sp>
      <p:sp>
        <p:nvSpPr>
          <p:cNvPr id="5" name="Marcador de pie de página 4">
            <a:extLst>
              <a:ext uri="{FF2B5EF4-FFF2-40B4-BE49-F238E27FC236}">
                <a16:creationId xmlns:a16="http://schemas.microsoft.com/office/drawing/2014/main" id="{530D6F59-642B-4306-BC30-BF60BA9B801D}"/>
              </a:ext>
            </a:extLst>
          </p:cNvPr>
          <p:cNvSpPr>
            <a:spLocks noGrp="1"/>
          </p:cNvSpPr>
          <p:nvPr>
            <p:ph type="ftr" sz="quarter" idx="11"/>
          </p:nvPr>
        </p:nvSpPr>
        <p:spPr/>
        <p:txBody>
          <a:bodyPr/>
          <a:lstStyle/>
          <a:p>
            <a:endParaRPr lang="es-UY"/>
          </a:p>
        </p:txBody>
      </p:sp>
      <p:sp>
        <p:nvSpPr>
          <p:cNvPr id="6" name="Marcador de número de diapositiva 5">
            <a:extLst>
              <a:ext uri="{FF2B5EF4-FFF2-40B4-BE49-F238E27FC236}">
                <a16:creationId xmlns:a16="http://schemas.microsoft.com/office/drawing/2014/main" id="{59A0EC69-666C-4E63-8D16-CD2D220D8987}"/>
              </a:ext>
            </a:extLst>
          </p:cNvPr>
          <p:cNvSpPr>
            <a:spLocks noGrp="1"/>
          </p:cNvSpPr>
          <p:nvPr>
            <p:ph type="sldNum" sz="quarter" idx="12"/>
          </p:nvPr>
        </p:nvSpPr>
        <p:spPr/>
        <p:txBody>
          <a:bodyPr/>
          <a:lstStyle/>
          <a:p>
            <a:fld id="{A23C3145-91DC-43C9-B950-14576E67D3A7}" type="slidenum">
              <a:rPr lang="es-UY" smtClean="0"/>
              <a:t>‹Nº›</a:t>
            </a:fld>
            <a:endParaRPr lang="es-UY"/>
          </a:p>
        </p:txBody>
      </p:sp>
      <p:pic>
        <p:nvPicPr>
          <p:cNvPr id="7" name="Imagen 6">
            <a:extLst>
              <a:ext uri="{FF2B5EF4-FFF2-40B4-BE49-F238E27FC236}">
                <a16:creationId xmlns:a16="http://schemas.microsoft.com/office/drawing/2014/main" id="{F2FEEB00-B0E2-49F8-8E7C-B7E01F0983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7298" y="-262686"/>
            <a:ext cx="4423876" cy="1883668"/>
          </a:xfrm>
          <a:prstGeom prst="rect">
            <a:avLst/>
          </a:prstGeom>
        </p:spPr>
      </p:pic>
    </p:spTree>
    <p:extLst>
      <p:ext uri="{BB962C8B-B14F-4D97-AF65-F5344CB8AC3E}">
        <p14:creationId xmlns:p14="http://schemas.microsoft.com/office/powerpoint/2010/main" val="3393999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53DAD2-B0A8-46AF-9EC2-67138EA12D55}"/>
              </a:ext>
            </a:extLst>
          </p:cNvPr>
          <p:cNvSpPr>
            <a:spLocks noGrp="1"/>
          </p:cNvSpPr>
          <p:nvPr>
            <p:ph type="title"/>
          </p:nvPr>
        </p:nvSpPr>
        <p:spPr/>
        <p:txBody>
          <a:bodyPr/>
          <a:lstStyle/>
          <a:p>
            <a:r>
              <a:rPr lang="es-ES"/>
              <a:t>Haga clic para modificar el estilo de título del patrón</a:t>
            </a:r>
            <a:endParaRPr lang="es-UY"/>
          </a:p>
        </p:txBody>
      </p:sp>
      <p:sp>
        <p:nvSpPr>
          <p:cNvPr id="3" name="Marcador de texto vertical 2">
            <a:extLst>
              <a:ext uri="{FF2B5EF4-FFF2-40B4-BE49-F238E27FC236}">
                <a16:creationId xmlns:a16="http://schemas.microsoft.com/office/drawing/2014/main" id="{3C110B88-163A-49DA-90AF-3C3F3577248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a:extLst>
              <a:ext uri="{FF2B5EF4-FFF2-40B4-BE49-F238E27FC236}">
                <a16:creationId xmlns:a16="http://schemas.microsoft.com/office/drawing/2014/main" id="{52DE96F7-899C-47B8-8246-DADCB70E3EF1}"/>
              </a:ext>
            </a:extLst>
          </p:cNvPr>
          <p:cNvSpPr>
            <a:spLocks noGrp="1"/>
          </p:cNvSpPr>
          <p:nvPr>
            <p:ph type="dt" sz="half" idx="10"/>
          </p:nvPr>
        </p:nvSpPr>
        <p:spPr/>
        <p:txBody>
          <a:bodyPr/>
          <a:lstStyle/>
          <a:p>
            <a:fld id="{8CBEDB31-8DD7-4425-B69A-7454158E2010}" type="datetimeFigureOut">
              <a:rPr lang="es-UY" smtClean="0"/>
              <a:t>22/6/2020</a:t>
            </a:fld>
            <a:endParaRPr lang="es-UY"/>
          </a:p>
        </p:txBody>
      </p:sp>
      <p:sp>
        <p:nvSpPr>
          <p:cNvPr id="5" name="Marcador de pie de página 4">
            <a:extLst>
              <a:ext uri="{FF2B5EF4-FFF2-40B4-BE49-F238E27FC236}">
                <a16:creationId xmlns:a16="http://schemas.microsoft.com/office/drawing/2014/main" id="{516192B0-0F5A-4169-82D4-A05D0A8803B8}"/>
              </a:ext>
            </a:extLst>
          </p:cNvPr>
          <p:cNvSpPr>
            <a:spLocks noGrp="1"/>
          </p:cNvSpPr>
          <p:nvPr>
            <p:ph type="ftr" sz="quarter" idx="11"/>
          </p:nvPr>
        </p:nvSpPr>
        <p:spPr/>
        <p:txBody>
          <a:bodyPr/>
          <a:lstStyle/>
          <a:p>
            <a:endParaRPr lang="es-UY"/>
          </a:p>
        </p:txBody>
      </p:sp>
      <p:sp>
        <p:nvSpPr>
          <p:cNvPr id="6" name="Marcador de número de diapositiva 5">
            <a:extLst>
              <a:ext uri="{FF2B5EF4-FFF2-40B4-BE49-F238E27FC236}">
                <a16:creationId xmlns:a16="http://schemas.microsoft.com/office/drawing/2014/main" id="{D8FCC154-B2A2-4F83-90A1-A8476BE440D4}"/>
              </a:ext>
            </a:extLst>
          </p:cNvPr>
          <p:cNvSpPr>
            <a:spLocks noGrp="1"/>
          </p:cNvSpPr>
          <p:nvPr>
            <p:ph type="sldNum" sz="quarter" idx="12"/>
          </p:nvPr>
        </p:nvSpPr>
        <p:spPr/>
        <p:txBody>
          <a:bodyPr/>
          <a:lstStyle/>
          <a:p>
            <a:fld id="{A23C3145-91DC-43C9-B950-14576E67D3A7}" type="slidenum">
              <a:rPr lang="es-UY" smtClean="0"/>
              <a:t>‹Nº›</a:t>
            </a:fld>
            <a:endParaRPr lang="es-UY"/>
          </a:p>
        </p:txBody>
      </p:sp>
    </p:spTree>
    <p:extLst>
      <p:ext uri="{BB962C8B-B14F-4D97-AF65-F5344CB8AC3E}">
        <p14:creationId xmlns:p14="http://schemas.microsoft.com/office/powerpoint/2010/main" val="1738219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9A66766-7243-413A-9327-9223BAA3254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UY"/>
          </a:p>
        </p:txBody>
      </p:sp>
      <p:sp>
        <p:nvSpPr>
          <p:cNvPr id="3" name="Marcador de texto vertical 2">
            <a:extLst>
              <a:ext uri="{FF2B5EF4-FFF2-40B4-BE49-F238E27FC236}">
                <a16:creationId xmlns:a16="http://schemas.microsoft.com/office/drawing/2014/main" id="{64723B3B-8638-4847-AF00-B0127C6CE71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a:extLst>
              <a:ext uri="{FF2B5EF4-FFF2-40B4-BE49-F238E27FC236}">
                <a16:creationId xmlns:a16="http://schemas.microsoft.com/office/drawing/2014/main" id="{EAC39A61-A44A-4437-A395-01154EE9DCEC}"/>
              </a:ext>
            </a:extLst>
          </p:cNvPr>
          <p:cNvSpPr>
            <a:spLocks noGrp="1"/>
          </p:cNvSpPr>
          <p:nvPr>
            <p:ph type="dt" sz="half" idx="10"/>
          </p:nvPr>
        </p:nvSpPr>
        <p:spPr/>
        <p:txBody>
          <a:bodyPr/>
          <a:lstStyle/>
          <a:p>
            <a:fld id="{8CBEDB31-8DD7-4425-B69A-7454158E2010}" type="datetimeFigureOut">
              <a:rPr lang="es-UY" smtClean="0"/>
              <a:t>22/6/2020</a:t>
            </a:fld>
            <a:endParaRPr lang="es-UY"/>
          </a:p>
        </p:txBody>
      </p:sp>
      <p:sp>
        <p:nvSpPr>
          <p:cNvPr id="5" name="Marcador de pie de página 4">
            <a:extLst>
              <a:ext uri="{FF2B5EF4-FFF2-40B4-BE49-F238E27FC236}">
                <a16:creationId xmlns:a16="http://schemas.microsoft.com/office/drawing/2014/main" id="{8C4929E9-B192-4F0E-893A-C98C23D043F4}"/>
              </a:ext>
            </a:extLst>
          </p:cNvPr>
          <p:cNvSpPr>
            <a:spLocks noGrp="1"/>
          </p:cNvSpPr>
          <p:nvPr>
            <p:ph type="ftr" sz="quarter" idx="11"/>
          </p:nvPr>
        </p:nvSpPr>
        <p:spPr/>
        <p:txBody>
          <a:bodyPr/>
          <a:lstStyle/>
          <a:p>
            <a:endParaRPr lang="es-UY"/>
          </a:p>
        </p:txBody>
      </p:sp>
      <p:sp>
        <p:nvSpPr>
          <p:cNvPr id="6" name="Marcador de número de diapositiva 5">
            <a:extLst>
              <a:ext uri="{FF2B5EF4-FFF2-40B4-BE49-F238E27FC236}">
                <a16:creationId xmlns:a16="http://schemas.microsoft.com/office/drawing/2014/main" id="{70B4E5F5-E585-412E-A627-3F43D1F95518}"/>
              </a:ext>
            </a:extLst>
          </p:cNvPr>
          <p:cNvSpPr>
            <a:spLocks noGrp="1"/>
          </p:cNvSpPr>
          <p:nvPr>
            <p:ph type="sldNum" sz="quarter" idx="12"/>
          </p:nvPr>
        </p:nvSpPr>
        <p:spPr/>
        <p:txBody>
          <a:bodyPr/>
          <a:lstStyle/>
          <a:p>
            <a:fld id="{A23C3145-91DC-43C9-B950-14576E67D3A7}" type="slidenum">
              <a:rPr lang="es-UY" smtClean="0"/>
              <a:t>‹Nº›</a:t>
            </a:fld>
            <a:endParaRPr lang="es-UY"/>
          </a:p>
        </p:txBody>
      </p:sp>
    </p:spTree>
    <p:extLst>
      <p:ext uri="{BB962C8B-B14F-4D97-AF65-F5344CB8AC3E}">
        <p14:creationId xmlns:p14="http://schemas.microsoft.com/office/powerpoint/2010/main" val="2896119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7ABB95-3CB6-4F28-B222-D6F3BB2BA0E3}"/>
              </a:ext>
            </a:extLst>
          </p:cNvPr>
          <p:cNvSpPr>
            <a:spLocks noGrp="1"/>
          </p:cNvSpPr>
          <p:nvPr>
            <p:ph type="title"/>
          </p:nvPr>
        </p:nvSpPr>
        <p:spPr/>
        <p:txBody>
          <a:bodyPr/>
          <a:lstStyle/>
          <a:p>
            <a:r>
              <a:rPr lang="es-ES"/>
              <a:t>Haga clic para modificar el estilo de título del patrón</a:t>
            </a:r>
            <a:endParaRPr lang="es-UY"/>
          </a:p>
        </p:txBody>
      </p:sp>
      <p:sp>
        <p:nvSpPr>
          <p:cNvPr id="3" name="Marcador de contenido 2">
            <a:extLst>
              <a:ext uri="{FF2B5EF4-FFF2-40B4-BE49-F238E27FC236}">
                <a16:creationId xmlns:a16="http://schemas.microsoft.com/office/drawing/2014/main" id="{4BC403F2-2EB1-47A7-A091-E8ED1CB80F0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a:extLst>
              <a:ext uri="{FF2B5EF4-FFF2-40B4-BE49-F238E27FC236}">
                <a16:creationId xmlns:a16="http://schemas.microsoft.com/office/drawing/2014/main" id="{D47CC5F9-F3EB-4702-86ED-990A92998553}"/>
              </a:ext>
            </a:extLst>
          </p:cNvPr>
          <p:cNvSpPr>
            <a:spLocks noGrp="1"/>
          </p:cNvSpPr>
          <p:nvPr>
            <p:ph type="dt" sz="half" idx="10"/>
          </p:nvPr>
        </p:nvSpPr>
        <p:spPr/>
        <p:txBody>
          <a:bodyPr/>
          <a:lstStyle/>
          <a:p>
            <a:fld id="{8CBEDB31-8DD7-4425-B69A-7454158E2010}" type="datetimeFigureOut">
              <a:rPr lang="es-UY" smtClean="0"/>
              <a:t>22/6/2020</a:t>
            </a:fld>
            <a:endParaRPr lang="es-UY"/>
          </a:p>
        </p:txBody>
      </p:sp>
      <p:sp>
        <p:nvSpPr>
          <p:cNvPr id="5" name="Marcador de pie de página 4">
            <a:extLst>
              <a:ext uri="{FF2B5EF4-FFF2-40B4-BE49-F238E27FC236}">
                <a16:creationId xmlns:a16="http://schemas.microsoft.com/office/drawing/2014/main" id="{99D4008E-B3DF-42E5-96FC-67AF70490D08}"/>
              </a:ext>
            </a:extLst>
          </p:cNvPr>
          <p:cNvSpPr>
            <a:spLocks noGrp="1"/>
          </p:cNvSpPr>
          <p:nvPr>
            <p:ph type="ftr" sz="quarter" idx="11"/>
          </p:nvPr>
        </p:nvSpPr>
        <p:spPr/>
        <p:txBody>
          <a:bodyPr/>
          <a:lstStyle/>
          <a:p>
            <a:endParaRPr lang="es-UY"/>
          </a:p>
        </p:txBody>
      </p:sp>
      <p:sp>
        <p:nvSpPr>
          <p:cNvPr id="6" name="Marcador de número de diapositiva 5">
            <a:extLst>
              <a:ext uri="{FF2B5EF4-FFF2-40B4-BE49-F238E27FC236}">
                <a16:creationId xmlns:a16="http://schemas.microsoft.com/office/drawing/2014/main" id="{41ADECFE-00EF-4EF8-AD23-0DC7D59E13FA}"/>
              </a:ext>
            </a:extLst>
          </p:cNvPr>
          <p:cNvSpPr>
            <a:spLocks noGrp="1"/>
          </p:cNvSpPr>
          <p:nvPr>
            <p:ph type="sldNum" sz="quarter" idx="12"/>
          </p:nvPr>
        </p:nvSpPr>
        <p:spPr/>
        <p:txBody>
          <a:bodyPr/>
          <a:lstStyle/>
          <a:p>
            <a:fld id="{A23C3145-91DC-43C9-B950-14576E67D3A7}" type="slidenum">
              <a:rPr lang="es-UY" smtClean="0"/>
              <a:t>‹Nº›</a:t>
            </a:fld>
            <a:endParaRPr lang="es-UY"/>
          </a:p>
        </p:txBody>
      </p:sp>
    </p:spTree>
    <p:extLst>
      <p:ext uri="{BB962C8B-B14F-4D97-AF65-F5344CB8AC3E}">
        <p14:creationId xmlns:p14="http://schemas.microsoft.com/office/powerpoint/2010/main" val="1181334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1CE34C-8A36-47DC-B37E-F383E35564B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UY"/>
          </a:p>
        </p:txBody>
      </p:sp>
      <p:sp>
        <p:nvSpPr>
          <p:cNvPr id="3" name="Marcador de texto 2">
            <a:extLst>
              <a:ext uri="{FF2B5EF4-FFF2-40B4-BE49-F238E27FC236}">
                <a16:creationId xmlns:a16="http://schemas.microsoft.com/office/drawing/2014/main" id="{FB030DBE-DB4B-4677-A4CF-07861F77A9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C970DF7-2BAD-4574-ACE7-C39827516858}"/>
              </a:ext>
            </a:extLst>
          </p:cNvPr>
          <p:cNvSpPr>
            <a:spLocks noGrp="1"/>
          </p:cNvSpPr>
          <p:nvPr>
            <p:ph type="dt" sz="half" idx="10"/>
          </p:nvPr>
        </p:nvSpPr>
        <p:spPr/>
        <p:txBody>
          <a:bodyPr/>
          <a:lstStyle/>
          <a:p>
            <a:fld id="{8CBEDB31-8DD7-4425-B69A-7454158E2010}" type="datetimeFigureOut">
              <a:rPr lang="es-UY" smtClean="0"/>
              <a:t>22/6/2020</a:t>
            </a:fld>
            <a:endParaRPr lang="es-UY"/>
          </a:p>
        </p:txBody>
      </p:sp>
      <p:sp>
        <p:nvSpPr>
          <p:cNvPr id="5" name="Marcador de pie de página 4">
            <a:extLst>
              <a:ext uri="{FF2B5EF4-FFF2-40B4-BE49-F238E27FC236}">
                <a16:creationId xmlns:a16="http://schemas.microsoft.com/office/drawing/2014/main" id="{1C02D14C-6C11-4806-B888-CA45BCDEF4BB}"/>
              </a:ext>
            </a:extLst>
          </p:cNvPr>
          <p:cNvSpPr>
            <a:spLocks noGrp="1"/>
          </p:cNvSpPr>
          <p:nvPr>
            <p:ph type="ftr" sz="quarter" idx="11"/>
          </p:nvPr>
        </p:nvSpPr>
        <p:spPr/>
        <p:txBody>
          <a:bodyPr/>
          <a:lstStyle/>
          <a:p>
            <a:endParaRPr lang="es-UY"/>
          </a:p>
        </p:txBody>
      </p:sp>
      <p:sp>
        <p:nvSpPr>
          <p:cNvPr id="6" name="Marcador de número de diapositiva 5">
            <a:extLst>
              <a:ext uri="{FF2B5EF4-FFF2-40B4-BE49-F238E27FC236}">
                <a16:creationId xmlns:a16="http://schemas.microsoft.com/office/drawing/2014/main" id="{9C1792BF-AB87-4E69-83DA-01804302AA16}"/>
              </a:ext>
            </a:extLst>
          </p:cNvPr>
          <p:cNvSpPr>
            <a:spLocks noGrp="1"/>
          </p:cNvSpPr>
          <p:nvPr>
            <p:ph type="sldNum" sz="quarter" idx="12"/>
          </p:nvPr>
        </p:nvSpPr>
        <p:spPr/>
        <p:txBody>
          <a:bodyPr/>
          <a:lstStyle/>
          <a:p>
            <a:fld id="{A23C3145-91DC-43C9-B950-14576E67D3A7}" type="slidenum">
              <a:rPr lang="es-UY" smtClean="0"/>
              <a:t>‹Nº›</a:t>
            </a:fld>
            <a:endParaRPr lang="es-UY"/>
          </a:p>
        </p:txBody>
      </p:sp>
    </p:spTree>
    <p:extLst>
      <p:ext uri="{BB962C8B-B14F-4D97-AF65-F5344CB8AC3E}">
        <p14:creationId xmlns:p14="http://schemas.microsoft.com/office/powerpoint/2010/main" val="3657766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FB063A-3C41-4DA5-A8DB-32E6FFADB920}"/>
              </a:ext>
            </a:extLst>
          </p:cNvPr>
          <p:cNvSpPr>
            <a:spLocks noGrp="1"/>
          </p:cNvSpPr>
          <p:nvPr>
            <p:ph type="title"/>
          </p:nvPr>
        </p:nvSpPr>
        <p:spPr/>
        <p:txBody>
          <a:bodyPr/>
          <a:lstStyle/>
          <a:p>
            <a:r>
              <a:rPr lang="es-ES"/>
              <a:t>Haga clic para modificar el estilo de título del patrón</a:t>
            </a:r>
            <a:endParaRPr lang="es-UY"/>
          </a:p>
        </p:txBody>
      </p:sp>
      <p:sp>
        <p:nvSpPr>
          <p:cNvPr id="3" name="Marcador de contenido 2">
            <a:extLst>
              <a:ext uri="{FF2B5EF4-FFF2-40B4-BE49-F238E27FC236}">
                <a16:creationId xmlns:a16="http://schemas.microsoft.com/office/drawing/2014/main" id="{06F18E05-7197-49B2-9416-43A1A1C8CCD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contenido 3">
            <a:extLst>
              <a:ext uri="{FF2B5EF4-FFF2-40B4-BE49-F238E27FC236}">
                <a16:creationId xmlns:a16="http://schemas.microsoft.com/office/drawing/2014/main" id="{9BDF38E0-E767-48C8-954B-8B925346D88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Marcador de fecha 4">
            <a:extLst>
              <a:ext uri="{FF2B5EF4-FFF2-40B4-BE49-F238E27FC236}">
                <a16:creationId xmlns:a16="http://schemas.microsoft.com/office/drawing/2014/main" id="{AB2ABEBB-E0D2-487D-884A-B444AAD8BFF8}"/>
              </a:ext>
            </a:extLst>
          </p:cNvPr>
          <p:cNvSpPr>
            <a:spLocks noGrp="1"/>
          </p:cNvSpPr>
          <p:nvPr>
            <p:ph type="dt" sz="half" idx="10"/>
          </p:nvPr>
        </p:nvSpPr>
        <p:spPr/>
        <p:txBody>
          <a:bodyPr/>
          <a:lstStyle/>
          <a:p>
            <a:fld id="{8CBEDB31-8DD7-4425-B69A-7454158E2010}" type="datetimeFigureOut">
              <a:rPr lang="es-UY" smtClean="0"/>
              <a:t>22/6/2020</a:t>
            </a:fld>
            <a:endParaRPr lang="es-UY"/>
          </a:p>
        </p:txBody>
      </p:sp>
      <p:sp>
        <p:nvSpPr>
          <p:cNvPr id="6" name="Marcador de pie de página 5">
            <a:extLst>
              <a:ext uri="{FF2B5EF4-FFF2-40B4-BE49-F238E27FC236}">
                <a16:creationId xmlns:a16="http://schemas.microsoft.com/office/drawing/2014/main" id="{1A649CF0-0976-426D-B749-64476AB4FBB7}"/>
              </a:ext>
            </a:extLst>
          </p:cNvPr>
          <p:cNvSpPr>
            <a:spLocks noGrp="1"/>
          </p:cNvSpPr>
          <p:nvPr>
            <p:ph type="ftr" sz="quarter" idx="11"/>
          </p:nvPr>
        </p:nvSpPr>
        <p:spPr/>
        <p:txBody>
          <a:bodyPr/>
          <a:lstStyle/>
          <a:p>
            <a:endParaRPr lang="es-UY"/>
          </a:p>
        </p:txBody>
      </p:sp>
      <p:sp>
        <p:nvSpPr>
          <p:cNvPr id="7" name="Marcador de número de diapositiva 6">
            <a:extLst>
              <a:ext uri="{FF2B5EF4-FFF2-40B4-BE49-F238E27FC236}">
                <a16:creationId xmlns:a16="http://schemas.microsoft.com/office/drawing/2014/main" id="{2F938ABB-7D3F-4A37-AEAA-BAF8B3638635}"/>
              </a:ext>
            </a:extLst>
          </p:cNvPr>
          <p:cNvSpPr>
            <a:spLocks noGrp="1"/>
          </p:cNvSpPr>
          <p:nvPr>
            <p:ph type="sldNum" sz="quarter" idx="12"/>
          </p:nvPr>
        </p:nvSpPr>
        <p:spPr/>
        <p:txBody>
          <a:bodyPr/>
          <a:lstStyle/>
          <a:p>
            <a:fld id="{A23C3145-91DC-43C9-B950-14576E67D3A7}" type="slidenum">
              <a:rPr lang="es-UY" smtClean="0"/>
              <a:t>‹Nº›</a:t>
            </a:fld>
            <a:endParaRPr lang="es-UY"/>
          </a:p>
        </p:txBody>
      </p:sp>
    </p:spTree>
    <p:extLst>
      <p:ext uri="{BB962C8B-B14F-4D97-AF65-F5344CB8AC3E}">
        <p14:creationId xmlns:p14="http://schemas.microsoft.com/office/powerpoint/2010/main" val="2859481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488A63-D91D-404F-8D51-35A3E38283A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UY"/>
          </a:p>
        </p:txBody>
      </p:sp>
      <p:sp>
        <p:nvSpPr>
          <p:cNvPr id="3" name="Marcador de texto 2">
            <a:extLst>
              <a:ext uri="{FF2B5EF4-FFF2-40B4-BE49-F238E27FC236}">
                <a16:creationId xmlns:a16="http://schemas.microsoft.com/office/drawing/2014/main" id="{94C971AF-3153-4360-A86E-B5A2389ADC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B373B40-C6B9-4B43-84A1-E20AB96EA2F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Marcador de texto 4">
            <a:extLst>
              <a:ext uri="{FF2B5EF4-FFF2-40B4-BE49-F238E27FC236}">
                <a16:creationId xmlns:a16="http://schemas.microsoft.com/office/drawing/2014/main" id="{3AAB2013-B8A9-4C5D-8193-A1B2BFD9C7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573FA44-E0CA-40CB-A0A5-31DDC32E10E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7" name="Marcador de fecha 6">
            <a:extLst>
              <a:ext uri="{FF2B5EF4-FFF2-40B4-BE49-F238E27FC236}">
                <a16:creationId xmlns:a16="http://schemas.microsoft.com/office/drawing/2014/main" id="{B29EA2DF-2FB5-423E-B2FF-1DB497B2F40C}"/>
              </a:ext>
            </a:extLst>
          </p:cNvPr>
          <p:cNvSpPr>
            <a:spLocks noGrp="1"/>
          </p:cNvSpPr>
          <p:nvPr>
            <p:ph type="dt" sz="half" idx="10"/>
          </p:nvPr>
        </p:nvSpPr>
        <p:spPr/>
        <p:txBody>
          <a:bodyPr/>
          <a:lstStyle/>
          <a:p>
            <a:fld id="{8CBEDB31-8DD7-4425-B69A-7454158E2010}" type="datetimeFigureOut">
              <a:rPr lang="es-UY" smtClean="0"/>
              <a:t>22/6/2020</a:t>
            </a:fld>
            <a:endParaRPr lang="es-UY"/>
          </a:p>
        </p:txBody>
      </p:sp>
      <p:sp>
        <p:nvSpPr>
          <p:cNvPr id="8" name="Marcador de pie de página 7">
            <a:extLst>
              <a:ext uri="{FF2B5EF4-FFF2-40B4-BE49-F238E27FC236}">
                <a16:creationId xmlns:a16="http://schemas.microsoft.com/office/drawing/2014/main" id="{E232F727-0E3D-4C85-AE15-53027555311A}"/>
              </a:ext>
            </a:extLst>
          </p:cNvPr>
          <p:cNvSpPr>
            <a:spLocks noGrp="1"/>
          </p:cNvSpPr>
          <p:nvPr>
            <p:ph type="ftr" sz="quarter" idx="11"/>
          </p:nvPr>
        </p:nvSpPr>
        <p:spPr/>
        <p:txBody>
          <a:bodyPr/>
          <a:lstStyle/>
          <a:p>
            <a:endParaRPr lang="es-UY"/>
          </a:p>
        </p:txBody>
      </p:sp>
      <p:sp>
        <p:nvSpPr>
          <p:cNvPr id="9" name="Marcador de número de diapositiva 8">
            <a:extLst>
              <a:ext uri="{FF2B5EF4-FFF2-40B4-BE49-F238E27FC236}">
                <a16:creationId xmlns:a16="http://schemas.microsoft.com/office/drawing/2014/main" id="{85A077DC-C20D-4CF1-AC41-20A637162424}"/>
              </a:ext>
            </a:extLst>
          </p:cNvPr>
          <p:cNvSpPr>
            <a:spLocks noGrp="1"/>
          </p:cNvSpPr>
          <p:nvPr>
            <p:ph type="sldNum" sz="quarter" idx="12"/>
          </p:nvPr>
        </p:nvSpPr>
        <p:spPr/>
        <p:txBody>
          <a:bodyPr/>
          <a:lstStyle/>
          <a:p>
            <a:fld id="{A23C3145-91DC-43C9-B950-14576E67D3A7}" type="slidenum">
              <a:rPr lang="es-UY" smtClean="0"/>
              <a:t>‹Nº›</a:t>
            </a:fld>
            <a:endParaRPr lang="es-UY"/>
          </a:p>
        </p:txBody>
      </p:sp>
    </p:spTree>
    <p:extLst>
      <p:ext uri="{BB962C8B-B14F-4D97-AF65-F5344CB8AC3E}">
        <p14:creationId xmlns:p14="http://schemas.microsoft.com/office/powerpoint/2010/main" val="525741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4BDEFB-9237-41D8-B228-AD48593B4843}"/>
              </a:ext>
            </a:extLst>
          </p:cNvPr>
          <p:cNvSpPr>
            <a:spLocks noGrp="1"/>
          </p:cNvSpPr>
          <p:nvPr>
            <p:ph type="title"/>
          </p:nvPr>
        </p:nvSpPr>
        <p:spPr/>
        <p:txBody>
          <a:bodyPr/>
          <a:lstStyle/>
          <a:p>
            <a:r>
              <a:rPr lang="es-ES"/>
              <a:t>Haga clic para modificar el estilo de título del patrón</a:t>
            </a:r>
            <a:endParaRPr lang="es-UY"/>
          </a:p>
        </p:txBody>
      </p:sp>
      <p:sp>
        <p:nvSpPr>
          <p:cNvPr id="3" name="Marcador de fecha 2">
            <a:extLst>
              <a:ext uri="{FF2B5EF4-FFF2-40B4-BE49-F238E27FC236}">
                <a16:creationId xmlns:a16="http://schemas.microsoft.com/office/drawing/2014/main" id="{509EA48C-EFDD-435F-852D-8C11A77AEE5C}"/>
              </a:ext>
            </a:extLst>
          </p:cNvPr>
          <p:cNvSpPr>
            <a:spLocks noGrp="1"/>
          </p:cNvSpPr>
          <p:nvPr>
            <p:ph type="dt" sz="half" idx="10"/>
          </p:nvPr>
        </p:nvSpPr>
        <p:spPr/>
        <p:txBody>
          <a:bodyPr/>
          <a:lstStyle/>
          <a:p>
            <a:fld id="{8CBEDB31-8DD7-4425-B69A-7454158E2010}" type="datetimeFigureOut">
              <a:rPr lang="es-UY" smtClean="0"/>
              <a:t>22/6/2020</a:t>
            </a:fld>
            <a:endParaRPr lang="es-UY"/>
          </a:p>
        </p:txBody>
      </p:sp>
      <p:sp>
        <p:nvSpPr>
          <p:cNvPr id="4" name="Marcador de pie de página 3">
            <a:extLst>
              <a:ext uri="{FF2B5EF4-FFF2-40B4-BE49-F238E27FC236}">
                <a16:creationId xmlns:a16="http://schemas.microsoft.com/office/drawing/2014/main" id="{F359FE53-107A-4CD8-92C1-7DC7A3C5FA38}"/>
              </a:ext>
            </a:extLst>
          </p:cNvPr>
          <p:cNvSpPr>
            <a:spLocks noGrp="1"/>
          </p:cNvSpPr>
          <p:nvPr>
            <p:ph type="ftr" sz="quarter" idx="11"/>
          </p:nvPr>
        </p:nvSpPr>
        <p:spPr/>
        <p:txBody>
          <a:bodyPr/>
          <a:lstStyle/>
          <a:p>
            <a:endParaRPr lang="es-UY"/>
          </a:p>
        </p:txBody>
      </p:sp>
      <p:sp>
        <p:nvSpPr>
          <p:cNvPr id="5" name="Marcador de número de diapositiva 4">
            <a:extLst>
              <a:ext uri="{FF2B5EF4-FFF2-40B4-BE49-F238E27FC236}">
                <a16:creationId xmlns:a16="http://schemas.microsoft.com/office/drawing/2014/main" id="{24476DC4-C27C-441A-BE71-100D4F4D525C}"/>
              </a:ext>
            </a:extLst>
          </p:cNvPr>
          <p:cNvSpPr>
            <a:spLocks noGrp="1"/>
          </p:cNvSpPr>
          <p:nvPr>
            <p:ph type="sldNum" sz="quarter" idx="12"/>
          </p:nvPr>
        </p:nvSpPr>
        <p:spPr/>
        <p:txBody>
          <a:bodyPr/>
          <a:lstStyle/>
          <a:p>
            <a:fld id="{A23C3145-91DC-43C9-B950-14576E67D3A7}" type="slidenum">
              <a:rPr lang="es-UY" smtClean="0"/>
              <a:t>‹Nº›</a:t>
            </a:fld>
            <a:endParaRPr lang="es-UY"/>
          </a:p>
        </p:txBody>
      </p:sp>
    </p:spTree>
    <p:extLst>
      <p:ext uri="{BB962C8B-B14F-4D97-AF65-F5344CB8AC3E}">
        <p14:creationId xmlns:p14="http://schemas.microsoft.com/office/powerpoint/2010/main" val="738319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047368B-CF46-43BD-8619-DAC01A8BF3D1}"/>
              </a:ext>
            </a:extLst>
          </p:cNvPr>
          <p:cNvSpPr>
            <a:spLocks noGrp="1"/>
          </p:cNvSpPr>
          <p:nvPr>
            <p:ph type="dt" sz="half" idx="10"/>
          </p:nvPr>
        </p:nvSpPr>
        <p:spPr/>
        <p:txBody>
          <a:bodyPr/>
          <a:lstStyle/>
          <a:p>
            <a:fld id="{8CBEDB31-8DD7-4425-B69A-7454158E2010}" type="datetimeFigureOut">
              <a:rPr lang="es-UY" smtClean="0"/>
              <a:t>22/6/2020</a:t>
            </a:fld>
            <a:endParaRPr lang="es-UY"/>
          </a:p>
        </p:txBody>
      </p:sp>
      <p:sp>
        <p:nvSpPr>
          <p:cNvPr id="3" name="Marcador de pie de página 2">
            <a:extLst>
              <a:ext uri="{FF2B5EF4-FFF2-40B4-BE49-F238E27FC236}">
                <a16:creationId xmlns:a16="http://schemas.microsoft.com/office/drawing/2014/main" id="{D4EC2EB3-A1C8-40D5-8946-CEEDE00607F6}"/>
              </a:ext>
            </a:extLst>
          </p:cNvPr>
          <p:cNvSpPr>
            <a:spLocks noGrp="1"/>
          </p:cNvSpPr>
          <p:nvPr>
            <p:ph type="ftr" sz="quarter" idx="11"/>
          </p:nvPr>
        </p:nvSpPr>
        <p:spPr/>
        <p:txBody>
          <a:bodyPr/>
          <a:lstStyle/>
          <a:p>
            <a:endParaRPr lang="es-UY"/>
          </a:p>
        </p:txBody>
      </p:sp>
      <p:sp>
        <p:nvSpPr>
          <p:cNvPr id="4" name="Marcador de número de diapositiva 3">
            <a:extLst>
              <a:ext uri="{FF2B5EF4-FFF2-40B4-BE49-F238E27FC236}">
                <a16:creationId xmlns:a16="http://schemas.microsoft.com/office/drawing/2014/main" id="{9F1FFA04-1710-4735-97D4-B6647583108C}"/>
              </a:ext>
            </a:extLst>
          </p:cNvPr>
          <p:cNvSpPr>
            <a:spLocks noGrp="1"/>
          </p:cNvSpPr>
          <p:nvPr>
            <p:ph type="sldNum" sz="quarter" idx="12"/>
          </p:nvPr>
        </p:nvSpPr>
        <p:spPr/>
        <p:txBody>
          <a:bodyPr/>
          <a:lstStyle/>
          <a:p>
            <a:fld id="{A23C3145-91DC-43C9-B950-14576E67D3A7}" type="slidenum">
              <a:rPr lang="es-UY" smtClean="0"/>
              <a:t>‹Nº›</a:t>
            </a:fld>
            <a:endParaRPr lang="es-UY"/>
          </a:p>
        </p:txBody>
      </p:sp>
    </p:spTree>
    <p:extLst>
      <p:ext uri="{BB962C8B-B14F-4D97-AF65-F5344CB8AC3E}">
        <p14:creationId xmlns:p14="http://schemas.microsoft.com/office/powerpoint/2010/main" val="3300746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F8E9D5-41F5-4490-8C50-C34D4F02FF1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Y"/>
          </a:p>
        </p:txBody>
      </p:sp>
      <p:sp>
        <p:nvSpPr>
          <p:cNvPr id="3" name="Marcador de contenido 2">
            <a:extLst>
              <a:ext uri="{FF2B5EF4-FFF2-40B4-BE49-F238E27FC236}">
                <a16:creationId xmlns:a16="http://schemas.microsoft.com/office/drawing/2014/main" id="{479DBE4E-37FC-4837-99AC-132A19318F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texto 3">
            <a:extLst>
              <a:ext uri="{FF2B5EF4-FFF2-40B4-BE49-F238E27FC236}">
                <a16:creationId xmlns:a16="http://schemas.microsoft.com/office/drawing/2014/main" id="{D795DA04-7AD2-4F39-8EF8-851115158C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F672C01-7372-472F-A377-B228823CEFF6}"/>
              </a:ext>
            </a:extLst>
          </p:cNvPr>
          <p:cNvSpPr>
            <a:spLocks noGrp="1"/>
          </p:cNvSpPr>
          <p:nvPr>
            <p:ph type="dt" sz="half" idx="10"/>
          </p:nvPr>
        </p:nvSpPr>
        <p:spPr/>
        <p:txBody>
          <a:bodyPr/>
          <a:lstStyle/>
          <a:p>
            <a:fld id="{8CBEDB31-8DD7-4425-B69A-7454158E2010}" type="datetimeFigureOut">
              <a:rPr lang="es-UY" smtClean="0"/>
              <a:t>22/6/2020</a:t>
            </a:fld>
            <a:endParaRPr lang="es-UY"/>
          </a:p>
        </p:txBody>
      </p:sp>
      <p:sp>
        <p:nvSpPr>
          <p:cNvPr id="6" name="Marcador de pie de página 5">
            <a:extLst>
              <a:ext uri="{FF2B5EF4-FFF2-40B4-BE49-F238E27FC236}">
                <a16:creationId xmlns:a16="http://schemas.microsoft.com/office/drawing/2014/main" id="{4615A4B1-153D-4971-BDFD-75BCD768F2F4}"/>
              </a:ext>
            </a:extLst>
          </p:cNvPr>
          <p:cNvSpPr>
            <a:spLocks noGrp="1"/>
          </p:cNvSpPr>
          <p:nvPr>
            <p:ph type="ftr" sz="quarter" idx="11"/>
          </p:nvPr>
        </p:nvSpPr>
        <p:spPr/>
        <p:txBody>
          <a:bodyPr/>
          <a:lstStyle/>
          <a:p>
            <a:endParaRPr lang="es-UY"/>
          </a:p>
        </p:txBody>
      </p:sp>
      <p:sp>
        <p:nvSpPr>
          <p:cNvPr id="7" name="Marcador de número de diapositiva 6">
            <a:extLst>
              <a:ext uri="{FF2B5EF4-FFF2-40B4-BE49-F238E27FC236}">
                <a16:creationId xmlns:a16="http://schemas.microsoft.com/office/drawing/2014/main" id="{30CEDEF2-89A9-42BE-8D53-BF6A26D1C792}"/>
              </a:ext>
            </a:extLst>
          </p:cNvPr>
          <p:cNvSpPr>
            <a:spLocks noGrp="1"/>
          </p:cNvSpPr>
          <p:nvPr>
            <p:ph type="sldNum" sz="quarter" idx="12"/>
          </p:nvPr>
        </p:nvSpPr>
        <p:spPr/>
        <p:txBody>
          <a:bodyPr/>
          <a:lstStyle/>
          <a:p>
            <a:fld id="{A23C3145-91DC-43C9-B950-14576E67D3A7}" type="slidenum">
              <a:rPr lang="es-UY" smtClean="0"/>
              <a:t>‹Nº›</a:t>
            </a:fld>
            <a:endParaRPr lang="es-UY"/>
          </a:p>
        </p:txBody>
      </p:sp>
    </p:spTree>
    <p:extLst>
      <p:ext uri="{BB962C8B-B14F-4D97-AF65-F5344CB8AC3E}">
        <p14:creationId xmlns:p14="http://schemas.microsoft.com/office/powerpoint/2010/main" val="3561210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A3B8F2-A01B-4FF8-834D-E382A299D61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Y"/>
          </a:p>
        </p:txBody>
      </p:sp>
      <p:sp>
        <p:nvSpPr>
          <p:cNvPr id="3" name="Marcador de posición de imagen 2">
            <a:extLst>
              <a:ext uri="{FF2B5EF4-FFF2-40B4-BE49-F238E27FC236}">
                <a16:creationId xmlns:a16="http://schemas.microsoft.com/office/drawing/2014/main" id="{F2305E12-2BD4-426E-A9E6-D2BCC6BE2F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Y"/>
          </a:p>
        </p:txBody>
      </p:sp>
      <p:sp>
        <p:nvSpPr>
          <p:cNvPr id="4" name="Marcador de texto 3">
            <a:extLst>
              <a:ext uri="{FF2B5EF4-FFF2-40B4-BE49-F238E27FC236}">
                <a16:creationId xmlns:a16="http://schemas.microsoft.com/office/drawing/2014/main" id="{C36651A4-1E1F-4191-83C5-2FBF3F6247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8EADD10-5CCC-4570-AD97-3704AAAB8D73}"/>
              </a:ext>
            </a:extLst>
          </p:cNvPr>
          <p:cNvSpPr>
            <a:spLocks noGrp="1"/>
          </p:cNvSpPr>
          <p:nvPr>
            <p:ph type="dt" sz="half" idx="10"/>
          </p:nvPr>
        </p:nvSpPr>
        <p:spPr/>
        <p:txBody>
          <a:bodyPr/>
          <a:lstStyle/>
          <a:p>
            <a:fld id="{8CBEDB31-8DD7-4425-B69A-7454158E2010}" type="datetimeFigureOut">
              <a:rPr lang="es-UY" smtClean="0"/>
              <a:t>22/6/2020</a:t>
            </a:fld>
            <a:endParaRPr lang="es-UY"/>
          </a:p>
        </p:txBody>
      </p:sp>
      <p:sp>
        <p:nvSpPr>
          <p:cNvPr id="6" name="Marcador de pie de página 5">
            <a:extLst>
              <a:ext uri="{FF2B5EF4-FFF2-40B4-BE49-F238E27FC236}">
                <a16:creationId xmlns:a16="http://schemas.microsoft.com/office/drawing/2014/main" id="{5B48D1C4-1018-454F-92FE-7693C683B3C0}"/>
              </a:ext>
            </a:extLst>
          </p:cNvPr>
          <p:cNvSpPr>
            <a:spLocks noGrp="1"/>
          </p:cNvSpPr>
          <p:nvPr>
            <p:ph type="ftr" sz="quarter" idx="11"/>
          </p:nvPr>
        </p:nvSpPr>
        <p:spPr/>
        <p:txBody>
          <a:bodyPr/>
          <a:lstStyle/>
          <a:p>
            <a:endParaRPr lang="es-UY"/>
          </a:p>
        </p:txBody>
      </p:sp>
      <p:sp>
        <p:nvSpPr>
          <p:cNvPr id="7" name="Marcador de número de diapositiva 6">
            <a:extLst>
              <a:ext uri="{FF2B5EF4-FFF2-40B4-BE49-F238E27FC236}">
                <a16:creationId xmlns:a16="http://schemas.microsoft.com/office/drawing/2014/main" id="{0DDB9388-CB65-450A-98EC-E7BC8056EFD8}"/>
              </a:ext>
            </a:extLst>
          </p:cNvPr>
          <p:cNvSpPr>
            <a:spLocks noGrp="1"/>
          </p:cNvSpPr>
          <p:nvPr>
            <p:ph type="sldNum" sz="quarter" idx="12"/>
          </p:nvPr>
        </p:nvSpPr>
        <p:spPr/>
        <p:txBody>
          <a:bodyPr/>
          <a:lstStyle/>
          <a:p>
            <a:fld id="{A23C3145-91DC-43C9-B950-14576E67D3A7}" type="slidenum">
              <a:rPr lang="es-UY" smtClean="0"/>
              <a:t>‹Nº›</a:t>
            </a:fld>
            <a:endParaRPr lang="es-UY"/>
          </a:p>
        </p:txBody>
      </p:sp>
    </p:spTree>
    <p:extLst>
      <p:ext uri="{BB962C8B-B14F-4D97-AF65-F5344CB8AC3E}">
        <p14:creationId xmlns:p14="http://schemas.microsoft.com/office/powerpoint/2010/main" val="3039499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4D4081E-C285-4559-AB00-FE06C1CCBA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UY"/>
          </a:p>
        </p:txBody>
      </p:sp>
      <p:sp>
        <p:nvSpPr>
          <p:cNvPr id="3" name="Marcador de texto 2">
            <a:extLst>
              <a:ext uri="{FF2B5EF4-FFF2-40B4-BE49-F238E27FC236}">
                <a16:creationId xmlns:a16="http://schemas.microsoft.com/office/drawing/2014/main" id="{D5C98C5E-9AC9-468F-85D2-509FAD9B35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a:extLst>
              <a:ext uri="{FF2B5EF4-FFF2-40B4-BE49-F238E27FC236}">
                <a16:creationId xmlns:a16="http://schemas.microsoft.com/office/drawing/2014/main" id="{B4002747-C2F0-43E0-97F6-1AAFAD8D4F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BEDB31-8DD7-4425-B69A-7454158E2010}" type="datetimeFigureOut">
              <a:rPr lang="es-UY" smtClean="0"/>
              <a:t>22/6/2020</a:t>
            </a:fld>
            <a:endParaRPr lang="es-UY"/>
          </a:p>
        </p:txBody>
      </p:sp>
      <p:sp>
        <p:nvSpPr>
          <p:cNvPr id="5" name="Marcador de pie de página 4">
            <a:extLst>
              <a:ext uri="{FF2B5EF4-FFF2-40B4-BE49-F238E27FC236}">
                <a16:creationId xmlns:a16="http://schemas.microsoft.com/office/drawing/2014/main" id="{9DD70784-01E8-400C-B136-30817F4DD5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Y"/>
          </a:p>
        </p:txBody>
      </p:sp>
      <p:sp>
        <p:nvSpPr>
          <p:cNvPr id="6" name="Marcador de número de diapositiva 5">
            <a:extLst>
              <a:ext uri="{FF2B5EF4-FFF2-40B4-BE49-F238E27FC236}">
                <a16:creationId xmlns:a16="http://schemas.microsoft.com/office/drawing/2014/main" id="{BCBB2353-A82D-44FB-A11F-5F293C57D1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3C3145-91DC-43C9-B950-14576E67D3A7}" type="slidenum">
              <a:rPr lang="es-UY" smtClean="0"/>
              <a:t>‹Nº›</a:t>
            </a:fld>
            <a:endParaRPr lang="es-UY"/>
          </a:p>
        </p:txBody>
      </p:sp>
      <p:pic>
        <p:nvPicPr>
          <p:cNvPr id="7" name="Imagen 6" descr="Imagen que contiene dibujo, alimentos&#10;&#10;Descripción generada automáticamente">
            <a:extLst>
              <a:ext uri="{FF2B5EF4-FFF2-40B4-BE49-F238E27FC236}">
                <a16:creationId xmlns:a16="http://schemas.microsoft.com/office/drawing/2014/main" id="{20086543-879F-4997-A01F-CD20E0D8BB2B}"/>
              </a:ext>
            </a:extLst>
          </p:cNvPr>
          <p:cNvPicPr>
            <a:picLocks noChangeAspect="1"/>
          </p:cNvPicPr>
          <p:nvPr userDrawn="1"/>
        </p:nvPicPr>
        <p:blipFill>
          <a:blip r:embed="rId13">
            <a:alphaModFix amt="24000"/>
            <a:extLst>
              <a:ext uri="{28A0092B-C50C-407E-A947-70E740481C1C}">
                <a14:useLocalDpi xmlns:a14="http://schemas.microsoft.com/office/drawing/2010/main" val="0"/>
              </a:ext>
            </a:extLst>
          </a:blip>
          <a:stretch>
            <a:fillRect/>
          </a:stretch>
        </p:blipFill>
        <p:spPr>
          <a:xfrm>
            <a:off x="2458210" y="275143"/>
            <a:ext cx="6582857" cy="6582857"/>
          </a:xfrm>
          <a:prstGeom prst="rect">
            <a:avLst/>
          </a:prstGeom>
        </p:spPr>
      </p:pic>
    </p:spTree>
    <p:extLst>
      <p:ext uri="{BB962C8B-B14F-4D97-AF65-F5344CB8AC3E}">
        <p14:creationId xmlns:p14="http://schemas.microsoft.com/office/powerpoint/2010/main" val="3042625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ahombrosdegigantescienciaytecnologia.wordpress.com/2015/08/25/la-expansion-del-fondo-oceanico-hes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9W7cuSp6Vok" TargetMode="External"/><Relationship Id="rId2" Type="http://schemas.openxmlformats.org/officeDocument/2006/relationships/hyperlink" Target="https://www.youtube.com/watch?v=oshtOcIN7x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ommons.wikimedia.org/wiki/File:Placas_tectonicas_limites_detallados-es.svg" TargetMode="External"/><Relationship Id="rId2" Type="http://schemas.openxmlformats.org/officeDocument/2006/relationships/hyperlink" Target="https://commons.wikimedia.org/wiki/User:Daroca90" TargetMode="External"/><Relationship Id="rId1" Type="http://schemas.openxmlformats.org/officeDocument/2006/relationships/slideLayout" Target="../slideLayouts/slideLayout2.xml"/><Relationship Id="rId6" Type="http://schemas.openxmlformats.org/officeDocument/2006/relationships/hyperlink" Target="https://upload.wikimedia.org/wikipedia/commons/2/26/Limitesdeplacastect%C3%B3nicas.PNG" TargetMode="External"/><Relationship Id="rId5" Type="http://schemas.openxmlformats.org/officeDocument/2006/relationships/hyperlink" Target="https://www.flickr.com/photos/marietharpmaps/537480113/in/album-72157613815826855/" TargetMode="External"/><Relationship Id="rId4" Type="http://schemas.openxmlformats.org/officeDocument/2006/relationships/hyperlink" Target="https://es.wikipedia.org/wiki/Archivo:Laurasia-Gondwana_fr.png"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uruguayeduca.anep.edu.uy/recursos-educativos/408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ommons.wikimedia.org/wiki/User:Benoit_Rochon"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ecured.cu/Paleomagnetismo" TargetMode="External"/><Relationship Id="rId1" Type="http://schemas.openxmlformats.org/officeDocument/2006/relationships/slideLayout" Target="../slideLayouts/slideLayout2.xml"/><Relationship Id="rId4" Type="http://schemas.openxmlformats.org/officeDocument/2006/relationships/hyperlink" Target="https://openclipart.org/detail/202506/simple-compass-boussole-simple"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geoimpulsa.com/2018/10/18/que-es-el-paleomagnetism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ixnio.com/es/paisajes/submarino/ecosistema-profundo-submarino-agua-oceano-mar-arrecife-coral"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jralonsoes.files.wordpress.com/2016/06/tumblr_molkvfclc71rruvf1o1_1280.jpg?w=768" TargetMode="External"/><Relationship Id="rId2" Type="http://schemas.openxmlformats.org/officeDocument/2006/relationships/hyperlink" Target="https://oceanicas.ieo.es/historias-de-pioneras/marie-tharp/" TargetMode="External"/><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C88E7C-15E3-4220-BC86-A18BB3BF4BEE}"/>
              </a:ext>
            </a:extLst>
          </p:cNvPr>
          <p:cNvSpPr>
            <a:spLocks noGrp="1"/>
          </p:cNvSpPr>
          <p:nvPr>
            <p:ph type="ctrTitle"/>
          </p:nvPr>
        </p:nvSpPr>
        <p:spPr>
          <a:xfrm>
            <a:off x="1524000" y="1347213"/>
            <a:ext cx="9144000" cy="2081787"/>
          </a:xfrm>
        </p:spPr>
        <p:txBody>
          <a:bodyPr>
            <a:noAutofit/>
          </a:bodyPr>
          <a:lstStyle/>
          <a:p>
            <a:r>
              <a:rPr lang="es-UY" sz="4400" b="1" dirty="0">
                <a:solidFill>
                  <a:schemeClr val="accent1">
                    <a:lumMod val="50000"/>
                  </a:schemeClr>
                </a:solidFill>
                <a:effectLst>
                  <a:outerShdw blurRad="38100" dist="38100" dir="2700000" algn="tl">
                    <a:srgbClr val="000000">
                      <a:alpha val="43137"/>
                    </a:srgbClr>
                  </a:outerShdw>
                </a:effectLst>
              </a:rPr>
              <a:t>Historia del conocimiento sobre la estructura del planeta:</a:t>
            </a:r>
            <a:br>
              <a:rPr lang="es-UY" sz="4400" b="1" dirty="0">
                <a:solidFill>
                  <a:schemeClr val="accent1">
                    <a:lumMod val="50000"/>
                  </a:schemeClr>
                </a:solidFill>
                <a:effectLst>
                  <a:outerShdw blurRad="38100" dist="38100" dir="2700000" algn="tl">
                    <a:srgbClr val="000000">
                      <a:alpha val="43137"/>
                    </a:srgbClr>
                  </a:outerShdw>
                </a:effectLst>
              </a:rPr>
            </a:br>
            <a:r>
              <a:rPr lang="es-UY" sz="4400" dirty="0">
                <a:solidFill>
                  <a:schemeClr val="accent1">
                    <a:lumMod val="50000"/>
                  </a:schemeClr>
                </a:solidFill>
              </a:rPr>
              <a:t>la teoría de la Tectónica de placas</a:t>
            </a:r>
            <a:endParaRPr lang="es-UY" sz="4400" b="1" dirty="0">
              <a:solidFill>
                <a:schemeClr val="accent1">
                  <a:lumMod val="50000"/>
                </a:schemeClr>
              </a:solidFill>
              <a:effectLst>
                <a:outerShdw blurRad="38100" dist="38100" dir="2700000" algn="tl">
                  <a:srgbClr val="000000">
                    <a:alpha val="43137"/>
                  </a:srgbClr>
                </a:outerShdw>
              </a:effectLst>
            </a:endParaRPr>
          </a:p>
        </p:txBody>
      </p:sp>
      <p:sp>
        <p:nvSpPr>
          <p:cNvPr id="3" name="Subtítulo 2">
            <a:extLst>
              <a:ext uri="{FF2B5EF4-FFF2-40B4-BE49-F238E27FC236}">
                <a16:creationId xmlns:a16="http://schemas.microsoft.com/office/drawing/2014/main" id="{6C94C38F-C06F-4F18-A5C6-468A09571755}"/>
              </a:ext>
            </a:extLst>
          </p:cNvPr>
          <p:cNvSpPr>
            <a:spLocks noGrp="1"/>
          </p:cNvSpPr>
          <p:nvPr>
            <p:ph type="subTitle" idx="1"/>
          </p:nvPr>
        </p:nvSpPr>
        <p:spPr>
          <a:xfrm>
            <a:off x="6386732" y="4909625"/>
            <a:ext cx="4281268" cy="947782"/>
          </a:xfrm>
        </p:spPr>
        <p:txBody>
          <a:bodyPr/>
          <a:lstStyle/>
          <a:p>
            <a:r>
              <a:rPr lang="es-UY" dirty="0"/>
              <a:t>Geología: 6° año</a:t>
            </a:r>
          </a:p>
          <a:p>
            <a:r>
              <a:rPr lang="es-UY" dirty="0"/>
              <a:t>Educación Primaria</a:t>
            </a:r>
          </a:p>
        </p:txBody>
      </p:sp>
      <p:sp>
        <p:nvSpPr>
          <p:cNvPr id="5" name="CuadroTexto 4">
            <a:extLst>
              <a:ext uri="{FF2B5EF4-FFF2-40B4-BE49-F238E27FC236}">
                <a16:creationId xmlns:a16="http://schemas.microsoft.com/office/drawing/2014/main" id="{CD913CC7-4731-4DD1-AEC0-5C1D969C27E0}"/>
              </a:ext>
            </a:extLst>
          </p:cNvPr>
          <p:cNvSpPr txBox="1"/>
          <p:nvPr/>
        </p:nvSpPr>
        <p:spPr>
          <a:xfrm>
            <a:off x="6880485" y="6232161"/>
            <a:ext cx="5096656" cy="400110"/>
          </a:xfrm>
          <a:prstGeom prst="rect">
            <a:avLst/>
          </a:prstGeom>
          <a:noFill/>
        </p:spPr>
        <p:txBody>
          <a:bodyPr wrap="square" rtlCol="0">
            <a:spAutoFit/>
          </a:bodyPr>
          <a:lstStyle/>
          <a:p>
            <a:pPr algn="r"/>
            <a:r>
              <a:rPr lang="es-UY" sz="2000" i="1" dirty="0">
                <a:latin typeface="Arial Narrow" panose="020B0606020202030204" pitchFamily="34" charset="0"/>
              </a:rPr>
              <a:t>Mtra. Andrea Etchartea</a:t>
            </a:r>
          </a:p>
        </p:txBody>
      </p:sp>
      <p:pic>
        <p:nvPicPr>
          <p:cNvPr id="6" name="Imagen 5" descr="Imagen que contiene texto, mapa&#10;&#10;Descripción generada automáticamente">
            <a:extLst>
              <a:ext uri="{FF2B5EF4-FFF2-40B4-BE49-F238E27FC236}">
                <a16:creationId xmlns:a16="http://schemas.microsoft.com/office/drawing/2014/main" id="{892D4759-45B3-4FF2-BDA6-02124BB0C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91709">
            <a:off x="1077034" y="3941741"/>
            <a:ext cx="4958392" cy="2510186"/>
          </a:xfrm>
          <a:prstGeom prst="rect">
            <a:avLst/>
          </a:prstGeom>
        </p:spPr>
      </p:pic>
    </p:spTree>
    <p:extLst>
      <p:ext uri="{BB962C8B-B14F-4D97-AF65-F5344CB8AC3E}">
        <p14:creationId xmlns:p14="http://schemas.microsoft.com/office/powerpoint/2010/main" val="2949722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22BC2F-9258-4B3F-9055-5173383C7F15}"/>
              </a:ext>
            </a:extLst>
          </p:cNvPr>
          <p:cNvSpPr>
            <a:spLocks noGrp="1"/>
          </p:cNvSpPr>
          <p:nvPr>
            <p:ph type="title"/>
          </p:nvPr>
        </p:nvSpPr>
        <p:spPr/>
        <p:txBody>
          <a:bodyPr/>
          <a:lstStyle/>
          <a:p>
            <a:r>
              <a:rPr lang="es-UY" dirty="0">
                <a:effectLst>
                  <a:outerShdw blurRad="38100" dist="38100" dir="2700000" algn="tl">
                    <a:srgbClr val="000000">
                      <a:alpha val="43137"/>
                    </a:srgbClr>
                  </a:outerShdw>
                </a:effectLst>
              </a:rPr>
              <a:t>En los 70’ se desarrolla una nueva idea: </a:t>
            </a:r>
            <a:br>
              <a:rPr lang="es-UY" dirty="0">
                <a:effectLst>
                  <a:outerShdw blurRad="38100" dist="38100" dir="2700000" algn="tl">
                    <a:srgbClr val="000000">
                      <a:alpha val="43137"/>
                    </a:srgbClr>
                  </a:outerShdw>
                </a:effectLst>
              </a:rPr>
            </a:br>
            <a:r>
              <a:rPr lang="es-UY" dirty="0">
                <a:effectLst>
                  <a:outerShdw blurRad="38100" dist="38100" dir="2700000" algn="tl">
                    <a:srgbClr val="000000">
                      <a:alpha val="43137"/>
                    </a:srgbClr>
                  </a:outerShdw>
                </a:effectLst>
              </a:rPr>
              <a:t>La expansión del fondo oceánico</a:t>
            </a:r>
          </a:p>
        </p:txBody>
      </p:sp>
      <p:sp>
        <p:nvSpPr>
          <p:cNvPr id="3" name="Marcador de contenido 2">
            <a:extLst>
              <a:ext uri="{FF2B5EF4-FFF2-40B4-BE49-F238E27FC236}">
                <a16:creationId xmlns:a16="http://schemas.microsoft.com/office/drawing/2014/main" id="{77531660-6FEC-4CF4-9B42-EEC9065C1286}"/>
              </a:ext>
            </a:extLst>
          </p:cNvPr>
          <p:cNvSpPr>
            <a:spLocks noGrp="1"/>
          </p:cNvSpPr>
          <p:nvPr>
            <p:ph idx="1"/>
          </p:nvPr>
        </p:nvSpPr>
        <p:spPr>
          <a:xfrm>
            <a:off x="838200" y="2518117"/>
            <a:ext cx="10515600" cy="3658846"/>
          </a:xfrm>
        </p:spPr>
        <p:txBody>
          <a:bodyPr/>
          <a:lstStyle/>
          <a:p>
            <a:r>
              <a:rPr lang="es-UY" dirty="0"/>
              <a:t>En la década de los sesenta, se estudió el fondo marino, y se vio que la edad de la corteza oceánica y los sedimentos marinos aumentaba a medida que se alejaban del eje de las cordilleras (también llamadas dorsales oceánicas, observa el mapa que se enlaza en la diapositiva anterior).</a:t>
            </a:r>
          </a:p>
          <a:p>
            <a:r>
              <a:rPr lang="es-UY" dirty="0"/>
              <a:t>Eso, y algunos estudios de la actividad sísmica en el fondo marino, indujeron a </a:t>
            </a:r>
            <a:r>
              <a:rPr lang="es-UY" dirty="0">
                <a:hlinkClick r:id="rId2"/>
              </a:rPr>
              <a:t>Harry </a:t>
            </a:r>
            <a:r>
              <a:rPr lang="es-UY" dirty="0" err="1">
                <a:hlinkClick r:id="rId2"/>
              </a:rPr>
              <a:t>Hammond</a:t>
            </a:r>
            <a:r>
              <a:rPr lang="es-UY" dirty="0">
                <a:hlinkClick r:id="rId2"/>
              </a:rPr>
              <a:t> Hess </a:t>
            </a:r>
            <a:r>
              <a:rPr lang="es-UY" dirty="0"/>
              <a:t>a proponer la “Expansión del suelo oceánico”.</a:t>
            </a:r>
          </a:p>
        </p:txBody>
      </p:sp>
    </p:spTree>
    <p:extLst>
      <p:ext uri="{BB962C8B-B14F-4D97-AF65-F5344CB8AC3E}">
        <p14:creationId xmlns:p14="http://schemas.microsoft.com/office/powerpoint/2010/main" val="2163187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Imagen que contiene texto, mapa, tabla, pantalla&#10;&#10;Descripción generada automáticamente">
            <a:extLst>
              <a:ext uri="{FF2B5EF4-FFF2-40B4-BE49-F238E27FC236}">
                <a16:creationId xmlns:a16="http://schemas.microsoft.com/office/drawing/2014/main" id="{1AF6E421-63F1-489A-A1EB-4AB8968526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591" y="130629"/>
            <a:ext cx="11444818" cy="6335260"/>
          </a:xfrm>
        </p:spPr>
      </p:pic>
      <p:sp>
        <p:nvSpPr>
          <p:cNvPr id="2" name="Título 1">
            <a:extLst>
              <a:ext uri="{FF2B5EF4-FFF2-40B4-BE49-F238E27FC236}">
                <a16:creationId xmlns:a16="http://schemas.microsoft.com/office/drawing/2014/main" id="{499AE916-107C-496F-B083-0CCA002F4DD7}"/>
              </a:ext>
            </a:extLst>
          </p:cNvPr>
          <p:cNvSpPr>
            <a:spLocks noGrp="1"/>
          </p:cNvSpPr>
          <p:nvPr>
            <p:ph type="title"/>
          </p:nvPr>
        </p:nvSpPr>
        <p:spPr>
          <a:xfrm>
            <a:off x="838200" y="5401808"/>
            <a:ext cx="10515600" cy="1325563"/>
          </a:xfrm>
        </p:spPr>
        <p:txBody>
          <a:bodyPr/>
          <a:lstStyle/>
          <a:p>
            <a:r>
              <a:rPr lang="es-UY" dirty="0">
                <a:effectLst>
                  <a:outerShdw blurRad="38100" dist="38100" dir="2700000" algn="tl">
                    <a:srgbClr val="000000">
                      <a:alpha val="43137"/>
                    </a:srgbClr>
                  </a:outerShdw>
                </a:effectLst>
              </a:rPr>
              <a:t>Expansión del suelo oceánico</a:t>
            </a:r>
          </a:p>
        </p:txBody>
      </p:sp>
      <p:cxnSp>
        <p:nvCxnSpPr>
          <p:cNvPr id="7" name="Conector: curvado 6">
            <a:extLst>
              <a:ext uri="{FF2B5EF4-FFF2-40B4-BE49-F238E27FC236}">
                <a16:creationId xmlns:a16="http://schemas.microsoft.com/office/drawing/2014/main" id="{A7270315-34E2-4A6E-BF57-9EA45FEF16F8}"/>
              </a:ext>
            </a:extLst>
          </p:cNvPr>
          <p:cNvCxnSpPr/>
          <p:nvPr/>
        </p:nvCxnSpPr>
        <p:spPr>
          <a:xfrm rot="5400000" flipH="1" flipV="1">
            <a:off x="4888523" y="4635305"/>
            <a:ext cx="1406769" cy="801859"/>
          </a:xfrm>
          <a:prstGeom prst="curvedConnector3">
            <a:avLst/>
          </a:prstGeom>
          <a:ln w="57150">
            <a:tailEnd type="triangle"/>
          </a:ln>
        </p:spPr>
        <p:style>
          <a:lnRef idx="3">
            <a:schemeClr val="accent1"/>
          </a:lnRef>
          <a:fillRef idx="0">
            <a:schemeClr val="accent1"/>
          </a:fillRef>
          <a:effectRef idx="2">
            <a:schemeClr val="accent1"/>
          </a:effectRef>
          <a:fontRef idx="minor">
            <a:schemeClr val="tx1"/>
          </a:fontRef>
        </p:style>
      </p:cxnSp>
      <p:sp>
        <p:nvSpPr>
          <p:cNvPr id="8" name="CuadroTexto 7">
            <a:extLst>
              <a:ext uri="{FF2B5EF4-FFF2-40B4-BE49-F238E27FC236}">
                <a16:creationId xmlns:a16="http://schemas.microsoft.com/office/drawing/2014/main" id="{2754CBA3-890C-4CE9-9AB8-12950D1FB88B}"/>
              </a:ext>
            </a:extLst>
          </p:cNvPr>
          <p:cNvSpPr txBox="1"/>
          <p:nvPr/>
        </p:nvSpPr>
        <p:spPr>
          <a:xfrm>
            <a:off x="10241280" y="1364566"/>
            <a:ext cx="1577129" cy="369332"/>
          </a:xfrm>
          <a:prstGeom prst="rect">
            <a:avLst/>
          </a:prstGeom>
          <a:noFill/>
        </p:spPr>
        <p:txBody>
          <a:bodyPr wrap="square" rtlCol="0">
            <a:spAutoFit/>
          </a:bodyPr>
          <a:lstStyle/>
          <a:p>
            <a:r>
              <a:rPr lang="es-UY" dirty="0"/>
              <a:t>Autor: </a:t>
            </a:r>
            <a:r>
              <a:rPr lang="es-UY" dirty="0" err="1"/>
              <a:t>USGov</a:t>
            </a:r>
            <a:endParaRPr lang="es-UY" dirty="0"/>
          </a:p>
        </p:txBody>
      </p:sp>
    </p:spTree>
    <p:extLst>
      <p:ext uri="{BB962C8B-B14F-4D97-AF65-F5344CB8AC3E}">
        <p14:creationId xmlns:p14="http://schemas.microsoft.com/office/powerpoint/2010/main" val="4080682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Imagen que contiene texto, mapa, tabla, pantalla&#10;&#10;Descripción generada automáticamente">
            <a:extLst>
              <a:ext uri="{FF2B5EF4-FFF2-40B4-BE49-F238E27FC236}">
                <a16:creationId xmlns:a16="http://schemas.microsoft.com/office/drawing/2014/main" id="{8C48675A-0401-4A46-BEF0-DA1B628A68F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3851" t="35358" r="24446"/>
          <a:stretch/>
        </p:blipFill>
        <p:spPr>
          <a:xfrm>
            <a:off x="4389121" y="1115312"/>
            <a:ext cx="7298630" cy="5051251"/>
          </a:xfrm>
        </p:spPr>
      </p:pic>
      <p:sp>
        <p:nvSpPr>
          <p:cNvPr id="6" name="CuadroTexto 5">
            <a:extLst>
              <a:ext uri="{FF2B5EF4-FFF2-40B4-BE49-F238E27FC236}">
                <a16:creationId xmlns:a16="http://schemas.microsoft.com/office/drawing/2014/main" id="{C3D9C837-C52F-400B-983F-AFF6FBDF454A}"/>
              </a:ext>
            </a:extLst>
          </p:cNvPr>
          <p:cNvSpPr txBox="1"/>
          <p:nvPr/>
        </p:nvSpPr>
        <p:spPr>
          <a:xfrm>
            <a:off x="504249" y="1889035"/>
            <a:ext cx="3323771" cy="3785652"/>
          </a:xfrm>
          <a:prstGeom prst="rect">
            <a:avLst/>
          </a:prstGeom>
          <a:noFill/>
        </p:spPr>
        <p:txBody>
          <a:bodyPr wrap="square" rtlCol="0">
            <a:spAutoFit/>
          </a:bodyPr>
          <a:lstStyle/>
          <a:p>
            <a:r>
              <a:rPr lang="es-UY" sz="2400" dirty="0"/>
              <a:t>Harry </a:t>
            </a:r>
            <a:r>
              <a:rPr lang="es-UY" sz="2400" dirty="0" err="1"/>
              <a:t>Hammond</a:t>
            </a:r>
            <a:r>
              <a:rPr lang="es-UY" sz="2400" dirty="0"/>
              <a:t> Hess  propuso que el material del manto terrestre asciende y llega al suelo marino. Allí se acumula y se forma nueva corteza oceánica. Esa corteza se mueve lentamente alejándose de la cordillera. </a:t>
            </a:r>
          </a:p>
        </p:txBody>
      </p:sp>
      <p:sp>
        <p:nvSpPr>
          <p:cNvPr id="7" name="Elipse 6">
            <a:extLst>
              <a:ext uri="{FF2B5EF4-FFF2-40B4-BE49-F238E27FC236}">
                <a16:creationId xmlns:a16="http://schemas.microsoft.com/office/drawing/2014/main" id="{98377EFC-327C-44A9-AB10-BC674D0CB241}"/>
              </a:ext>
            </a:extLst>
          </p:cNvPr>
          <p:cNvSpPr/>
          <p:nvPr/>
        </p:nvSpPr>
        <p:spPr>
          <a:xfrm>
            <a:off x="7116779" y="1495140"/>
            <a:ext cx="1843314" cy="337122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dirty="0"/>
          </a:p>
        </p:txBody>
      </p:sp>
    </p:spTree>
    <p:extLst>
      <p:ext uri="{BB962C8B-B14F-4D97-AF65-F5344CB8AC3E}">
        <p14:creationId xmlns:p14="http://schemas.microsoft.com/office/powerpoint/2010/main" val="92919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0325B9-BFFD-4D09-BCCB-7EF526F7F554}"/>
              </a:ext>
            </a:extLst>
          </p:cNvPr>
          <p:cNvSpPr>
            <a:spLocks noGrp="1"/>
          </p:cNvSpPr>
          <p:nvPr>
            <p:ph type="title"/>
          </p:nvPr>
        </p:nvSpPr>
        <p:spPr/>
        <p:txBody>
          <a:bodyPr/>
          <a:lstStyle/>
          <a:p>
            <a:r>
              <a:rPr lang="es-UY" dirty="0">
                <a:effectLst>
                  <a:outerShdw blurRad="38100" dist="38100" dir="2700000" algn="tl">
                    <a:srgbClr val="000000">
                      <a:alpha val="43137"/>
                    </a:srgbClr>
                  </a:outerShdw>
                </a:effectLst>
              </a:rPr>
              <a:t>Con estas ideas y otras…</a:t>
            </a:r>
          </a:p>
        </p:txBody>
      </p:sp>
      <p:sp>
        <p:nvSpPr>
          <p:cNvPr id="3" name="Marcador de contenido 2">
            <a:extLst>
              <a:ext uri="{FF2B5EF4-FFF2-40B4-BE49-F238E27FC236}">
                <a16:creationId xmlns:a16="http://schemas.microsoft.com/office/drawing/2014/main" id="{5F31682B-C59F-44BA-B859-AB91CC1AAD5D}"/>
              </a:ext>
            </a:extLst>
          </p:cNvPr>
          <p:cNvSpPr>
            <a:spLocks noGrp="1"/>
          </p:cNvSpPr>
          <p:nvPr>
            <p:ph idx="1"/>
          </p:nvPr>
        </p:nvSpPr>
        <p:spPr/>
        <p:txBody>
          <a:bodyPr/>
          <a:lstStyle/>
          <a:p>
            <a:r>
              <a:rPr lang="es-UY" dirty="0"/>
              <a:t>En la segunda mitad del siglo XX se continuó con el desarrollo de la Teoría de la Tectónica de Placas. </a:t>
            </a:r>
          </a:p>
          <a:p>
            <a:r>
              <a:rPr lang="es-UY" dirty="0"/>
              <a:t>Para esta, trabajaron muchas mujeres y hombres, equipos de trabajo con diferentes herramientas tecnológicas y formación profesional. </a:t>
            </a:r>
          </a:p>
          <a:p>
            <a:r>
              <a:rPr lang="es-UY" dirty="0"/>
              <a:t>En este video podrás encontrar un resumen de lo trabajado en esta presentación y una síntesis de la actual teoría de la Tectónica de Placas:</a:t>
            </a:r>
          </a:p>
          <a:p>
            <a:r>
              <a:rPr lang="es-UY" dirty="0">
                <a:hlinkClick r:id="rId2"/>
              </a:rPr>
              <a:t>https://www.youtube.com/watch?v=oshtOcIN7xg</a:t>
            </a:r>
            <a:endParaRPr lang="es-UY" dirty="0"/>
          </a:p>
          <a:p>
            <a:r>
              <a:rPr lang="es-UY" dirty="0">
                <a:hlinkClick r:id="rId3"/>
              </a:rPr>
              <a:t>https://youtu.be/9W7cuSp6Vok</a:t>
            </a:r>
            <a:r>
              <a:rPr lang="es-UY" dirty="0"/>
              <a:t> </a:t>
            </a:r>
          </a:p>
        </p:txBody>
      </p:sp>
    </p:spTree>
    <p:extLst>
      <p:ext uri="{BB962C8B-B14F-4D97-AF65-F5344CB8AC3E}">
        <p14:creationId xmlns:p14="http://schemas.microsoft.com/office/powerpoint/2010/main" val="2846232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CCC447-7645-4649-814E-D94E44ED926C}"/>
              </a:ext>
            </a:extLst>
          </p:cNvPr>
          <p:cNvSpPr>
            <a:spLocks noGrp="1"/>
          </p:cNvSpPr>
          <p:nvPr>
            <p:ph type="title"/>
          </p:nvPr>
        </p:nvSpPr>
        <p:spPr/>
        <p:txBody>
          <a:bodyPr/>
          <a:lstStyle/>
          <a:p>
            <a:r>
              <a:rPr lang="es-UY" dirty="0">
                <a:effectLst>
                  <a:outerShdw blurRad="38100" dist="38100" dir="2700000" algn="tl">
                    <a:srgbClr val="000000">
                      <a:alpha val="43137"/>
                    </a:srgbClr>
                  </a:outerShdw>
                </a:effectLst>
              </a:rPr>
              <a:t>Créditos</a:t>
            </a:r>
            <a:r>
              <a:rPr lang="es-UY" dirty="0"/>
              <a:t> </a:t>
            </a:r>
          </a:p>
        </p:txBody>
      </p:sp>
      <p:sp>
        <p:nvSpPr>
          <p:cNvPr id="3" name="Marcador de contenido 2">
            <a:extLst>
              <a:ext uri="{FF2B5EF4-FFF2-40B4-BE49-F238E27FC236}">
                <a16:creationId xmlns:a16="http://schemas.microsoft.com/office/drawing/2014/main" id="{C886973F-2D96-4E14-96D7-27E04D426979}"/>
              </a:ext>
            </a:extLst>
          </p:cNvPr>
          <p:cNvSpPr>
            <a:spLocks noGrp="1"/>
          </p:cNvSpPr>
          <p:nvPr>
            <p:ph idx="1"/>
          </p:nvPr>
        </p:nvSpPr>
        <p:spPr>
          <a:xfrm>
            <a:off x="838200" y="1899137"/>
            <a:ext cx="10515600" cy="3995225"/>
          </a:xfrm>
        </p:spPr>
        <p:txBody>
          <a:bodyPr>
            <a:normAutofit fontScale="92500"/>
          </a:bodyPr>
          <a:lstStyle/>
          <a:p>
            <a:r>
              <a:rPr lang="es-UY" sz="2400" dirty="0"/>
              <a:t>Imagen de portada, límites de placas tectónicas. Autor: </a:t>
            </a:r>
            <a:r>
              <a:rPr lang="es-UY" sz="2400" dirty="0">
                <a:hlinkClick r:id="rId2" tooltip="User:Daroca90"/>
              </a:rPr>
              <a:t>Daroca90</a:t>
            </a:r>
            <a:r>
              <a:rPr lang="es-UY" sz="2400" dirty="0"/>
              <a:t>, Fuente: Wikipedia  </a:t>
            </a:r>
            <a:r>
              <a:rPr lang="es-UY" sz="2400" dirty="0">
                <a:hlinkClick r:id="rId3"/>
              </a:rPr>
              <a:t>https://commons.wikimedia.org/wiki/File:Placas_tectonicas_limites_detallados-es.svg</a:t>
            </a:r>
            <a:endParaRPr lang="es-UY" sz="2400" dirty="0"/>
          </a:p>
          <a:p>
            <a:r>
              <a:rPr lang="es-UY" sz="2400" dirty="0"/>
              <a:t>Laurasia y Gondwana: Autor: Benoit </a:t>
            </a:r>
            <a:r>
              <a:rPr lang="es-UY" sz="2400" dirty="0" err="1"/>
              <a:t>Rochon</a:t>
            </a:r>
            <a:r>
              <a:rPr lang="es-UY" sz="2400" dirty="0"/>
              <a:t>. Fuente: Wikipedia </a:t>
            </a:r>
            <a:r>
              <a:rPr lang="es-UY" sz="2400" dirty="0">
                <a:hlinkClick r:id="rId4"/>
              </a:rPr>
              <a:t>https://es.wikipedia.org/wiki/Archivo:Laurasia-Gondwana_fr.png</a:t>
            </a:r>
            <a:endParaRPr lang="es-UY" sz="2400" dirty="0"/>
          </a:p>
          <a:p>
            <a:r>
              <a:rPr lang="es-UY" sz="2400" dirty="0"/>
              <a:t>Marie y Bruce con el mapa. Fuente: </a:t>
            </a:r>
            <a:r>
              <a:rPr lang="es-UY" sz="2400" dirty="0">
                <a:hlinkClick r:id="rId5"/>
              </a:rPr>
              <a:t>https://www.flickr.com/photos/marietharpmaps/537480113/in/album-72157613815826855/</a:t>
            </a:r>
            <a:endParaRPr lang="es-UY" sz="2400" dirty="0"/>
          </a:p>
          <a:p>
            <a:r>
              <a:rPr lang="es-UY" sz="2400" dirty="0"/>
              <a:t>Expansión del fondo oceánico. Imagen titulada: Límites de las placas tectónicas. Imagen de dominio público. Fuente: Wikipedia </a:t>
            </a:r>
            <a:r>
              <a:rPr lang="es-UY" sz="2400" dirty="0">
                <a:hlinkClick r:id="rId6"/>
              </a:rPr>
              <a:t>https://upload.wikimedia.org/wikipedia/commons/2/26/Limitesdeplacastect%C3%B3nicas.PNG</a:t>
            </a:r>
            <a:endParaRPr lang="es-UY" sz="2400" dirty="0"/>
          </a:p>
        </p:txBody>
      </p:sp>
    </p:spTree>
    <p:extLst>
      <p:ext uri="{BB962C8B-B14F-4D97-AF65-F5344CB8AC3E}">
        <p14:creationId xmlns:p14="http://schemas.microsoft.com/office/powerpoint/2010/main" val="1261370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5E1FD6-B2B1-4978-913A-0F7F7809B8AF}"/>
              </a:ext>
            </a:extLst>
          </p:cNvPr>
          <p:cNvSpPr>
            <a:spLocks noGrp="1"/>
          </p:cNvSpPr>
          <p:nvPr>
            <p:ph type="title"/>
          </p:nvPr>
        </p:nvSpPr>
        <p:spPr>
          <a:xfrm>
            <a:off x="838200" y="365125"/>
            <a:ext cx="10515600" cy="1604352"/>
          </a:xfrm>
        </p:spPr>
        <p:txBody>
          <a:bodyPr>
            <a:normAutofit/>
          </a:bodyPr>
          <a:lstStyle/>
          <a:p>
            <a:pPr algn="ctr"/>
            <a:r>
              <a:rPr lang="es-UY" sz="4000" dirty="0">
                <a:effectLst>
                  <a:outerShdw blurRad="38100" dist="38100" dir="2700000" algn="tl">
                    <a:srgbClr val="000000">
                      <a:alpha val="43137"/>
                    </a:srgbClr>
                  </a:outerShdw>
                </a:effectLst>
              </a:rPr>
              <a:t>Ideas sobre la estructura y funcionamiento de la Tierra a principios del siglo XX: </a:t>
            </a:r>
            <a:r>
              <a:rPr lang="es-UY" sz="4000" b="1" dirty="0">
                <a:effectLst>
                  <a:outerShdw blurRad="38100" dist="38100" dir="2700000" algn="tl">
                    <a:srgbClr val="000000">
                      <a:alpha val="43137"/>
                    </a:srgbClr>
                  </a:outerShdw>
                </a:effectLst>
              </a:rPr>
              <a:t>Deriva continental</a:t>
            </a:r>
          </a:p>
        </p:txBody>
      </p:sp>
      <p:sp>
        <p:nvSpPr>
          <p:cNvPr id="3" name="Marcador de contenido 2">
            <a:extLst>
              <a:ext uri="{FF2B5EF4-FFF2-40B4-BE49-F238E27FC236}">
                <a16:creationId xmlns:a16="http://schemas.microsoft.com/office/drawing/2014/main" id="{7E555A6F-818B-4AE7-9C47-10ED3B480361}"/>
              </a:ext>
            </a:extLst>
          </p:cNvPr>
          <p:cNvSpPr>
            <a:spLocks noGrp="1"/>
          </p:cNvSpPr>
          <p:nvPr>
            <p:ph idx="1"/>
          </p:nvPr>
        </p:nvSpPr>
        <p:spPr>
          <a:xfrm>
            <a:off x="838200" y="2447777"/>
            <a:ext cx="10515600" cy="3729185"/>
          </a:xfrm>
        </p:spPr>
        <p:txBody>
          <a:bodyPr/>
          <a:lstStyle/>
          <a:p>
            <a:r>
              <a:rPr lang="es-UY" dirty="0"/>
              <a:t>En la década de 1910 Wegener desarrolló una teoría sobre la historia del planeta: “La deriva continental” (en </a:t>
            </a:r>
            <a:r>
              <a:rPr lang="es-UY" dirty="0">
                <a:hlinkClick r:id="rId2"/>
              </a:rPr>
              <a:t>esta presentación</a:t>
            </a:r>
            <a:r>
              <a:rPr lang="es-UY" dirty="0"/>
              <a:t> puedes encontrar información sobre esto).</a:t>
            </a:r>
          </a:p>
          <a:p>
            <a:r>
              <a:rPr lang="es-UY" dirty="0"/>
              <a:t>Pero esta teoría tuvo pocos adeptos y Wegener no logró encontrar una explicación adecuada sobre el mecanismo que hacía mover los continentes unos respecto a otros. </a:t>
            </a:r>
          </a:p>
          <a:p>
            <a:pPr lvl="1"/>
            <a:endParaRPr lang="es-UY" dirty="0"/>
          </a:p>
          <a:p>
            <a:pPr lvl="1"/>
            <a:r>
              <a:rPr lang="es-UY" dirty="0"/>
              <a:t>Wegener pensó que el movimiento de los continentes podría explicarse por la fuerza centrífuga de la Tierra y la fuerza gravitacional del Sol y la Luna.</a:t>
            </a:r>
          </a:p>
          <a:p>
            <a:pPr lvl="1"/>
            <a:endParaRPr lang="es-UY" dirty="0"/>
          </a:p>
        </p:txBody>
      </p:sp>
    </p:spTree>
    <p:extLst>
      <p:ext uri="{BB962C8B-B14F-4D97-AF65-F5344CB8AC3E}">
        <p14:creationId xmlns:p14="http://schemas.microsoft.com/office/powerpoint/2010/main" val="1988699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D0661-28FC-4297-B54A-397082150DDD}"/>
              </a:ext>
            </a:extLst>
          </p:cNvPr>
          <p:cNvSpPr>
            <a:spLocks noGrp="1"/>
          </p:cNvSpPr>
          <p:nvPr>
            <p:ph type="title"/>
          </p:nvPr>
        </p:nvSpPr>
        <p:spPr>
          <a:xfrm>
            <a:off x="838200" y="365124"/>
            <a:ext cx="10515600" cy="1642879"/>
          </a:xfrm>
        </p:spPr>
        <p:txBody>
          <a:bodyPr>
            <a:normAutofit fontScale="90000"/>
          </a:bodyPr>
          <a:lstStyle/>
          <a:p>
            <a:pPr algn="ctr"/>
            <a:r>
              <a:rPr lang="es-UY" dirty="0">
                <a:effectLst>
                  <a:outerShdw blurRad="38100" dist="38100" dir="2700000" algn="tl">
                    <a:srgbClr val="000000">
                      <a:alpha val="43137"/>
                    </a:srgbClr>
                  </a:outerShdw>
                </a:effectLst>
              </a:rPr>
              <a:t>Algunos científicos sí adhirieron a la teoría de la</a:t>
            </a:r>
            <a:br>
              <a:rPr lang="es-UY" dirty="0">
                <a:effectLst>
                  <a:outerShdw blurRad="38100" dist="38100" dir="2700000" algn="tl">
                    <a:srgbClr val="000000">
                      <a:alpha val="43137"/>
                    </a:srgbClr>
                  </a:outerShdw>
                </a:effectLst>
              </a:rPr>
            </a:br>
            <a:r>
              <a:rPr lang="es-UY" dirty="0">
                <a:effectLst>
                  <a:outerShdw blurRad="38100" dist="38100" dir="2700000" algn="tl">
                    <a:srgbClr val="000000">
                      <a:alpha val="43137"/>
                    </a:srgbClr>
                  </a:outerShdw>
                </a:effectLst>
              </a:rPr>
              <a:t>Deriva continental</a:t>
            </a:r>
          </a:p>
        </p:txBody>
      </p:sp>
      <p:sp>
        <p:nvSpPr>
          <p:cNvPr id="3" name="Marcador de contenido 2">
            <a:extLst>
              <a:ext uri="{FF2B5EF4-FFF2-40B4-BE49-F238E27FC236}">
                <a16:creationId xmlns:a16="http://schemas.microsoft.com/office/drawing/2014/main" id="{39B84872-ABD9-4FE9-A584-288B924ED8C7}"/>
              </a:ext>
            </a:extLst>
          </p:cNvPr>
          <p:cNvSpPr>
            <a:spLocks noGrp="1"/>
          </p:cNvSpPr>
          <p:nvPr>
            <p:ph idx="1"/>
          </p:nvPr>
        </p:nvSpPr>
        <p:spPr>
          <a:xfrm>
            <a:off x="6375816" y="1888761"/>
            <a:ext cx="4977984" cy="2641036"/>
          </a:xfrm>
        </p:spPr>
        <p:txBody>
          <a:bodyPr/>
          <a:lstStyle/>
          <a:p>
            <a:pPr marL="0" indent="0" algn="ctr">
              <a:buNone/>
            </a:pPr>
            <a:r>
              <a:rPr lang="fr-FR" dirty="0">
                <a:effectLst>
                  <a:outerShdw blurRad="38100" dist="38100" dir="2700000" algn="tl">
                    <a:srgbClr val="000000">
                      <a:alpha val="43137"/>
                    </a:srgbClr>
                  </a:outerShdw>
                </a:effectLst>
              </a:rPr>
              <a:t>Arthur Holmes</a:t>
            </a:r>
          </a:p>
          <a:p>
            <a:pPr marL="0" indent="0">
              <a:buNone/>
            </a:pPr>
            <a:r>
              <a:rPr lang="es-UY" dirty="0"/>
              <a:t>Físico británico que propuso una explicación sobre el movimiento de los continentes, desarrolló la hipótesis de las corrientes de convección. </a:t>
            </a:r>
            <a:endParaRPr lang="es-UY" b="0" dirty="0">
              <a:effectLst/>
            </a:endParaRPr>
          </a:p>
        </p:txBody>
      </p:sp>
      <p:sp>
        <p:nvSpPr>
          <p:cNvPr id="4" name="Marcador de contenido 2">
            <a:extLst>
              <a:ext uri="{FF2B5EF4-FFF2-40B4-BE49-F238E27FC236}">
                <a16:creationId xmlns:a16="http://schemas.microsoft.com/office/drawing/2014/main" id="{241649A8-DD95-48DE-AD02-2803148F31A2}"/>
              </a:ext>
            </a:extLst>
          </p:cNvPr>
          <p:cNvSpPr txBox="1">
            <a:spLocks/>
          </p:cNvSpPr>
          <p:nvPr/>
        </p:nvSpPr>
        <p:spPr>
          <a:xfrm>
            <a:off x="618978" y="2008004"/>
            <a:ext cx="5477022" cy="472257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3000" dirty="0">
                <a:effectLst>
                  <a:outerShdw blurRad="38100" dist="38100" dir="2700000" algn="tl">
                    <a:srgbClr val="000000">
                      <a:alpha val="43137"/>
                    </a:srgbClr>
                  </a:outerShdw>
                </a:effectLst>
              </a:rPr>
              <a:t>Alexander du Toit</a:t>
            </a:r>
          </a:p>
          <a:p>
            <a:pPr marL="0" indent="0" algn="just">
              <a:buNone/>
            </a:pPr>
            <a:r>
              <a:rPr lang="es-UY" dirty="0"/>
              <a:t>Geólogo sudafricano, experto en geología de Sudáfrica y América.</a:t>
            </a:r>
            <a:endParaRPr lang="es-UY" b="0" dirty="0">
              <a:effectLst/>
            </a:endParaRPr>
          </a:p>
          <a:p>
            <a:pPr marL="0" indent="0" algn="just">
              <a:buNone/>
            </a:pPr>
            <a:r>
              <a:rPr lang="es-UY" dirty="0"/>
              <a:t>Propuso que acoplamiento de los continentes debería hacerse por la de la plataforma continental, no por las líneas de costa. En este caso el “encaje” se daba mejor. </a:t>
            </a:r>
          </a:p>
          <a:p>
            <a:pPr marL="0" indent="0">
              <a:buNone/>
            </a:pPr>
            <a:r>
              <a:rPr lang="es-UY" dirty="0"/>
              <a:t>Además, a partir de los datos geológicos de los continentes propuso dos continentes originales en lugar de uno: un supercontinente llamado Gondwana al sur del ecuador y uno al norte llamado Laurasia </a:t>
            </a:r>
            <a:r>
              <a:rPr lang="es-UY" sz="1900" dirty="0"/>
              <a:t>(ver la siguiente diapositiva). </a:t>
            </a:r>
            <a:endParaRPr lang="es-UY" b="0" dirty="0">
              <a:effectLst/>
            </a:endParaRPr>
          </a:p>
          <a:p>
            <a:endParaRPr lang="fr-FR" dirty="0"/>
          </a:p>
        </p:txBody>
      </p:sp>
      <p:pic>
        <p:nvPicPr>
          <p:cNvPr id="6" name="Imagen 5" descr="Foto blanco y negro de un hombre con traje y corbata&#10;&#10;Descripción generada automáticamente">
            <a:extLst>
              <a:ext uri="{FF2B5EF4-FFF2-40B4-BE49-F238E27FC236}">
                <a16:creationId xmlns:a16="http://schemas.microsoft.com/office/drawing/2014/main" id="{EB563275-DAF9-47AF-99C5-69566FA15A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4808" y="4156149"/>
            <a:ext cx="2278574" cy="2401267"/>
          </a:xfrm>
          <a:prstGeom prst="rect">
            <a:avLst/>
          </a:prstGeom>
        </p:spPr>
      </p:pic>
    </p:spTree>
    <p:extLst>
      <p:ext uri="{BB962C8B-B14F-4D97-AF65-F5344CB8AC3E}">
        <p14:creationId xmlns:p14="http://schemas.microsoft.com/office/powerpoint/2010/main" val="2689915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BEAA9E-1984-49EE-9A85-91E9BF987298}"/>
              </a:ext>
            </a:extLst>
          </p:cNvPr>
          <p:cNvSpPr>
            <a:spLocks noGrp="1"/>
          </p:cNvSpPr>
          <p:nvPr>
            <p:ph type="title"/>
          </p:nvPr>
        </p:nvSpPr>
        <p:spPr>
          <a:xfrm>
            <a:off x="838200" y="365126"/>
            <a:ext cx="10515600" cy="1041644"/>
          </a:xfrm>
        </p:spPr>
        <p:txBody>
          <a:bodyPr/>
          <a:lstStyle/>
          <a:p>
            <a:r>
              <a:rPr lang="es-UY" dirty="0">
                <a:effectLst>
                  <a:outerShdw blurRad="38100" dist="38100" dir="2700000" algn="tl">
                    <a:srgbClr val="000000">
                      <a:alpha val="43137"/>
                    </a:srgbClr>
                  </a:outerShdw>
                </a:effectLst>
              </a:rPr>
              <a:t>Propuesta de Alexander du </a:t>
            </a:r>
            <a:r>
              <a:rPr lang="es-UY" dirty="0" err="1">
                <a:effectLst>
                  <a:outerShdw blurRad="38100" dist="38100" dir="2700000" algn="tl">
                    <a:srgbClr val="000000">
                      <a:alpha val="43137"/>
                    </a:srgbClr>
                  </a:outerShdw>
                </a:effectLst>
              </a:rPr>
              <a:t>Toit</a:t>
            </a:r>
            <a:r>
              <a:rPr lang="es-UY" dirty="0">
                <a:effectLst>
                  <a:outerShdw blurRad="38100" dist="38100" dir="2700000" algn="tl">
                    <a:srgbClr val="000000">
                      <a:alpha val="43137"/>
                    </a:srgbClr>
                  </a:outerShdw>
                </a:effectLst>
              </a:rPr>
              <a:t> </a:t>
            </a:r>
          </a:p>
        </p:txBody>
      </p:sp>
      <p:pic>
        <p:nvPicPr>
          <p:cNvPr id="5" name="Marcador de contenido 4" descr="Imagen que contiene texto&#10;&#10;Descripción generada automáticamente">
            <a:extLst>
              <a:ext uri="{FF2B5EF4-FFF2-40B4-BE49-F238E27FC236}">
                <a16:creationId xmlns:a16="http://schemas.microsoft.com/office/drawing/2014/main" id="{5E45BC58-D2CE-48D3-AEB2-256189913C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8697" y="1825625"/>
            <a:ext cx="6247149" cy="4351338"/>
          </a:xfrm>
        </p:spPr>
      </p:pic>
      <p:sp>
        <p:nvSpPr>
          <p:cNvPr id="6" name="CuadroTexto 5">
            <a:extLst>
              <a:ext uri="{FF2B5EF4-FFF2-40B4-BE49-F238E27FC236}">
                <a16:creationId xmlns:a16="http://schemas.microsoft.com/office/drawing/2014/main" id="{3DA50A90-7253-4B2E-8EE2-33EAE3622E13}"/>
              </a:ext>
            </a:extLst>
          </p:cNvPr>
          <p:cNvSpPr txBox="1"/>
          <p:nvPr/>
        </p:nvSpPr>
        <p:spPr>
          <a:xfrm>
            <a:off x="9383151" y="4951828"/>
            <a:ext cx="2419643" cy="646331"/>
          </a:xfrm>
          <a:prstGeom prst="rect">
            <a:avLst/>
          </a:prstGeom>
          <a:noFill/>
        </p:spPr>
        <p:txBody>
          <a:bodyPr wrap="square" rtlCol="0">
            <a:spAutoFit/>
          </a:bodyPr>
          <a:lstStyle/>
          <a:p>
            <a:r>
              <a:rPr lang="es-UY" dirty="0"/>
              <a:t>Fuente: Wikipedia</a:t>
            </a:r>
          </a:p>
          <a:p>
            <a:r>
              <a:rPr lang="es-UY" dirty="0"/>
              <a:t>Autor: </a:t>
            </a:r>
            <a:r>
              <a:rPr lang="es-UY" dirty="0">
                <a:hlinkClick r:id="rId3" tooltip="User:Benoit Rochon"/>
              </a:rPr>
              <a:t>Benoit </a:t>
            </a:r>
            <a:r>
              <a:rPr lang="es-UY" dirty="0" err="1">
                <a:hlinkClick r:id="rId3" tooltip="User:Benoit Rochon"/>
              </a:rPr>
              <a:t>Rochon</a:t>
            </a:r>
            <a:r>
              <a:rPr lang="es-UY" dirty="0"/>
              <a:t>.</a:t>
            </a:r>
          </a:p>
        </p:txBody>
      </p:sp>
      <p:sp>
        <p:nvSpPr>
          <p:cNvPr id="7" name="CuadroTexto 6">
            <a:extLst>
              <a:ext uri="{FF2B5EF4-FFF2-40B4-BE49-F238E27FC236}">
                <a16:creationId xmlns:a16="http://schemas.microsoft.com/office/drawing/2014/main" id="{79603302-642B-48F8-862E-E5D069194BC6}"/>
              </a:ext>
            </a:extLst>
          </p:cNvPr>
          <p:cNvSpPr txBox="1"/>
          <p:nvPr/>
        </p:nvSpPr>
        <p:spPr>
          <a:xfrm>
            <a:off x="436098" y="3216464"/>
            <a:ext cx="2372750" cy="1569660"/>
          </a:xfrm>
          <a:prstGeom prst="rect">
            <a:avLst/>
          </a:prstGeom>
          <a:noFill/>
        </p:spPr>
        <p:txBody>
          <a:bodyPr wrap="square" rtlCol="0">
            <a:spAutoFit/>
          </a:bodyPr>
          <a:lstStyle/>
          <a:p>
            <a:r>
              <a:rPr lang="es-UY" sz="2400" dirty="0"/>
              <a:t>Dos supercontinentes separados por el mar de </a:t>
            </a:r>
            <a:r>
              <a:rPr lang="es-UY" sz="2400" dirty="0" err="1"/>
              <a:t>Tethys</a:t>
            </a:r>
            <a:r>
              <a:rPr lang="es-UY" sz="2400" dirty="0"/>
              <a:t>.</a:t>
            </a:r>
          </a:p>
        </p:txBody>
      </p:sp>
    </p:spTree>
    <p:extLst>
      <p:ext uri="{BB962C8B-B14F-4D97-AF65-F5344CB8AC3E}">
        <p14:creationId xmlns:p14="http://schemas.microsoft.com/office/powerpoint/2010/main" val="1444742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6A3E68-B2C5-4D3A-BB66-9EAAE9F6A01D}"/>
              </a:ext>
            </a:extLst>
          </p:cNvPr>
          <p:cNvSpPr>
            <a:spLocks noGrp="1"/>
          </p:cNvSpPr>
          <p:nvPr>
            <p:ph type="title"/>
          </p:nvPr>
        </p:nvSpPr>
        <p:spPr>
          <a:xfrm>
            <a:off x="838200" y="618978"/>
            <a:ext cx="10515600" cy="2644727"/>
          </a:xfrm>
        </p:spPr>
        <p:txBody>
          <a:bodyPr>
            <a:normAutofit/>
          </a:bodyPr>
          <a:lstStyle/>
          <a:p>
            <a:r>
              <a:rPr lang="es-UY" dirty="0">
                <a:effectLst>
                  <a:outerShdw blurRad="38100" dist="38100" dir="2700000" algn="tl">
                    <a:srgbClr val="000000">
                      <a:alpha val="43137"/>
                    </a:srgbClr>
                  </a:outerShdw>
                </a:effectLst>
              </a:rPr>
              <a:t>Después de 1950 se desarrollan nuevas áreas científicas:</a:t>
            </a:r>
            <a:br>
              <a:rPr lang="es-UY" dirty="0">
                <a:effectLst>
                  <a:outerShdw blurRad="38100" dist="38100" dir="2700000" algn="tl">
                    <a:srgbClr val="000000">
                      <a:alpha val="43137"/>
                    </a:srgbClr>
                  </a:outerShdw>
                </a:effectLst>
              </a:rPr>
            </a:br>
            <a:br>
              <a:rPr lang="es-UY" dirty="0">
                <a:effectLst>
                  <a:outerShdw blurRad="38100" dist="38100" dir="2700000" algn="tl">
                    <a:srgbClr val="000000">
                      <a:alpha val="43137"/>
                    </a:srgbClr>
                  </a:outerShdw>
                </a:effectLst>
              </a:rPr>
            </a:br>
            <a:r>
              <a:rPr lang="es-UY" sz="4900" b="1" dirty="0"/>
              <a:t>El paleomagnetismo y la oceanografía</a:t>
            </a:r>
            <a:endParaRPr lang="es-UY" b="1" dirty="0"/>
          </a:p>
        </p:txBody>
      </p:sp>
      <p:sp>
        <p:nvSpPr>
          <p:cNvPr id="3" name="Marcador de contenido 2">
            <a:extLst>
              <a:ext uri="{FF2B5EF4-FFF2-40B4-BE49-F238E27FC236}">
                <a16:creationId xmlns:a16="http://schemas.microsoft.com/office/drawing/2014/main" id="{701C81A5-E374-42F0-9BAA-E5739075FDE0}"/>
              </a:ext>
            </a:extLst>
          </p:cNvPr>
          <p:cNvSpPr>
            <a:spLocks noGrp="1"/>
          </p:cNvSpPr>
          <p:nvPr>
            <p:ph idx="1"/>
          </p:nvPr>
        </p:nvSpPr>
        <p:spPr>
          <a:xfrm>
            <a:off x="949688" y="3813878"/>
            <a:ext cx="9854300" cy="2177346"/>
          </a:xfrm>
        </p:spPr>
        <p:txBody>
          <a:bodyPr>
            <a:normAutofit/>
          </a:bodyPr>
          <a:lstStyle/>
          <a:p>
            <a:pPr marL="0" indent="0" algn="ctr">
              <a:buNone/>
            </a:pPr>
            <a:r>
              <a:rPr lang="es-UY" sz="3600" dirty="0"/>
              <a:t>Estas dos nuevas áreas </a:t>
            </a:r>
            <a:r>
              <a:rPr lang="es-UY" sz="3600"/>
              <a:t>científicas que </a:t>
            </a:r>
            <a:r>
              <a:rPr lang="es-UY" sz="3600" dirty="0"/>
              <a:t>comenzaron a desarrollarse, lograron construir ideas que fueron importantes aportes a la teoría de la Deriva Continental.</a:t>
            </a:r>
          </a:p>
        </p:txBody>
      </p:sp>
    </p:spTree>
    <p:extLst>
      <p:ext uri="{BB962C8B-B14F-4D97-AF65-F5344CB8AC3E}">
        <p14:creationId xmlns:p14="http://schemas.microsoft.com/office/powerpoint/2010/main" val="2619440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40AA27-7DDC-40BA-B26D-EC6E1B824214}"/>
              </a:ext>
            </a:extLst>
          </p:cNvPr>
          <p:cNvSpPr>
            <a:spLocks noGrp="1"/>
          </p:cNvSpPr>
          <p:nvPr>
            <p:ph type="title"/>
          </p:nvPr>
        </p:nvSpPr>
        <p:spPr/>
        <p:txBody>
          <a:bodyPr/>
          <a:lstStyle/>
          <a:p>
            <a:r>
              <a:rPr lang="es-UY" dirty="0">
                <a:effectLst>
                  <a:outerShdw blurRad="38100" dist="38100" dir="2700000" algn="tl">
                    <a:srgbClr val="000000">
                      <a:alpha val="43137"/>
                    </a:srgbClr>
                  </a:outerShdw>
                </a:effectLst>
              </a:rPr>
              <a:t>PALEOMAGNETISMO</a:t>
            </a:r>
          </a:p>
        </p:txBody>
      </p:sp>
      <p:sp>
        <p:nvSpPr>
          <p:cNvPr id="3" name="Marcador de contenido 2">
            <a:extLst>
              <a:ext uri="{FF2B5EF4-FFF2-40B4-BE49-F238E27FC236}">
                <a16:creationId xmlns:a16="http://schemas.microsoft.com/office/drawing/2014/main" id="{25F6E671-D719-4A3A-9DA8-F6B6A363BFB8}"/>
              </a:ext>
            </a:extLst>
          </p:cNvPr>
          <p:cNvSpPr>
            <a:spLocks noGrp="1"/>
          </p:cNvSpPr>
          <p:nvPr>
            <p:ph idx="1"/>
          </p:nvPr>
        </p:nvSpPr>
        <p:spPr>
          <a:xfrm>
            <a:off x="642938" y="1558977"/>
            <a:ext cx="7143750" cy="4813248"/>
          </a:xfrm>
        </p:spPr>
        <p:txBody>
          <a:bodyPr>
            <a:normAutofit/>
          </a:bodyPr>
          <a:lstStyle/>
          <a:p>
            <a:pPr algn="just"/>
            <a:r>
              <a:rPr lang="es-UY" sz="2400" i="1" dirty="0"/>
              <a:t>El paleomagnetismo es la disciplina que estudia el </a:t>
            </a:r>
            <a:r>
              <a:rPr lang="es-UY" sz="2400" b="1" i="1" dirty="0"/>
              <a:t>magnetismo</a:t>
            </a:r>
            <a:r>
              <a:rPr lang="es-UY" sz="2400" i="1" dirty="0"/>
              <a:t> retenido en las rocas </a:t>
            </a:r>
            <a:r>
              <a:rPr lang="es-UY" sz="2400" dirty="0"/>
              <a:t>(Fuente: </a:t>
            </a:r>
            <a:r>
              <a:rPr lang="es-UY" sz="2400" u="sng" dirty="0">
                <a:hlinkClick r:id="rId2"/>
              </a:rPr>
              <a:t>https://www.ecured.cu/Paleomagnetismo</a:t>
            </a:r>
            <a:r>
              <a:rPr lang="es-UY" sz="2400" dirty="0"/>
              <a:t>).</a:t>
            </a:r>
            <a:endParaRPr lang="es-UY" sz="2400" dirty="0">
              <a:effectLst/>
            </a:endParaRPr>
          </a:p>
          <a:p>
            <a:pPr algn="just"/>
            <a:r>
              <a:rPr lang="es-UY" sz="2400" dirty="0"/>
              <a:t>Durante la </a:t>
            </a:r>
            <a:r>
              <a:rPr lang="es-UY" sz="2400" b="1" dirty="0"/>
              <a:t>década del 50 </a:t>
            </a:r>
            <a:r>
              <a:rPr lang="es-UY" sz="2400" dirty="0"/>
              <a:t>diferentes científicos estudiaron el paleomagnetismo en coladas de lava en Eurasia y América. </a:t>
            </a:r>
            <a:endParaRPr lang="es-UY" sz="2400" dirty="0">
              <a:effectLst/>
            </a:endParaRPr>
          </a:p>
          <a:p>
            <a:pPr algn="just"/>
            <a:r>
              <a:rPr lang="es-UY" sz="2400" dirty="0"/>
              <a:t>La magnetita presente en la lava, a  medida que se enfría, se orienta hacia el norte magnético, como las brújulas. </a:t>
            </a:r>
          </a:p>
          <a:p>
            <a:pPr algn="just"/>
            <a:r>
              <a:rPr lang="es-UY" sz="2400" dirty="0"/>
              <a:t>Los científicos que estudiaron rocas basálticas más antiguas (originadas al solidificarse la lava), vieron que su magnetita no siempre está orientada hacia el norte, es decir, hacia </a:t>
            </a:r>
            <a:r>
              <a:rPr lang="es-UY" sz="2400" b="1" dirty="0"/>
              <a:t>donde hoy está el norte</a:t>
            </a:r>
            <a:r>
              <a:rPr lang="es-UY" sz="2400" dirty="0"/>
              <a:t>. </a:t>
            </a:r>
            <a:endParaRPr lang="es-UY" sz="2400" dirty="0">
              <a:effectLst/>
            </a:endParaRPr>
          </a:p>
        </p:txBody>
      </p:sp>
      <p:pic>
        <p:nvPicPr>
          <p:cNvPr id="5" name="Imagen 4">
            <a:extLst>
              <a:ext uri="{FF2B5EF4-FFF2-40B4-BE49-F238E27FC236}">
                <a16:creationId xmlns:a16="http://schemas.microsoft.com/office/drawing/2014/main" id="{88D461F0-016B-4047-8DD4-DED40CE3342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47929" y="1760772"/>
            <a:ext cx="3336456" cy="3336456"/>
          </a:xfrm>
          <a:prstGeom prst="rect">
            <a:avLst/>
          </a:prstGeom>
        </p:spPr>
      </p:pic>
    </p:spTree>
    <p:extLst>
      <p:ext uri="{BB962C8B-B14F-4D97-AF65-F5344CB8AC3E}">
        <p14:creationId xmlns:p14="http://schemas.microsoft.com/office/powerpoint/2010/main" val="247175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355EA6-D8F4-4372-A391-8513B10ECD8E}"/>
              </a:ext>
            </a:extLst>
          </p:cNvPr>
          <p:cNvSpPr>
            <a:spLocks noGrp="1"/>
          </p:cNvSpPr>
          <p:nvPr>
            <p:ph type="title"/>
          </p:nvPr>
        </p:nvSpPr>
        <p:spPr/>
        <p:txBody>
          <a:bodyPr/>
          <a:lstStyle/>
          <a:p>
            <a:r>
              <a:rPr lang="es-UY" dirty="0">
                <a:effectLst>
                  <a:outerShdw blurRad="38100" dist="38100" dir="2700000" algn="tl">
                    <a:srgbClr val="000000">
                      <a:alpha val="43137"/>
                    </a:srgbClr>
                  </a:outerShdw>
                </a:effectLst>
              </a:rPr>
              <a:t>PALEOMAGNETISMO</a:t>
            </a:r>
          </a:p>
        </p:txBody>
      </p:sp>
      <p:sp>
        <p:nvSpPr>
          <p:cNvPr id="3" name="Marcador de contenido 2">
            <a:extLst>
              <a:ext uri="{FF2B5EF4-FFF2-40B4-BE49-F238E27FC236}">
                <a16:creationId xmlns:a16="http://schemas.microsoft.com/office/drawing/2014/main" id="{F95534F3-8133-429D-A1DB-354B4628B264}"/>
              </a:ext>
            </a:extLst>
          </p:cNvPr>
          <p:cNvSpPr>
            <a:spLocks noGrp="1"/>
          </p:cNvSpPr>
          <p:nvPr>
            <p:ph idx="1"/>
          </p:nvPr>
        </p:nvSpPr>
        <p:spPr>
          <a:xfrm>
            <a:off x="838200" y="1825625"/>
            <a:ext cx="10148888" cy="4351338"/>
          </a:xfrm>
        </p:spPr>
        <p:txBody>
          <a:bodyPr>
            <a:normAutofit lnSpcReduction="10000"/>
          </a:bodyPr>
          <a:lstStyle/>
          <a:p>
            <a:pPr algn="just"/>
            <a:r>
              <a:rPr lang="es-UY" dirty="0"/>
              <a:t>Así fue que entendieron que, o bien el polo norte cambió de ubicación o esos bloques de roca se movieron. </a:t>
            </a:r>
          </a:p>
          <a:p>
            <a:pPr algn="just"/>
            <a:r>
              <a:rPr lang="es-UY" dirty="0"/>
              <a:t>Estudiando este fenómeno, con rocas de diferente antigüedad, se obtuvieron datos que apoyaban la teoría del ya fallecido Alfred Wegener: </a:t>
            </a:r>
          </a:p>
          <a:p>
            <a:pPr marL="457200" lvl="1" indent="0" algn="just">
              <a:buNone/>
            </a:pPr>
            <a:endParaRPr lang="es-UY" dirty="0">
              <a:effectLst>
                <a:outerShdw blurRad="38100" dist="38100" dir="2700000" algn="tl">
                  <a:srgbClr val="000000">
                    <a:alpha val="43137"/>
                  </a:srgbClr>
                </a:outerShdw>
              </a:effectLst>
            </a:endParaRPr>
          </a:p>
          <a:p>
            <a:pPr marL="457200" lvl="1" indent="0" algn="just">
              <a:buNone/>
            </a:pPr>
            <a:r>
              <a:rPr lang="es-UY" dirty="0">
                <a:effectLst>
                  <a:outerShdw blurRad="38100" dist="38100" dir="2700000" algn="tl">
                    <a:srgbClr val="000000">
                      <a:alpha val="43137"/>
                    </a:srgbClr>
                  </a:outerShdw>
                </a:effectLst>
              </a:rPr>
              <a:t>Sugerían que Eurasia, hace 500 millones de años, se encontraba en donde hoy está Hawái y América también, pero corrida unos 30° de longitud. </a:t>
            </a:r>
          </a:p>
          <a:p>
            <a:pPr marL="457200" lvl="1" indent="0" algn="just">
              <a:buNone/>
            </a:pPr>
            <a:endParaRPr lang="es-UY" dirty="0">
              <a:effectLst>
                <a:outerShdw blurRad="38100" dist="38100" dir="2700000" algn="tl">
                  <a:srgbClr val="000000">
                    <a:alpha val="43137"/>
                  </a:srgbClr>
                </a:outerShdw>
              </a:effectLst>
            </a:endParaRPr>
          </a:p>
          <a:p>
            <a:pPr marL="457200" lvl="1" indent="0" algn="just">
              <a:buNone/>
            </a:pPr>
            <a:r>
              <a:rPr lang="es-UY" dirty="0">
                <a:effectLst>
                  <a:outerShdw blurRad="38100" dist="38100" dir="2700000" algn="tl">
                    <a:srgbClr val="000000">
                      <a:alpha val="43137"/>
                    </a:srgbClr>
                  </a:outerShdw>
                </a:effectLst>
              </a:rPr>
              <a:t>Observaron que a medida que se estudiaban rocas menos antiguas, la orientación de la magnetita se acercaba a la orientación actual.</a:t>
            </a:r>
          </a:p>
        </p:txBody>
      </p:sp>
      <p:sp>
        <p:nvSpPr>
          <p:cNvPr id="4" name="CuadroTexto 3">
            <a:extLst>
              <a:ext uri="{FF2B5EF4-FFF2-40B4-BE49-F238E27FC236}">
                <a16:creationId xmlns:a16="http://schemas.microsoft.com/office/drawing/2014/main" id="{4A2227CA-156D-4FF8-B92A-8FA5051A14D2}"/>
              </a:ext>
            </a:extLst>
          </p:cNvPr>
          <p:cNvSpPr txBox="1"/>
          <p:nvPr/>
        </p:nvSpPr>
        <p:spPr>
          <a:xfrm>
            <a:off x="1204912" y="6176963"/>
            <a:ext cx="9556873" cy="369332"/>
          </a:xfrm>
          <a:prstGeom prst="rect">
            <a:avLst/>
          </a:prstGeom>
          <a:noFill/>
        </p:spPr>
        <p:txBody>
          <a:bodyPr wrap="square" rtlCol="0">
            <a:spAutoFit/>
          </a:bodyPr>
          <a:lstStyle/>
          <a:p>
            <a:r>
              <a:rPr lang="es-UY" dirty="0"/>
              <a:t>Sugerimos ver: </a:t>
            </a:r>
            <a:r>
              <a:rPr lang="es-UY" dirty="0">
                <a:hlinkClick r:id="rId2"/>
              </a:rPr>
              <a:t>http://geoimpulsa.com/2018/10/18/que-es-el-paleomagnetismo/</a:t>
            </a:r>
            <a:endParaRPr lang="es-UY" dirty="0"/>
          </a:p>
        </p:txBody>
      </p:sp>
    </p:spTree>
    <p:extLst>
      <p:ext uri="{BB962C8B-B14F-4D97-AF65-F5344CB8AC3E}">
        <p14:creationId xmlns:p14="http://schemas.microsoft.com/office/powerpoint/2010/main" val="796087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descr="Imagen que contiene naturaleza, arrecife, montaña, coral&#10;&#10;Descripción generada automáticamente">
            <a:extLst>
              <a:ext uri="{FF2B5EF4-FFF2-40B4-BE49-F238E27FC236}">
                <a16:creationId xmlns:a16="http://schemas.microsoft.com/office/drawing/2014/main" id="{F439A850-0122-4796-8CF6-E2DD5309B87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5000"/>
          <a:stretch/>
        </p:blipFill>
        <p:spPr>
          <a:xfrm>
            <a:off x="0" y="14078"/>
            <a:ext cx="12192000" cy="6857990"/>
          </a:xfrm>
          <a:prstGeom prst="rect">
            <a:avLst/>
          </a:prstGeom>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ítulo 1">
            <a:extLst>
              <a:ext uri="{FF2B5EF4-FFF2-40B4-BE49-F238E27FC236}">
                <a16:creationId xmlns:a16="http://schemas.microsoft.com/office/drawing/2014/main" id="{57080F6F-BE59-4549-A071-CEB5B52CCE8C}"/>
              </a:ext>
            </a:extLst>
          </p:cNvPr>
          <p:cNvSpPr>
            <a:spLocks noGrp="1"/>
          </p:cNvSpPr>
          <p:nvPr>
            <p:ph type="title"/>
          </p:nvPr>
        </p:nvSpPr>
        <p:spPr>
          <a:xfrm>
            <a:off x="709448" y="1913950"/>
            <a:ext cx="4204137" cy="1342754"/>
          </a:xfrm>
        </p:spPr>
        <p:txBody>
          <a:bodyPr>
            <a:normAutofit/>
          </a:bodyPr>
          <a:lstStyle/>
          <a:p>
            <a:pPr algn="ctr"/>
            <a:r>
              <a:rPr lang="es-UY" dirty="0">
                <a:effectLst>
                  <a:outerShdw blurRad="38100" dist="38100" dir="2700000" algn="tl">
                    <a:srgbClr val="000000">
                      <a:alpha val="43137"/>
                    </a:srgbClr>
                  </a:outerShdw>
                </a:effectLst>
              </a:rPr>
              <a:t>OCEANOGRAFÍA</a:t>
            </a:r>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2364FA1C-0276-4885-AE50-DE78B9A497D7}"/>
              </a:ext>
            </a:extLst>
          </p:cNvPr>
          <p:cNvSpPr>
            <a:spLocks noGrp="1"/>
          </p:cNvSpPr>
          <p:nvPr>
            <p:ph idx="1"/>
          </p:nvPr>
        </p:nvSpPr>
        <p:spPr>
          <a:xfrm>
            <a:off x="98470" y="3337138"/>
            <a:ext cx="5252260" cy="3246537"/>
          </a:xfrm>
        </p:spPr>
        <p:txBody>
          <a:bodyPr anchor="ctr">
            <a:normAutofit/>
          </a:bodyPr>
          <a:lstStyle/>
          <a:p>
            <a:pPr algn="ctr"/>
            <a:r>
              <a:rPr lang="es-UY" sz="2000" dirty="0"/>
              <a:t>En la </a:t>
            </a:r>
            <a:r>
              <a:rPr lang="es-UY" sz="2000" b="1" dirty="0"/>
              <a:t>década de 1960</a:t>
            </a:r>
            <a:r>
              <a:rPr lang="es-UY" sz="2000" dirty="0"/>
              <a:t>, y a partir de </a:t>
            </a:r>
            <a:r>
              <a:rPr lang="es-UY" sz="2000" b="1" dirty="0">
                <a:effectLst>
                  <a:outerShdw blurRad="38100" dist="38100" dir="2700000" algn="tl">
                    <a:srgbClr val="000000">
                      <a:alpha val="43137"/>
                    </a:srgbClr>
                  </a:outerShdw>
                </a:effectLst>
              </a:rPr>
              <a:t>estudios sistémicos</a:t>
            </a:r>
            <a:r>
              <a:rPr lang="es-UY" sz="2000" dirty="0"/>
              <a:t> realizados por los oceanógrafos sobre el fondo oceánico, se confirmaron las ideas de Alfred Wegener sobre el cambio en la ubicación de las masas continentales. Por otro lado, mostraron que los océanos también son dinámicos, no estáticos como él suponía. </a:t>
            </a:r>
          </a:p>
          <a:p>
            <a:pPr algn="ctr"/>
            <a:r>
              <a:rPr lang="es-UY" sz="2000" dirty="0"/>
              <a:t>Se conoció la existencia de cordilleras o dorsales oceánicas (montañas submarinas que se extienden por miles de kilómetros en todos los océanos).</a:t>
            </a:r>
          </a:p>
        </p:txBody>
      </p:sp>
      <p:sp>
        <p:nvSpPr>
          <p:cNvPr id="4" name="Bocadillo: ovalado 3">
            <a:extLst>
              <a:ext uri="{FF2B5EF4-FFF2-40B4-BE49-F238E27FC236}">
                <a16:creationId xmlns:a16="http://schemas.microsoft.com/office/drawing/2014/main" id="{9B4DE93D-901C-4B77-8827-3F30F464A00B}"/>
              </a:ext>
            </a:extLst>
          </p:cNvPr>
          <p:cNvSpPr/>
          <p:nvPr/>
        </p:nvSpPr>
        <p:spPr>
          <a:xfrm>
            <a:off x="7242629" y="243633"/>
            <a:ext cx="4822762" cy="2688250"/>
          </a:xfrm>
          <a:prstGeom prst="wedgeEllipseCallout">
            <a:avLst>
              <a:gd name="adj1" fmla="val -82246"/>
              <a:gd name="adj2" fmla="val 65339"/>
            </a:avLst>
          </a:prstGeom>
          <a:solidFill>
            <a:schemeClr val="accent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s-UY" sz="2400" dirty="0"/>
              <a:t>¿Qué significa “ESTUDIOS SISTÉMICOS”? </a:t>
            </a:r>
          </a:p>
          <a:p>
            <a:pPr algn="ctr">
              <a:spcAft>
                <a:spcPts val="600"/>
              </a:spcAft>
            </a:pPr>
            <a:r>
              <a:rPr lang="es-UY" sz="2000" dirty="0"/>
              <a:t>Indaga junto a tus compañeros o familia. </a:t>
            </a:r>
          </a:p>
        </p:txBody>
      </p:sp>
    </p:spTree>
    <p:extLst>
      <p:ext uri="{BB962C8B-B14F-4D97-AF65-F5344CB8AC3E}">
        <p14:creationId xmlns:p14="http://schemas.microsoft.com/office/powerpoint/2010/main" val="3412328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3D7ED9-397B-4E15-B559-0F8356B32C2D}"/>
              </a:ext>
            </a:extLst>
          </p:cNvPr>
          <p:cNvSpPr>
            <a:spLocks noGrp="1"/>
          </p:cNvSpPr>
          <p:nvPr>
            <p:ph type="title"/>
          </p:nvPr>
        </p:nvSpPr>
        <p:spPr>
          <a:xfrm>
            <a:off x="648930" y="195534"/>
            <a:ext cx="5127031" cy="1323777"/>
          </a:xfrm>
        </p:spPr>
        <p:txBody>
          <a:bodyPr>
            <a:normAutofit/>
          </a:bodyPr>
          <a:lstStyle/>
          <a:p>
            <a:r>
              <a:rPr lang="es-UY" dirty="0">
                <a:effectLst>
                  <a:outerShdw blurRad="38100" dist="38100" dir="2700000" algn="tl">
                    <a:srgbClr val="000000">
                      <a:alpha val="43137"/>
                    </a:srgbClr>
                  </a:outerShdw>
                </a:effectLst>
              </a:rPr>
              <a:t>OCEANOGRAFÍA</a:t>
            </a:r>
          </a:p>
        </p:txBody>
      </p:sp>
      <p:sp>
        <p:nvSpPr>
          <p:cNvPr id="3" name="Marcador de contenido 2">
            <a:extLst>
              <a:ext uri="{FF2B5EF4-FFF2-40B4-BE49-F238E27FC236}">
                <a16:creationId xmlns:a16="http://schemas.microsoft.com/office/drawing/2014/main" id="{38B09D7E-EB54-42B0-80C9-DF14CD28E027}"/>
              </a:ext>
            </a:extLst>
          </p:cNvPr>
          <p:cNvSpPr>
            <a:spLocks noGrp="1"/>
          </p:cNvSpPr>
          <p:nvPr>
            <p:ph idx="1"/>
          </p:nvPr>
        </p:nvSpPr>
        <p:spPr>
          <a:xfrm>
            <a:off x="464234" y="1814732"/>
            <a:ext cx="5311725" cy="4409088"/>
          </a:xfrm>
        </p:spPr>
        <p:txBody>
          <a:bodyPr>
            <a:normAutofit/>
          </a:bodyPr>
          <a:lstStyle/>
          <a:p>
            <a:pPr marL="0" indent="0">
              <a:buNone/>
            </a:pPr>
            <a:r>
              <a:rPr lang="es-UY" sz="2000" dirty="0"/>
              <a:t>Después de la segunda guerra mundial, nuevos equipos tecnológicos permitieron explorar el fondo oceánico muy detalladamente. </a:t>
            </a:r>
          </a:p>
          <a:p>
            <a:pPr marL="0" indent="0">
              <a:buNone/>
            </a:pPr>
            <a:r>
              <a:rPr lang="es-UY" sz="2000" dirty="0"/>
              <a:t>Se conocieron elevaciones similares a cordilleras en todos los océanos. </a:t>
            </a:r>
          </a:p>
          <a:p>
            <a:pPr marL="0" indent="0">
              <a:buNone/>
            </a:pPr>
            <a:r>
              <a:rPr lang="es-UY" sz="2000" dirty="0">
                <a:hlinkClick r:id="rId2"/>
              </a:rPr>
              <a:t>Marie Tharp</a:t>
            </a:r>
            <a:r>
              <a:rPr lang="es-UY" sz="2000" dirty="0"/>
              <a:t>, cartógrafa oceanográfica, junto a Bruce </a:t>
            </a:r>
            <a:r>
              <a:rPr lang="es-UY" sz="2000" dirty="0" err="1"/>
              <a:t>Heezen</a:t>
            </a:r>
            <a:r>
              <a:rPr lang="es-UY" sz="2000" dirty="0"/>
              <a:t>, realizaron el primer mapa del fondo oceánico. Se trató de un trabajo meticuloso, artesanal y científico al mismo tiempo. En 1959 terminó el mapa del Atlántico Norte. Y recién 1977 publicaron en </a:t>
            </a:r>
            <a:r>
              <a:rPr lang="es-UY" sz="2000" dirty="0" err="1"/>
              <a:t>National</a:t>
            </a:r>
            <a:r>
              <a:rPr lang="es-UY" sz="2000" dirty="0"/>
              <a:t> </a:t>
            </a:r>
            <a:r>
              <a:rPr lang="es-UY" sz="2000" dirty="0" err="1"/>
              <a:t>Geographic</a:t>
            </a:r>
            <a:r>
              <a:rPr lang="es-UY" sz="2000" dirty="0"/>
              <a:t>, el mapa de los océanos del mundo entero, lo puedes ver </a:t>
            </a:r>
            <a:r>
              <a:rPr lang="es-UY" sz="2000" dirty="0">
                <a:hlinkClick r:id="rId3"/>
              </a:rPr>
              <a:t>aquí</a:t>
            </a:r>
            <a:r>
              <a:rPr lang="es-UY" sz="2000" dirty="0"/>
              <a:t>.</a:t>
            </a:r>
          </a:p>
        </p:txBody>
      </p:sp>
      <p:pic>
        <p:nvPicPr>
          <p:cNvPr id="5" name="Imagen 4" descr="Marie y Bruce con su mapa">
            <a:extLst>
              <a:ext uri="{FF2B5EF4-FFF2-40B4-BE49-F238E27FC236}">
                <a16:creationId xmlns:a16="http://schemas.microsoft.com/office/drawing/2014/main" id="{F45E9A71-FE0B-47FD-ABE7-515D37AEE404}"/>
              </a:ext>
            </a:extLst>
          </p:cNvPr>
          <p:cNvPicPr>
            <a:picLocks noChangeAspect="1"/>
          </p:cNvPicPr>
          <p:nvPr/>
        </p:nvPicPr>
        <p:blipFill rotWithShape="1">
          <a:blip r:embed="rId4">
            <a:extLst>
              <a:ext uri="{28A0092B-C50C-407E-A947-70E740481C1C}">
                <a14:useLocalDpi xmlns:a14="http://schemas.microsoft.com/office/drawing/2010/main" val="0"/>
              </a:ext>
            </a:extLst>
          </a:blip>
          <a:srcRect r="3058" b="-3"/>
          <a:stretch/>
        </p:blipFill>
        <p:spPr>
          <a:xfrm>
            <a:off x="6090613" y="640082"/>
            <a:ext cx="5461724" cy="5577837"/>
          </a:xfrm>
          <a:prstGeom prst="rect">
            <a:avLst/>
          </a:prstGeom>
          <a:effectLst/>
        </p:spPr>
      </p:pic>
      <p:sp>
        <p:nvSpPr>
          <p:cNvPr id="6" name="CuadroTexto 5">
            <a:extLst>
              <a:ext uri="{FF2B5EF4-FFF2-40B4-BE49-F238E27FC236}">
                <a16:creationId xmlns:a16="http://schemas.microsoft.com/office/drawing/2014/main" id="{7A02F515-09E3-43E1-AEFD-87A141E95974}"/>
              </a:ext>
            </a:extLst>
          </p:cNvPr>
          <p:cNvSpPr txBox="1"/>
          <p:nvPr/>
        </p:nvSpPr>
        <p:spPr>
          <a:xfrm>
            <a:off x="6090613" y="6217919"/>
            <a:ext cx="5461724" cy="369332"/>
          </a:xfrm>
          <a:prstGeom prst="rect">
            <a:avLst/>
          </a:prstGeom>
          <a:noFill/>
        </p:spPr>
        <p:txBody>
          <a:bodyPr wrap="square" rtlCol="0">
            <a:spAutoFit/>
          </a:bodyPr>
          <a:lstStyle/>
          <a:p>
            <a:r>
              <a:rPr lang="es-UY" dirty="0"/>
              <a:t>Marie y Bruce con el mapa. </a:t>
            </a:r>
          </a:p>
        </p:txBody>
      </p:sp>
    </p:spTree>
    <p:extLst>
      <p:ext uri="{BB962C8B-B14F-4D97-AF65-F5344CB8AC3E}">
        <p14:creationId xmlns:p14="http://schemas.microsoft.com/office/powerpoint/2010/main" val="302967805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TotalTime>
  <Words>1104</Words>
  <Application>Microsoft Office PowerPoint</Application>
  <PresentationFormat>Panorámica</PresentationFormat>
  <Paragraphs>62</Paragraphs>
  <Slides>14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Arial</vt:lpstr>
      <vt:lpstr>Arial Narrow</vt:lpstr>
      <vt:lpstr>Calibri</vt:lpstr>
      <vt:lpstr>Calibri Light</vt:lpstr>
      <vt:lpstr>Tema de Office</vt:lpstr>
      <vt:lpstr>Historia del conocimiento sobre la estructura del planeta: la teoría de la Tectónica de placas</vt:lpstr>
      <vt:lpstr>Ideas sobre la estructura y funcionamiento de la Tierra a principios del siglo XX: Deriva continental</vt:lpstr>
      <vt:lpstr>Algunos científicos sí adhirieron a la teoría de la Deriva continental</vt:lpstr>
      <vt:lpstr>Propuesta de Alexander du Toit </vt:lpstr>
      <vt:lpstr>Después de 1950 se desarrollan nuevas áreas científicas:  El paleomagnetismo y la oceanografía</vt:lpstr>
      <vt:lpstr>PALEOMAGNETISMO</vt:lpstr>
      <vt:lpstr>PALEOMAGNETISMO</vt:lpstr>
      <vt:lpstr>OCEANOGRAFÍA</vt:lpstr>
      <vt:lpstr>OCEANOGRAFÍA</vt:lpstr>
      <vt:lpstr>En los 70’ se desarrolla una nueva idea:  La expansión del fondo oceánico</vt:lpstr>
      <vt:lpstr>Expansión del suelo oceánico</vt:lpstr>
      <vt:lpstr>Presentación de PowerPoint</vt:lpstr>
      <vt:lpstr>Con estas ideas y otras…</vt:lpstr>
      <vt:lpstr>Créditos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Tectónica de Placas Parte 1: Una historia del conocimiento sobre la estructura del planeta </dc:title>
  <dc:creator>Andrea Etchartea</dc:creator>
  <cp:lastModifiedBy>ANDREA ETCHARTEA</cp:lastModifiedBy>
  <cp:revision>17</cp:revision>
  <dcterms:created xsi:type="dcterms:W3CDTF">2020-02-19T19:30:22Z</dcterms:created>
  <dcterms:modified xsi:type="dcterms:W3CDTF">2020-06-22T13:56:23Z</dcterms:modified>
</cp:coreProperties>
</file>