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  <p:sldId id="262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ED716-211C-46DB-B7DF-0CAEE1D77A64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D3B5-307D-4232-A9D9-027183F478A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695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número de diapositiva 6">
            <a:extLst>
              <a:ext uri="{FF2B5EF4-FFF2-40B4-BE49-F238E27FC236}">
                <a16:creationId xmlns:a16="http://schemas.microsoft.com/office/drawing/2014/main" id="{B90E4A63-DF7A-4410-9AD2-08B320AA5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BA21D-D1F9-45BA-ADA7-D120564DE080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147" name="Marcador de imagen de diapositiva 1">
            <a:extLst>
              <a:ext uri="{FF2B5EF4-FFF2-40B4-BE49-F238E27FC236}">
                <a16:creationId xmlns:a16="http://schemas.microsoft.com/office/drawing/2014/main" id="{972F64C0-0F90-4DE2-9569-C4B619EAA2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6148" name="Marcador de notas 2">
            <a:extLst>
              <a:ext uri="{FF2B5EF4-FFF2-40B4-BE49-F238E27FC236}">
                <a16:creationId xmlns:a16="http://schemas.microsoft.com/office/drawing/2014/main" id="{12DBD9B7-754E-40B0-8E29-F936D220DC2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número de diapositiva 6">
            <a:extLst>
              <a:ext uri="{FF2B5EF4-FFF2-40B4-BE49-F238E27FC236}">
                <a16:creationId xmlns:a16="http://schemas.microsoft.com/office/drawing/2014/main" id="{735B0D61-D960-47B9-8E6A-1FAD7CAC7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83BB8-B881-4F1C-8BD8-586E6D30BC71}" type="slidenum">
              <a:rPr altLang="es-UY" sz="1400" smtClean="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s-UY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8195" name="Marcador de imagen de diapositiva 1">
            <a:extLst>
              <a:ext uri="{FF2B5EF4-FFF2-40B4-BE49-F238E27FC236}">
                <a16:creationId xmlns:a16="http://schemas.microsoft.com/office/drawing/2014/main" id="{E8CBF579-7177-4043-85E5-74538B185B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8196" name="Marcador de notas 2">
            <a:extLst>
              <a:ext uri="{FF2B5EF4-FFF2-40B4-BE49-F238E27FC236}">
                <a16:creationId xmlns:a16="http://schemas.microsoft.com/office/drawing/2014/main" id="{63DF5DDC-33AF-4827-A4B4-87826389C8B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s-UY">
              <a:solidFill>
                <a:srgbClr val="000000"/>
              </a:solidFill>
              <a:latin typeface="Liberation Sans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5D044-76D0-4A73-8DB5-B83522BBA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E9DE43-9B0D-4A2D-AFB1-39762EA42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8986E-E89B-4210-8520-85F5EA15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1FE66-D8DC-4834-A017-883319DB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B6C79-8C24-4215-8677-15629832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431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D3A56-CB60-4499-9944-D5A8BF76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640AEC-6D04-42F3-A1AF-951FF675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91633-ACA4-4FA0-A893-B6A70F04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EFD13-7E61-4CEA-A771-F8BA6836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C994B-6298-458C-8FCA-5797F229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8852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EA2B64-9ECA-47C3-9AF8-7F81D9D3C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5E7FBC-FEBA-4652-8769-F413CC3A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C7B51-F8AC-4CFD-8E61-A466904C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891E2-2642-4ADD-AB55-6E7621BF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7707A-DD03-40EF-90DB-C5718D5C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861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5E0EE-BDD1-4E33-9322-23A1558F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8113D-3521-4B01-9F03-602D6BD4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6B2BF-B02B-40AE-91A6-CE7CFD91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F5D18-985D-4E65-8F4C-125A59A4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8AD1F4-1DB8-46C6-A227-CAEF652C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0423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E1A01-6649-4554-889B-1C8A253A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B65DD-7C30-4AAD-8AB4-822E6B255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B8ED3-E08A-4D29-919D-F7356275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6883E4-917A-457E-A96F-9B3BE3A0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1E348-882E-4E9B-BD4F-7AF5B259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491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1F611-37D1-457D-ADB0-87F0DB59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14E9C-4CCB-434A-994C-F50DA979A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20214E-11E6-4D41-82A5-0D0838F89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6DFC42-E137-4CD0-B9E6-C001155F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3B2E3C-6F96-4BEA-BEE0-E04009AB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5A58B-B63E-4205-9753-61D6DF51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3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B1F02-00AA-4E83-9C27-F099E384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CADDD6-3A71-450F-A4EB-FDD5F945D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0174AC-51C3-494E-87EE-4E064F48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BED2EB-01BD-4D80-BBDD-3CFD48882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FDD755-FEBD-49E2-BE17-99A876A05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DD21FD-B32A-452D-BE2A-952661CE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04FF0D-81B9-4672-81D2-32414D24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43AC80-4AB4-459B-AA90-494EF973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5234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B3DC3-1678-449D-95E2-9A3A0B38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90A7EA-8774-447D-BB23-1BD26ED3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439E52-9A34-4D3C-8837-83591E01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2A4429-A98A-47EA-9DE4-EF45D483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4236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2D811F-BAB9-488F-809C-5539B423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7B7EC5-5AC1-4B75-A41F-38A67665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895F9A-EE84-4B7B-814C-231B5A83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3291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AFC6C-2DCE-404B-9F23-1C6394CA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F9353-9894-4690-807B-914D52C69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8139CF-23A2-4A17-A2AD-6D0A6CBC5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272AB3-28AE-4C84-ACE5-03547B85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83B031-5575-4BC0-A1C2-F8867D10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6A1D-222A-452F-BD17-06673095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9852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BB6B4-95E8-4581-9C19-588DCE4E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F18C5D-7DA8-4523-9ACE-F07796723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F9020-03D1-4C0F-A904-1C6B98AC1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41BBB4-46BB-40FB-8890-8554E01B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9DD4A9-D3BA-4185-BF86-69521864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95A701-A2B4-4CDB-BC52-C3C2FD14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393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8F7E5A-79DD-4589-8D5D-687B5141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UY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824111-2D73-4FBB-9690-C60A6F72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F190D-9248-4921-866A-51A5EB384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9C0D-5BAE-49EB-A994-50AB622B892C}" type="datetimeFigureOut">
              <a:rPr lang="es-UY" smtClean="0"/>
              <a:t>6/12/2019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C34DF-7FC2-4E37-82F6-9CB0ED417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AB61B3-9445-4A29-914C-4DA612537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97EB-F26B-4F8C-81A3-23242EE66D96}" type="slidenum">
              <a:rPr lang="es-UY" smtClean="0"/>
              <a:t>‹Nº›</a:t>
            </a:fld>
            <a:endParaRPr lang="es-UY"/>
          </a:p>
        </p:txBody>
      </p:sp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8FE263A7-5E30-4C7D-9C2C-38703B356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44" y="1027906"/>
            <a:ext cx="49545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1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Wikipedia:Portada" TargetMode="External"/><Relationship Id="rId2" Type="http://schemas.openxmlformats.org/officeDocument/2006/relationships/hyperlink" Target="https://mujeresconciencia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File:Dorothy_Hodgkin_Nobel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766E8B11-8AC2-4BDC-A7C3-FA093D67296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980049" y="1491997"/>
            <a:ext cx="8230464" cy="1144921"/>
          </a:xfrm>
        </p:spPr>
        <p:txBody>
          <a:bodyPr>
            <a:normAutofit fontScale="90000"/>
          </a:bodyPr>
          <a:lstStyle/>
          <a:p>
            <a:pPr algn="ctr" eaLnBrk="1"/>
            <a:r>
              <a:rPr lang="es-UY" altLang="es-UY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Protagonistas</a:t>
            </a:r>
            <a:r>
              <a:rPr altLang="es-UY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 de la </a:t>
            </a:r>
            <a:r>
              <a:rPr lang="es-UY" altLang="es-UY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Química</a:t>
            </a:r>
            <a:br>
              <a:rPr altLang="es-UY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lang="es-UY" altLang="es-UY" sz="330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2</a:t>
            </a:r>
            <a:r>
              <a:rPr altLang="es-UY" sz="330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° </a:t>
            </a:r>
            <a:r>
              <a:rPr lang="es-UY" altLang="es-UY" sz="330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parte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7BE6D-C252-4E72-9287-B405F9FC1A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9449" y="3058882"/>
            <a:ext cx="9492036" cy="2988314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86"/>
              </a:spcAft>
              <a:buNone/>
              <a:defRPr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La Química, como toda ciencia, es creada por la mente de diferentes personas que dedicaron gran parte de su vida a hacerse preguntas y buscar respuestas.</a:t>
            </a:r>
          </a:p>
        </p:txBody>
      </p:sp>
      <p:pic>
        <p:nvPicPr>
          <p:cNvPr id="5124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D136E07B-CA74-485B-8881-08833C5F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68" y="1"/>
            <a:ext cx="3171213" cy="11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uadroTexto 6">
            <a:extLst>
              <a:ext uri="{FF2B5EF4-FFF2-40B4-BE49-F238E27FC236}">
                <a16:creationId xmlns:a16="http://schemas.microsoft.com/office/drawing/2014/main" id="{CF3D0975-EC91-4A16-A249-6186C131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417" y="6202732"/>
            <a:ext cx="2397851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s-UY" altLang="es-UY" sz="1633" i="1">
                <a:latin typeface="Calibri" panose="020F0502020204030204" pitchFamily="34" charset="0"/>
              </a:rPr>
              <a:t>Mtra. Andrea Etchartea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84EF3-AF14-4F9F-9A4F-A27D913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Rosalind Franklin</a:t>
            </a:r>
          </a:p>
        </p:txBody>
      </p:sp>
      <p:pic>
        <p:nvPicPr>
          <p:cNvPr id="6" name="Marcador de contenido 5" descr="Imagen que contiene persona, ropa, parado, mujer&#10;&#10;Descripción generada automáticamente">
            <a:extLst>
              <a:ext uri="{FF2B5EF4-FFF2-40B4-BE49-F238E27FC236}">
                <a16:creationId xmlns:a16="http://schemas.microsoft.com/office/drawing/2014/main" id="{13943B19-8B82-476D-8EC5-75AD232ADC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9A6546-7EC5-4E9B-BF8D-0D44BBB9F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353992"/>
            <a:ext cx="676702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UY" sz="2400" dirty="0"/>
              <a:t>Nació el 25 de julio de 1920 en Londres, Inglaterra. Falleció el 16 de abril de 1958.</a:t>
            </a:r>
          </a:p>
          <a:p>
            <a:r>
              <a:rPr lang="es-UY" sz="2400" dirty="0"/>
              <a:t>Fue pionera en el desarrollo de la cristalografía y la difracción de los rayos X.</a:t>
            </a:r>
          </a:p>
          <a:p>
            <a:r>
              <a:rPr lang="es-UY" sz="2400" dirty="0"/>
              <a:t>Se dice que es la verdadera descubridora de la estructura del ADN, porque con sus técnicas pudo observarla. Pero el crédito por esto lo recibieron los científicos Watson y Crick, recibieron el premio Nobel de Medicina por ello. </a:t>
            </a:r>
          </a:p>
        </p:txBody>
      </p:sp>
      <p:pic>
        <p:nvPicPr>
          <p:cNvPr id="7" name="Gráfico 6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7B0D28A0-3ABE-4DBB-A89B-8B3036320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200" y="58687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61730-314E-44AC-878C-6D9406BE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Fuentes consultadas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232DA-865D-420C-83F3-2971A5A98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59683" cy="132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Y" dirty="0">
                <a:hlinkClick r:id="rId2"/>
              </a:rPr>
              <a:t>mujeresconciencia.com</a:t>
            </a:r>
            <a:r>
              <a:rPr lang="es-UY" dirty="0"/>
              <a:t> </a:t>
            </a:r>
          </a:p>
          <a:p>
            <a:pPr marL="0" indent="0">
              <a:buNone/>
            </a:pPr>
            <a:r>
              <a:rPr lang="es-UY" dirty="0">
                <a:hlinkClick r:id="rId3"/>
              </a:rPr>
              <a:t>Wikipedia</a:t>
            </a:r>
            <a:endParaRPr lang="es-UY" dirty="0"/>
          </a:p>
          <a:p>
            <a:pPr marL="0" indent="0">
              <a:buNone/>
            </a:pPr>
            <a:r>
              <a:rPr lang="es-UY" dirty="0">
                <a:hlinkClick r:id="rId4"/>
              </a:rPr>
              <a:t>Wikimedia </a:t>
            </a:r>
            <a:r>
              <a:rPr lang="es-UY" dirty="0" err="1">
                <a:hlinkClick r:id="rId4"/>
              </a:rPr>
              <a:t>Commons</a:t>
            </a:r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C6E197-3664-482E-9FCB-237AD918F6C8}"/>
              </a:ext>
            </a:extLst>
          </p:cNvPr>
          <p:cNvSpPr txBox="1"/>
          <p:nvPr/>
        </p:nvSpPr>
        <p:spPr>
          <a:xfrm>
            <a:off x="1326465" y="5522204"/>
            <a:ext cx="938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/>
              <a:t>Las imágenes presentadas son de Dominio Público a no ser que se especifique lo contrario. </a:t>
            </a:r>
          </a:p>
        </p:txBody>
      </p:sp>
    </p:spTree>
    <p:extLst>
      <p:ext uri="{BB962C8B-B14F-4D97-AF65-F5344CB8AC3E}">
        <p14:creationId xmlns:p14="http://schemas.microsoft.com/office/powerpoint/2010/main" val="280546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C75F857F-DF8D-4779-B9A7-55FDE6B0FC0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523521" y="495224"/>
            <a:ext cx="8230465" cy="701731"/>
          </a:xfrm>
        </p:spPr>
        <p:txBody>
          <a:bodyPr>
            <a:spAutoFit/>
          </a:bodyPr>
          <a:lstStyle/>
          <a:p>
            <a:pPr algn="ctr" eaLnBrk="1"/>
            <a:r>
              <a:rPr altLang="es-UY" dirty="0" err="1">
                <a:solidFill>
                  <a:srgbClr val="000000"/>
                </a:solidFill>
                <a:latin typeface="Britannic Bold" panose="020B0903060703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Índice</a:t>
            </a:r>
            <a:endParaRPr altLang="es-UY" dirty="0">
              <a:solidFill>
                <a:srgbClr val="000000"/>
              </a:solidFill>
              <a:latin typeface="Britannic Bold" panose="020B0903060703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7171" name="Marcador de texto 2">
            <a:extLst>
              <a:ext uri="{FF2B5EF4-FFF2-40B4-BE49-F238E27FC236}">
                <a16:creationId xmlns:a16="http://schemas.microsoft.com/office/drawing/2014/main" id="{3DB6D402-7E21-4DBC-B1EA-1A0A890F8729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870596" y="1723796"/>
            <a:ext cx="4225404" cy="4023782"/>
          </a:xfrm>
        </p:spPr>
        <p:txBody>
          <a:bodyPr>
            <a:normAutofit lnSpcReduction="10000"/>
          </a:bodyPr>
          <a:lstStyle/>
          <a:p>
            <a:pPr marL="0" indent="0" eaLnBrk="1">
              <a:buSzPct val="45000"/>
              <a:buNone/>
            </a:pPr>
            <a:r>
              <a:rPr altLang="es-UY" sz="2177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Primera </a:t>
            </a:r>
            <a:r>
              <a:rPr altLang="es-UY" sz="2177" b="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parte</a:t>
            </a:r>
            <a:endParaRPr altLang="es-UY" sz="2177" b="1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Aristóteles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María la </a:t>
            </a:r>
            <a:r>
              <a:rPr altLang="es-UY" sz="2177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Judía</a:t>
            </a:r>
            <a:endParaRPr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Hipatia</a:t>
            </a: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 de </a:t>
            </a:r>
            <a:r>
              <a:rPr altLang="es-UY" sz="2177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Alejandría</a:t>
            </a:r>
            <a:endParaRPr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Anders Celsius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John Dalton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Wallace Carothers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Marie Skłodowska Curie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Pierre Curie</a:t>
            </a:r>
          </a:p>
          <a:p>
            <a:pPr eaLnBrk="1">
              <a:buSzPct val="45000"/>
              <a:buFont typeface="StarSymbol"/>
              <a:buChar char="●"/>
            </a:pPr>
            <a:r>
              <a:rPr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Henri Becquerel</a:t>
            </a:r>
          </a:p>
        </p:txBody>
      </p:sp>
      <p:sp>
        <p:nvSpPr>
          <p:cNvPr id="7172" name="Marcador de texto 3">
            <a:extLst>
              <a:ext uri="{FF2B5EF4-FFF2-40B4-BE49-F238E27FC236}">
                <a16:creationId xmlns:a16="http://schemas.microsoft.com/office/drawing/2014/main" id="{15F0ED6F-F03E-47EF-9EE1-8933C3DE5E41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6096000" y="1723796"/>
            <a:ext cx="4409743" cy="4654569"/>
          </a:xfrm>
        </p:spPr>
        <p:txBody>
          <a:bodyPr/>
          <a:lstStyle/>
          <a:p>
            <a:pPr marL="0" indent="0" eaLnBrk="1">
              <a:buSzPct val="45000"/>
              <a:buNone/>
            </a:pPr>
            <a:r>
              <a:rPr lang="es-AR" altLang="es-UY" sz="2177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</a:rPr>
              <a:t>Segunda parte</a:t>
            </a:r>
          </a:p>
          <a:p>
            <a:pPr eaLnBrk="1"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3" action="ppaction://hlinksldjump"/>
              </a:rPr>
              <a:t>Demócrito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4" action="ppaction://hlinksldjump"/>
              </a:rPr>
              <a:t>Elizabeth </a:t>
            </a:r>
            <a:r>
              <a:rPr lang="es-AR" altLang="es-UY" sz="2177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4" action="ppaction://hlinksldjump"/>
              </a:rPr>
              <a:t>Fulhame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5" action="ppaction://hlinksldjump"/>
              </a:rPr>
              <a:t>Antonie Lavoisier  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6" action="ppaction://hlinksldjump"/>
              </a:rPr>
              <a:t>Dmitri Mendeléyev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7" action="ppaction://hlinksldjump"/>
              </a:rPr>
              <a:t>J. J. Thomson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8" action="ppaction://hlinksldjump"/>
              </a:rPr>
              <a:t>Ernest Rutherford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9" action="ppaction://hlinksldjump"/>
              </a:rPr>
              <a:t>Dorothy </a:t>
            </a:r>
            <a:r>
              <a:rPr lang="es-AR" altLang="es-UY" sz="2177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9" action="ppaction://hlinksldjump"/>
              </a:rPr>
              <a:t>Crowfoot</a:t>
            </a: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9" action="ppaction://hlinksldjump"/>
              </a:rPr>
              <a:t> Hodgkin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es-AR" altLang="es-UY" sz="2177" dirty="0">
                <a:solidFill>
                  <a:srgbClr val="000000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Mangal" panose="02040503050203030202" pitchFamily="18" charset="0"/>
                <a:hlinkClick r:id="rId10" action="ppaction://hlinksldjump"/>
              </a:rPr>
              <a:t>Rosalind Franklin</a:t>
            </a:r>
            <a:endParaRPr lang="es-AR" altLang="es-UY" sz="2177" dirty="0">
              <a:solidFill>
                <a:srgbClr val="000000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05638-0B77-497D-B537-8477B28B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Demócrito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5DE330-3F1B-4508-8D16-12DED92B25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UY" dirty="0"/>
              <a:t>Nació en el año 460 antes de Cristo, en una colonia griega de la actual Turquía. Murió en el año 370 a.C. </a:t>
            </a:r>
          </a:p>
          <a:p>
            <a:r>
              <a:rPr lang="es-UY" dirty="0"/>
              <a:t>Filósofo y matemático, caracterizado por su buen humor.</a:t>
            </a:r>
          </a:p>
          <a:p>
            <a:r>
              <a:rPr lang="es-UY" dirty="0"/>
              <a:t>Desarrolló la teoría atómica del universo, planteada por Leucipo. Planteó la existencia de partículas indivisibles y de vacío. </a:t>
            </a:r>
          </a:p>
          <a:p>
            <a:r>
              <a:rPr lang="es-UY" dirty="0"/>
              <a:t>Viajó por gran parte de Asia y Egipto para estudiar con diferentes sabios. </a:t>
            </a:r>
          </a:p>
        </p:txBody>
      </p:sp>
      <p:pic>
        <p:nvPicPr>
          <p:cNvPr id="6" name="Marcador de contenido 5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28F4AD6-630D-4566-B58B-6F1B9D8CB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1" y="365125"/>
            <a:ext cx="4582999" cy="5677191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27AEFC-115E-4644-A58C-866EC9B672E1}"/>
              </a:ext>
            </a:extLst>
          </p:cNvPr>
          <p:cNvSpPr txBox="1"/>
          <p:nvPr/>
        </p:nvSpPr>
        <p:spPr>
          <a:xfrm>
            <a:off x="6770801" y="6042316"/>
            <a:ext cx="4582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/>
              <a:t>Demócrito</a:t>
            </a:r>
            <a:endParaRPr lang="es-UY" sz="1200" b="1" dirty="0"/>
          </a:p>
          <a:p>
            <a:r>
              <a:rPr lang="es-UY" sz="1200" dirty="0"/>
              <a:t>Óleo sobre lienzo de Hendrick ter </a:t>
            </a:r>
            <a:r>
              <a:rPr lang="es-UY" sz="1200" dirty="0" err="1"/>
              <a:t>Brugghen</a:t>
            </a:r>
            <a:r>
              <a:rPr lang="es-UY" sz="1200" dirty="0"/>
              <a:t>. </a:t>
            </a:r>
          </a:p>
        </p:txBody>
      </p:sp>
      <p:pic>
        <p:nvPicPr>
          <p:cNvPr id="8" name="Gráfico 7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53A28928-2FB6-4F3A-BA26-1A4CD06CA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200" y="585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734CF-397F-4863-B536-D3574ED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Elizabeth </a:t>
            </a:r>
            <a:r>
              <a:rPr lang="es-UY" dirty="0" err="1"/>
              <a:t>Fulhame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5D87-D8CF-467E-AF2B-A02182BA2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939" y="1825625"/>
            <a:ext cx="7042276" cy="4351338"/>
          </a:xfrm>
        </p:spPr>
        <p:txBody>
          <a:bodyPr>
            <a:normAutofit fontScale="92500"/>
          </a:bodyPr>
          <a:lstStyle/>
          <a:p>
            <a:r>
              <a:rPr lang="es-UY" dirty="0"/>
              <a:t>Se sabe que vivió en Escocia en el s XVIII.</a:t>
            </a:r>
          </a:p>
          <a:p>
            <a:r>
              <a:rPr lang="es-UY" dirty="0"/>
              <a:t>Desarrolló importantes estudios sobre la combustión. </a:t>
            </a:r>
          </a:p>
          <a:p>
            <a:r>
              <a:rPr lang="es-UY" dirty="0"/>
              <a:t>Refiriéndose a su libro expresó que deseaba que pudiera servir como «un faro para las navegantes futuras» (las mujeres) realizando investigaciones científicas.</a:t>
            </a:r>
          </a:p>
          <a:p>
            <a:r>
              <a:rPr lang="es-UY" dirty="0"/>
              <a:t>Desarrolló el concepto de «catálisis » y descubrió los mecanismos de </a:t>
            </a:r>
            <a:r>
              <a:rPr lang="es-UY" dirty="0" err="1"/>
              <a:t>fotorreducción</a:t>
            </a:r>
            <a:r>
              <a:rPr lang="es-UY" dirty="0"/>
              <a:t>.</a:t>
            </a:r>
          </a:p>
        </p:txBody>
      </p:sp>
      <p:pic>
        <p:nvPicPr>
          <p:cNvPr id="6" name="Marcador de contenido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D3DE5F-DC9F-4A2A-8586-E319F500F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33" y="0"/>
            <a:ext cx="3366699" cy="5965371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45D24E-28E8-4219-89A3-42EB2A8B5592}"/>
              </a:ext>
            </a:extLst>
          </p:cNvPr>
          <p:cNvSpPr txBox="1"/>
          <p:nvPr/>
        </p:nvSpPr>
        <p:spPr>
          <a:xfrm>
            <a:off x="7429499" y="5965371"/>
            <a:ext cx="4762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dirty="0"/>
              <a:t>Primera página de su ensayo sobre combustión, publicado en Londres, 1794. </a:t>
            </a:r>
          </a:p>
          <a:p>
            <a:r>
              <a:rPr lang="es-UY" sz="1200" dirty="0"/>
              <a:t>No se conocen fotografías de Elizabeth</a:t>
            </a:r>
            <a:r>
              <a:rPr lang="es-UY" dirty="0"/>
              <a:t>. </a:t>
            </a:r>
          </a:p>
        </p:txBody>
      </p:sp>
      <p:pic>
        <p:nvPicPr>
          <p:cNvPr id="8" name="Gráfico 7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DFD11B66-0CD2-46E8-96BF-0514D181E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200" y="585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8F344-6F1D-4E09-B272-ED57A7C7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Antoine Lavoisier</a:t>
            </a:r>
          </a:p>
        </p:txBody>
      </p:sp>
      <p:pic>
        <p:nvPicPr>
          <p:cNvPr id="6" name="Marcador de contenido 5" descr="Imagen que contiene texto, negro, vestido, agua&#10;&#10;Descripción generada automáticamente">
            <a:extLst>
              <a:ext uri="{FF2B5EF4-FFF2-40B4-BE49-F238E27FC236}">
                <a16:creationId xmlns:a16="http://schemas.microsoft.com/office/drawing/2014/main" id="{AEBEAE50-9B89-491D-A09C-48DDD411B3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6"/>
          <a:stretch/>
        </p:blipFill>
        <p:spPr>
          <a:xfrm>
            <a:off x="20" y="10"/>
            <a:ext cx="4635569" cy="6857986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59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06C93-8070-41D6-ABF5-85A167BB5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UY" sz="2000" dirty="0"/>
              <a:t>Nació el 26 de agosto de 1743, en París, Francia. Murió el 8 de mayo de 1794. </a:t>
            </a:r>
          </a:p>
          <a:p>
            <a:r>
              <a:rPr lang="es-UY" sz="2000" dirty="0"/>
              <a:t>Es considerado el “padre de la química moderna”.</a:t>
            </a:r>
          </a:p>
          <a:p>
            <a:r>
              <a:rPr lang="es-UY" sz="2000" dirty="0"/>
              <a:t>Descubrió que el agua está compuesta por hidrógeno y oxígeno. Hasta ese momento se pensaba que el agua es un elemento. </a:t>
            </a:r>
          </a:p>
          <a:p>
            <a:r>
              <a:rPr lang="es-UY" sz="2000" dirty="0"/>
              <a:t>Estudió, entre otras cosas, la oxidación de los cuerpos, la respiración animal, la combustión, el aire, la fotosíntesis.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844FB9-017E-4C3C-B5A3-A27D6DDEF308}"/>
              </a:ext>
            </a:extLst>
          </p:cNvPr>
          <p:cNvSpPr txBox="1"/>
          <p:nvPr/>
        </p:nvSpPr>
        <p:spPr>
          <a:xfrm>
            <a:off x="4635589" y="5988344"/>
            <a:ext cx="6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UY" dirty="0">
                <a:solidFill>
                  <a:srgbClr val="222222"/>
                </a:solidFill>
                <a:latin typeface="inherit"/>
              </a:rPr>
              <a:t>Antoine-Laurent Lavoisier. Grabado lineal de Louis Jean </a:t>
            </a:r>
            <a:r>
              <a:rPr lang="es-ES" altLang="es-UY" dirty="0" err="1">
                <a:solidFill>
                  <a:srgbClr val="222222"/>
                </a:solidFill>
                <a:latin typeface="inherit"/>
              </a:rPr>
              <a:t>Desire</a:t>
            </a:r>
            <a:r>
              <a:rPr lang="es-ES" altLang="es-UY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ES" altLang="es-UY" dirty="0" err="1">
                <a:solidFill>
                  <a:srgbClr val="222222"/>
                </a:solidFill>
                <a:latin typeface="inherit"/>
              </a:rPr>
              <a:t>Delaistre</a:t>
            </a:r>
            <a:r>
              <a:rPr lang="es-ES" altLang="es-UY" dirty="0">
                <a:solidFill>
                  <a:srgbClr val="222222"/>
                </a:solidFill>
                <a:latin typeface="inherit"/>
              </a:rPr>
              <a:t>, según un diseño de Julien Leopold </a:t>
            </a:r>
            <a:r>
              <a:rPr lang="es-ES" altLang="es-UY" dirty="0" err="1">
                <a:solidFill>
                  <a:srgbClr val="222222"/>
                </a:solidFill>
                <a:latin typeface="inherit"/>
              </a:rPr>
              <a:t>Boilly</a:t>
            </a:r>
            <a:r>
              <a:rPr lang="es-ES" altLang="es-UY" dirty="0">
                <a:solidFill>
                  <a:srgbClr val="222222"/>
                </a:solidFill>
                <a:latin typeface="inherit"/>
              </a:rPr>
              <a:t>. </a:t>
            </a:r>
            <a:endParaRPr lang="es-ES" altLang="es-UY" sz="1400" dirty="0">
              <a:latin typeface="Arial" panose="020B0604020202020204" pitchFamily="34" charset="0"/>
            </a:endParaRPr>
          </a:p>
        </p:txBody>
      </p:sp>
      <p:pic>
        <p:nvPicPr>
          <p:cNvPr id="12" name="Gráfico 11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425C41EB-BD41-4894-B977-B763574E8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4720" y="58005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45470-4164-4B60-9305-8CCF696C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Dmitri</a:t>
            </a:r>
            <a:r>
              <a:rPr lang="es-UY" dirty="0"/>
              <a:t> Mendeléyev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D4334-CCBD-41D4-93A1-FE20936A3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769" y="1825625"/>
            <a:ext cx="5756031" cy="4351338"/>
          </a:xfrm>
        </p:spPr>
        <p:txBody>
          <a:bodyPr/>
          <a:lstStyle/>
          <a:p>
            <a:r>
              <a:rPr lang="es-UY" dirty="0"/>
              <a:t>Nació el 8 de febrero de 1834 de 1834, en </a:t>
            </a:r>
            <a:r>
              <a:rPr lang="es-UY" dirty="0" err="1"/>
              <a:t>Tobolsk</a:t>
            </a:r>
            <a:r>
              <a:rPr lang="es-UY" dirty="0"/>
              <a:t>, Siberia, Rusia. Murió 2 de febrero de 1907 (fechas según nuestro calendario).</a:t>
            </a:r>
          </a:p>
          <a:p>
            <a:r>
              <a:rPr lang="es-UY" dirty="0"/>
              <a:t>Se dice que tenía 12 hermanos. </a:t>
            </a:r>
          </a:p>
          <a:p>
            <a:r>
              <a:rPr lang="es-UY" dirty="0"/>
              <a:t>Fue quien clasificó los elementos químicos y los ordenó creando la tabla periódica de los elementos. </a:t>
            </a:r>
          </a:p>
        </p:txBody>
      </p:sp>
      <p:pic>
        <p:nvPicPr>
          <p:cNvPr id="6" name="Marcador de contenido 5" descr="Imagen que contiene persona, mujer, hombre, viendo&#10;&#10;Descripción generada automáticamente">
            <a:extLst>
              <a:ext uri="{FF2B5EF4-FFF2-40B4-BE49-F238E27FC236}">
                <a16:creationId xmlns:a16="http://schemas.microsoft.com/office/drawing/2014/main" id="{362608DD-9305-47F9-9601-16A773942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9" y="-484807"/>
            <a:ext cx="5756031" cy="8029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áfico 4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B78DD871-541D-4A56-A0DA-0227BEA6D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200" y="585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682DB-3834-4A71-9CC8-1F5A6C3F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9"/>
            <a:ext cx="4550173" cy="1325563"/>
          </a:xfrm>
        </p:spPr>
        <p:txBody>
          <a:bodyPr/>
          <a:lstStyle/>
          <a:p>
            <a:r>
              <a:rPr lang="es-UY"/>
              <a:t>J. J. Thomson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141B9-4F1E-4F0A-9460-79229F2A0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830" y="1253331"/>
            <a:ext cx="5042543" cy="5239544"/>
          </a:xfrm>
        </p:spPr>
        <p:txBody>
          <a:bodyPr>
            <a:normAutofit fontScale="92500" lnSpcReduction="20000"/>
          </a:bodyPr>
          <a:lstStyle/>
          <a:p>
            <a:r>
              <a:rPr lang="es-UY"/>
              <a:t>Nació el 18 de diciembre de 1856 en Manchester, Inglaterra. Falleció el 30 de agosto de 1940.</a:t>
            </a:r>
          </a:p>
          <a:p>
            <a:r>
              <a:rPr lang="es-UY"/>
              <a:t>Comunicó que los átomos estaban formados por partículas más pequeñas. </a:t>
            </a:r>
          </a:p>
          <a:p>
            <a:r>
              <a:rPr lang="es-UY"/>
              <a:t>Descubrió el electrón y los isótopos. </a:t>
            </a:r>
          </a:p>
          <a:p>
            <a:r>
              <a:rPr lang="es-UY"/>
              <a:t>Recibió en 1906, el premio Nobel de Física «en reconocimiento de los grandes méritos de sus investigaciones teóricas y experimentales en la conducción de la electricidad generada por los gases». </a:t>
            </a:r>
            <a:endParaRPr lang="es-UY" dirty="0"/>
          </a:p>
        </p:txBody>
      </p:sp>
      <p:pic>
        <p:nvPicPr>
          <p:cNvPr id="6" name="Marcador de contenido 5" descr="Imagen que contiene edificio, hombre, parado, frente&#10;&#10;Descripción generada automáticamente">
            <a:extLst>
              <a:ext uri="{FF2B5EF4-FFF2-40B4-BE49-F238E27FC236}">
                <a16:creationId xmlns:a16="http://schemas.microsoft.com/office/drawing/2014/main" id="{C43771F1-CF29-4019-B3BB-E082349F2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73" y="728961"/>
            <a:ext cx="6714536" cy="5464969"/>
          </a:xfrm>
        </p:spPr>
      </p:pic>
      <p:pic>
        <p:nvPicPr>
          <p:cNvPr id="5" name="Gráfico 4" descr="Volver">
            <a:hlinkClick r:id="rId3" action="ppaction://hlinksldjump"/>
            <a:extLst>
              <a:ext uri="{FF2B5EF4-FFF2-40B4-BE49-F238E27FC236}">
                <a16:creationId xmlns:a16="http://schemas.microsoft.com/office/drawing/2014/main" id="{749CD5D7-2032-49C7-AFB9-5C4B2179A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200" y="585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0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09838D-C47D-46A7-BFD8-354DDDDF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7000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Ernest Rutherford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Marcador de contenido 5" descr="Foto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521D8E4F-AF20-4BCF-B21C-76C74921C6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4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5F0CF3-380F-421D-880D-DF4A7C44A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6063" y="1230923"/>
            <a:ext cx="6488722" cy="55570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s-UY" sz="2400">
                <a:solidFill>
                  <a:srgbClr val="000000"/>
                </a:solidFill>
              </a:rPr>
              <a:t>Nació el 30 de agosto de 1871, en Spring Grove, Nueva Zelanda. Murió el 19 de octubre de 1937.</a:t>
            </a:r>
          </a:p>
          <a:p>
            <a:r>
              <a:rPr lang="es-UY" sz="2400">
                <a:solidFill>
                  <a:srgbClr val="000000"/>
                </a:solidFill>
              </a:rPr>
              <a:t>Fue físico y químico. </a:t>
            </a:r>
          </a:p>
          <a:p>
            <a:r>
              <a:rPr lang="es-UY" sz="2400">
                <a:solidFill>
                  <a:srgbClr val="000000"/>
                </a:solidFill>
              </a:rPr>
              <a:t>Estudió partículas radiactivas y las clasificó.</a:t>
            </a:r>
          </a:p>
          <a:p>
            <a:r>
              <a:rPr lang="es-UY" sz="2400">
                <a:solidFill>
                  <a:srgbClr val="000000"/>
                </a:solidFill>
              </a:rPr>
              <a:t>En 1908 ganó el premio Nóbel de Química. </a:t>
            </a:r>
          </a:p>
          <a:p>
            <a:r>
              <a:rPr lang="es-UY" sz="2400">
                <a:solidFill>
                  <a:srgbClr val="000000"/>
                </a:solidFill>
              </a:rPr>
              <a:t>Elaboró una teoría atómica donde existe un núcleo con toda la carga positiva y casi toda la masa del átomo, y una zona periférica con la carga negativa. </a:t>
            </a:r>
          </a:p>
          <a:p>
            <a:r>
              <a:rPr lang="es-UY" sz="2400">
                <a:solidFill>
                  <a:srgbClr val="000000"/>
                </a:solidFill>
              </a:rPr>
              <a:t>Fue sepultado en la Abadía de Westminster, Londres, cerca de grandes científicos británicos como Isaac Newton y a William Kelvin. </a:t>
            </a:r>
          </a:p>
          <a:p>
            <a:endParaRPr lang="es-UY" sz="2400">
              <a:solidFill>
                <a:srgbClr val="000000"/>
              </a:solidFill>
            </a:endParaRPr>
          </a:p>
        </p:txBody>
      </p:sp>
      <p:pic>
        <p:nvPicPr>
          <p:cNvPr id="8" name="Gráfico 7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8EB2BCC1-8297-418D-A553-A9F8F0D5E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4868" y="58456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C8DBC-A74A-4246-A198-7837D4C1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Dorothy</a:t>
            </a:r>
            <a:r>
              <a:rPr lang="es-UY" dirty="0"/>
              <a:t> </a:t>
            </a:r>
            <a:r>
              <a:rPr lang="es-UY" dirty="0" err="1"/>
              <a:t>Crowfoot</a:t>
            </a:r>
            <a:r>
              <a:rPr lang="es-UY" dirty="0"/>
              <a:t> Hodgkin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0CBE0-94FF-4789-B704-61533FD93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37849" cy="4351338"/>
          </a:xfrm>
        </p:spPr>
        <p:txBody>
          <a:bodyPr>
            <a:normAutofit/>
          </a:bodyPr>
          <a:lstStyle/>
          <a:p>
            <a:r>
              <a:rPr lang="es-UY" dirty="0"/>
              <a:t>Nació el 12 de mayo de 1910 en El Cairo, cuando Egipto pertenecía al Imperio Británico. Falleció el 29 de julio de 1994. </a:t>
            </a:r>
          </a:p>
          <a:p>
            <a:r>
              <a:rPr lang="es-UY" dirty="0"/>
              <a:t>Desarrolló la cristalografía de proteínas por lo que recibió el premio Nobel de Química. </a:t>
            </a:r>
          </a:p>
          <a:p>
            <a:r>
              <a:rPr lang="es-UY" dirty="0"/>
              <a:t>Fue madre de tres hijos, y su maternidad no le impidió continuar con sus trabajos de investigación.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B2EF36-EB4C-4E36-8241-027E91CE7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2646" y="5528603"/>
            <a:ext cx="3651153" cy="1111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1200" dirty="0"/>
              <a:t>Imagen: Autor desconocido. </a:t>
            </a:r>
          </a:p>
          <a:p>
            <a:pPr marL="0" indent="0">
              <a:buNone/>
            </a:pPr>
            <a:r>
              <a:rPr lang="es-UY" sz="1200" dirty="0"/>
              <a:t>Fuente de la imagen: </a:t>
            </a:r>
            <a:r>
              <a:rPr lang="es-UY" sz="1200" dirty="0">
                <a:hlinkClick r:id="rId2"/>
              </a:rPr>
              <a:t>https://en.wikipedia.org/wiki/File:Dorothy_Hodgkin_Nobel.jpg</a:t>
            </a:r>
            <a:endParaRPr lang="es-UY" sz="1200" dirty="0"/>
          </a:p>
        </p:txBody>
      </p:sp>
      <p:pic>
        <p:nvPicPr>
          <p:cNvPr id="6" name="Imagen 5" descr="Foto blanco y negro de persona sonriendo&#10;&#10;Descripción generada automáticamente">
            <a:extLst>
              <a:ext uri="{FF2B5EF4-FFF2-40B4-BE49-F238E27FC236}">
                <a16:creationId xmlns:a16="http://schemas.microsoft.com/office/drawing/2014/main" id="{113C4351-B370-4FC3-94D4-FF312C3E7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46" y="481817"/>
            <a:ext cx="3467101" cy="4903471"/>
          </a:xfrm>
          <a:prstGeom prst="rect">
            <a:avLst/>
          </a:prstGeom>
        </p:spPr>
      </p:pic>
      <p:pic>
        <p:nvPicPr>
          <p:cNvPr id="7" name="Gráfico 6" descr="Volver">
            <a:hlinkClick r:id="rId4" action="ppaction://hlinksldjump"/>
            <a:extLst>
              <a:ext uri="{FF2B5EF4-FFF2-40B4-BE49-F238E27FC236}">
                <a16:creationId xmlns:a16="http://schemas.microsoft.com/office/drawing/2014/main" id="{46754C16-9A38-4FA0-92CE-1300ACFF6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1200" y="585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Britannic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777</Words>
  <Application>Microsoft Office PowerPoint</Application>
  <PresentationFormat>Panorámica</PresentationFormat>
  <Paragraphs>76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Britannic Bold</vt:lpstr>
      <vt:lpstr>Calibri</vt:lpstr>
      <vt:lpstr>Comic Sans MS</vt:lpstr>
      <vt:lpstr>inherit</vt:lpstr>
      <vt:lpstr>Liberation Sans</vt:lpstr>
      <vt:lpstr>Liberation Serif</vt:lpstr>
      <vt:lpstr>StarSymbol</vt:lpstr>
      <vt:lpstr>Tema de Office</vt:lpstr>
      <vt:lpstr>Protagonistas de la Química 2° parte</vt:lpstr>
      <vt:lpstr>Índice</vt:lpstr>
      <vt:lpstr>Demócrito</vt:lpstr>
      <vt:lpstr>Elizabeth Fulhame</vt:lpstr>
      <vt:lpstr>Antoine Lavoisier</vt:lpstr>
      <vt:lpstr>Dmitri Mendeléyev</vt:lpstr>
      <vt:lpstr>J. J. Thomson</vt:lpstr>
      <vt:lpstr>Ernest Rutherford</vt:lpstr>
      <vt:lpstr>Dorothy Crowfoot Hodgkin</vt:lpstr>
      <vt:lpstr>Rosalind Franklin</vt:lpstr>
      <vt:lpstr>Fuentes consultadas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Protagonistas de la Química 2° parte</dc:title>
  <dc:creator>Andrea Etchartea</dc:creator>
  <cp:lastModifiedBy>Andrea Etchartea</cp:lastModifiedBy>
  <cp:revision>4</cp:revision>
  <dcterms:created xsi:type="dcterms:W3CDTF">2019-12-06T12:28:42Z</dcterms:created>
  <dcterms:modified xsi:type="dcterms:W3CDTF">2019-12-06T12:44:38Z</dcterms:modified>
</cp:coreProperties>
</file>