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9" r:id="rId3"/>
    <p:sldId id="256" r:id="rId4"/>
    <p:sldId id="258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</p:sldIdLst>
  <p:sldSz cx="9906000" cy="6858000" type="A4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07528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2867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5775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4572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3178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9404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329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536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5704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2700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83276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3ECA-2222-41FD-BBFD-62D5668F2642}" type="datetimeFigureOut">
              <a:rPr lang="es-UY" smtClean="0"/>
              <a:t>1/4/2019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F82C-9D86-495D-ACBE-288AA59B058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4666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webconsultas.com/pruebas-medicas/biopsia-de-medula-osea-1216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ebconsultas.com/salud-al-dia/leishmaniasis/diagnostico-de-la-leishmaniasis-5289" TargetMode="External"/><Relationship Id="rId5" Type="http://schemas.openxmlformats.org/officeDocument/2006/relationships/hyperlink" Target="http://www.webconsultas.com/pruebas-medicas/pcr-13299" TargetMode="External"/><Relationship Id="rId4" Type="http://schemas.openxmlformats.org/officeDocument/2006/relationships/hyperlink" Target="http://www.webconsultas.com/pruebas-medicas/elisa-13695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" TargetMode="External"/><Relationship Id="rId2" Type="http://schemas.openxmlformats.org/officeDocument/2006/relationships/hyperlink" Target="https://www.onsalus.com/leishmaniasis-contagio-sintomas-y-tratamiento-18047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OYRMTno5w0" TargetMode="Externa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hmania infant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55"/>
            <a:ext cx="9906000" cy="499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4342" y="811254"/>
            <a:ext cx="4459307" cy="1939925"/>
          </a:xfrm>
        </p:spPr>
        <p:txBody>
          <a:bodyPr>
            <a:noAutofit/>
          </a:bodyPr>
          <a:lstStyle/>
          <a:p>
            <a:r>
              <a:rPr lang="es-UY" sz="5850" b="1" dirty="0">
                <a:solidFill>
                  <a:schemeClr val="bg1"/>
                </a:solidFill>
              </a:rPr>
              <a:t>Leishmaniasis</a:t>
            </a:r>
            <a:br>
              <a:rPr lang="es-UY" sz="5850" b="1" dirty="0">
                <a:solidFill>
                  <a:schemeClr val="bg1"/>
                </a:solidFill>
              </a:rPr>
            </a:br>
            <a:endParaRPr lang="es-UY" sz="58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5082" y="4068570"/>
            <a:ext cx="9478241" cy="219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800" b="1" i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2800" b="1" i="1" dirty="0">
                <a:solidFill>
                  <a:schemeClr val="accent1">
                    <a:lumMod val="50000"/>
                  </a:schemeClr>
                </a:solidFill>
              </a:rPr>
              <a:t> cutánea clásica</a:t>
            </a:r>
          </a:p>
          <a:p>
            <a:r>
              <a:rPr lang="es-UY" sz="1625" dirty="0"/>
              <a:t>Es la forma más común y se presenta en zonas con abundante vegetación y humedad.</a:t>
            </a:r>
          </a:p>
          <a:p>
            <a:r>
              <a:rPr lang="es-UY" sz="1625" dirty="0"/>
              <a:t>Su localización es más frecuente en las partes expuestas del cuerpo, especialmente la cara y las extremidades.</a:t>
            </a:r>
          </a:p>
          <a:p>
            <a:r>
              <a:rPr lang="es-UY" sz="1625" dirty="0"/>
              <a:t>En la zona de la picadura del flebótomo infectado, inicialmente aparece una pápula que tiende a crecer y que, en el término de dos a cuatro semanas, aparece una úlcera espontánea, redondeada, indolora y fondo limpio color rosado, cuyos bordes bien definidos, elevados y cortados en forma de sacabocado, recuerdan la imagen del cráter de un volcán.</a:t>
            </a:r>
          </a:p>
          <a:p>
            <a:endParaRPr lang="es-UY" sz="1138" dirty="0"/>
          </a:p>
        </p:txBody>
      </p:sp>
      <p:sp>
        <p:nvSpPr>
          <p:cNvPr id="3" name="Rectángulo 2"/>
          <p:cNvSpPr/>
          <p:nvPr/>
        </p:nvSpPr>
        <p:spPr>
          <a:xfrm>
            <a:off x="4572000" y="1184482"/>
            <a:ext cx="5190778" cy="277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800" b="1" dirty="0">
                <a:solidFill>
                  <a:schemeClr val="accent1">
                    <a:lumMod val="50000"/>
                  </a:schemeClr>
                </a:solidFill>
              </a:rPr>
              <a:t>Síntomas y tipos de </a:t>
            </a:r>
            <a:r>
              <a:rPr lang="es-UY" sz="28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endParaRPr lang="es-UY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UY" sz="1463" dirty="0"/>
              <a:t>La sintomatología de la </a:t>
            </a:r>
            <a:r>
              <a:rPr lang="es-UY" sz="1463" dirty="0" err="1"/>
              <a:t>leishmaniasis</a:t>
            </a:r>
            <a:r>
              <a:rPr lang="es-UY" sz="1463" dirty="0"/>
              <a:t> es variable, puede ir desde cuadros benignos hasta más severos, dependiendo de la cepa de la </a:t>
            </a:r>
            <a:r>
              <a:rPr lang="es-UY" sz="1463" i="1" dirty="0" err="1"/>
              <a:t>Leishmania</a:t>
            </a:r>
            <a:r>
              <a:rPr lang="es-UY" sz="1463" dirty="0"/>
              <a:t> infectante, el medioambiente, y la respuesta inmune del huésped.</a:t>
            </a:r>
          </a:p>
          <a:p>
            <a:r>
              <a:rPr lang="es-UY" sz="1463" dirty="0"/>
              <a:t>Actualmente se describen </a:t>
            </a:r>
            <a:r>
              <a:rPr lang="es-UY" sz="1463" b="1" dirty="0"/>
              <a:t>cinco formas clínicas</a:t>
            </a:r>
            <a:r>
              <a:rPr lang="es-UY" sz="1463" dirty="0"/>
              <a:t> de presentación:</a:t>
            </a:r>
          </a:p>
          <a:p>
            <a:r>
              <a:rPr lang="es-UY" sz="1463" b="1" i="1" dirty="0"/>
              <a:t>Leishmaniasis cutánea clásica</a:t>
            </a:r>
          </a:p>
          <a:p>
            <a:r>
              <a:rPr lang="es-UY" sz="1463" b="1" i="1" dirty="0"/>
              <a:t>Leishmaniasis </a:t>
            </a:r>
            <a:r>
              <a:rPr lang="es-UY" sz="1463" b="1" i="1" dirty="0" err="1"/>
              <a:t>mucocutánea</a:t>
            </a:r>
            <a:r>
              <a:rPr lang="es-UY" sz="1463" b="1" i="1" dirty="0"/>
              <a:t> o espundia </a:t>
            </a:r>
          </a:p>
          <a:p>
            <a:r>
              <a:rPr lang="es-UY" sz="1463" b="1" i="1" dirty="0"/>
              <a:t>Leishmaniasis cutánea difusa</a:t>
            </a:r>
          </a:p>
          <a:p>
            <a:r>
              <a:rPr lang="es-UY" sz="1463" b="1" i="1" dirty="0"/>
              <a:t>Leishmaniasis visceral</a:t>
            </a:r>
          </a:p>
          <a:p>
            <a:r>
              <a:rPr lang="es-UY" sz="1463" b="1" i="1" dirty="0"/>
              <a:t>Leishmaniasis</a:t>
            </a:r>
            <a:r>
              <a:rPr lang="es-UY" sz="1463" b="1" i="1" dirty="0"/>
              <a:t> atípica </a:t>
            </a:r>
            <a:r>
              <a:rPr lang="es-UY" sz="1463" b="1" i="1" dirty="0" smtClean="0"/>
              <a:t>cutánea</a:t>
            </a:r>
            <a:endParaRPr lang="es-UY" sz="1463" b="1" i="1" dirty="0"/>
          </a:p>
        </p:txBody>
      </p:sp>
      <p:pic>
        <p:nvPicPr>
          <p:cNvPr id="12292" name="Picture 4" descr="http://4.bp.blogspot.com/-CvDEkBwrZ7w/TY-wVDZBVwI/AAAAAAAAKcA/92FhAj2zAaI/s1600/post15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" b="11359"/>
          <a:stretch/>
        </p:blipFill>
        <p:spPr bwMode="auto">
          <a:xfrm>
            <a:off x="224019" y="1208234"/>
            <a:ext cx="4164312" cy="25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7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1384" y="1415833"/>
            <a:ext cx="420052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UY" sz="2400" dirty="0"/>
          </a:p>
          <a:p>
            <a:r>
              <a:rPr lang="es-UY" sz="1600" dirty="0"/>
              <a:t>Se presenta meses o años después de que una persona haya padecido la forma cutánea clásica. Los parásitos se diseminan por vía linfática y sanguínea a partir de la lesión cutánea inicial cicatrizada, invadiendo las mucosas de la región nasal y oro faríngea.</a:t>
            </a:r>
          </a:p>
          <a:p>
            <a:r>
              <a:rPr lang="es-UY" sz="1600" dirty="0"/>
              <a:t>Ocurre cuando existe un desequilibrio inmunológico o fisiológico.</a:t>
            </a:r>
          </a:p>
          <a:p>
            <a:r>
              <a:rPr lang="es-UY" sz="1600" dirty="0"/>
              <a:t>Las lesiones mucosas se inician habitualmente a nivel del tabique nasal; no obstante, pueden comenzar en otras partes de las vías aéreas superiores y consisten en un infiltrado inflamatorio crónico, que se extiende rápidamente pudiendo perforar y destruir el tabique nasal, los labios, el paladar, la faringe y la laringe, provocando con ello gran dificultad para tragar y hablar.</a:t>
            </a:r>
          </a:p>
        </p:txBody>
      </p:sp>
      <p:sp>
        <p:nvSpPr>
          <p:cNvPr id="3" name="AutoShape 2" descr="Resultado de imagen para Leishmaniasis cutánea clásica"/>
          <p:cNvSpPr>
            <a:spLocks noChangeAspect="1" noChangeArrowheads="1"/>
          </p:cNvSpPr>
          <p:nvPr/>
        </p:nvSpPr>
        <p:spPr bwMode="auto">
          <a:xfrm>
            <a:off x="511385" y="2350160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s-UY" sz="1463"/>
          </a:p>
        </p:txBody>
      </p:sp>
      <p:sp>
        <p:nvSpPr>
          <p:cNvPr id="5" name="AutoShape 6" descr="Resultado de imagen para Leishmaniasis cutánea clásica"/>
          <p:cNvSpPr>
            <a:spLocks noChangeAspect="1" noChangeArrowheads="1"/>
          </p:cNvSpPr>
          <p:nvPr/>
        </p:nvSpPr>
        <p:spPr bwMode="auto">
          <a:xfrm>
            <a:off x="250230" y="649387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s-UY" sz="1463"/>
          </a:p>
        </p:txBody>
      </p:sp>
      <p:sp>
        <p:nvSpPr>
          <p:cNvPr id="6" name="AutoShape 8" descr="data:image/jpeg;base64,/9j/4AAQSkZJRgABAQAAAQABAAD/2wCEAAkGBxQTEhQUExQWFRQXGBgYGBgXGBUXGBgcGBgXGBoYHBYYHCggGBolHBcYITEhJSkrLi4uFx8zODMsNygtLisBCgoKDQ0OGhAQFywcHBwsLCwsLCwsLCwsLCwsLCwsLCwsLCwsLCwsLCwsLCwsLCwsLDcsLCwsNys3NyssNysrK//AABEIARYAtgMBIgACEQEDEQH/xAAcAAACAwEBAQEAAAAAAAAAAAADBAECBQAGCAf/xAA3EAABAwIEBAQFAwMEAwAAAAABAAIRAyEEEjFBBVFhcSKBkbETocHR8AYy4UJS8RQjM3IVYoL/xAAZAQADAQEBAAAAAAAAAAAAAAAAAQIDBAX/xAAfEQEBAQEBAAIDAQEAAAAAAAAAARECITFBA1FhEjL/2gAMAwEAAhEDEQA/APP0gj06R1QKRTlIrzrXbBabITTAgBtkRmnZZ2tZBGU0VlOECmnKbZH5ZTapDW+yPTCE19uyIKinQIKPJcGXkqHOOvVXon3RqkPo3Ct8NWEz3XPE2FuSWmE6nMTpzVS29tdwjg7ITwQ4EabpGCWu9AimlFzpp9iivEu5T/lV6HQW9UaABTgkc7WTVKl4TdAqUTcTeLEJljCWkxaYHOfsjQq1pJJmSPnCNTpgR1+SmmDrMEfl1b4kmLAzPQpypqmJb/lJ1Kci1jHqtCu6CR6hK54AvojRGeGkXA6FcjYtkGWmCdZXJ6byVMpukkcME9TW9c0NNKK0XugMRqZvCzrSGWmEakPmlR8jZNUzb6qVrU2zqoi3ZFaIVYt3U04u12yIwoQEC6nPCRmWPmyo7TW467KBVt9VDhIQFadcI1N8iPQoVBt9PqruElBuqX3vopIgaIZbF9kbPN/OOiRppNkxCJliAdDbsoayDY7yP4RKpnp3FrfVCXOGWY1GnUIZZ/HREacwE9By/Cur3gXsY6pkCXT3+v2S9WmYgb/I7hOneNRrbXqPslviHQ3B3QZI5uY97LkZxI07FcgPH0BATNNplLUCnGFdNc0M0pR6RS9NyZYLrOtIIGjfQolMlAew6giet/kmGPgdVKhIVrgfmqqwqc3z+alSWyde67PMc4VRJUVBptzSxQ0+iI8xA6Sk2VYN0QGL36ckHgtN8O1TDLpEEl1kWl/goIy8hXDNI7dkFsFWBtbzSA4baDqNFIaXCN/dQ2+2+vL+FzrdwgksJiPy31UkaGe+iuyoNTvIUMmee/3TJRzhpePp9kq47G/I/VMVqdjG1pSjqnhvCIYVU2tY7rkEVxupQHl6BTtMpHDhPUDB5rqrllM0m3TdIJSm6NkUuOqyrSGD0VWhUzx2KIDKlpBM22pVwedt+0oDBJA3XVasSjFSGnRGqpUdY/VIZ5n5IgZ/S6xI35p4rEOxBj7IjK0iLzPefJI03geBwgzvZMYosDQBZ062ix2KeQ7DjKtiQT7Su+JPRLYEGo6BBmNSAfJMVsE9oJJ/B7o/ynZDDTcXlXDueu/3WcDAt5pnDkEa7HuP4UXkzlGoRodeW6ZAka3269FnYd+UyLx5Jr4/K4N407+akWGKLZ2256Kxq6DebcjPsVQV2zr32MfdXcyDa4Nx1BRiKWcQRqZ31S4IuCI/PZM4kGCeW0X6pJ/i0N9LhM1KrPzZQhuc6b384XIDzVAJyiUhQJKbaYXTXJDzNUUMvqgYcblNNKyrWJLhoqU33sqKXCAk0hh3S6SryT6T0RqTZOu/XdUx1Qh2SATFjOncoayYdwhbDnGMjQS47aW13J2SVV76wcWgNps0mziTGg3SX/jZplxqAnZrbmdpG2/olMPintcAXgZvCQ4DS2+2kSLp/J5+m7geFCo5zXS4iDJJBtctyzflKyOOMpsqks/YTOWZyg/0z00Tr+JML6hpsImzHDw7AT79d0vUqzUc0eFrmtDgBpYjfad+qcKS6W4fhfimo9jsgZfe06Xn5lO4XjlfM1r2urNcYZqS7YwgM4cyk4fEcQHML/Abt/tkbzZTh2UnDwveC0hzeYG5DhYEdVXwOprTwddlQltN1xeH2cDyndMUdSD4T5gdQeSxn8OpuqPd8YNjQhpl0DUgGxJi/VRS4pUptip42zZ2pEjTNv27o8THoaFWD31/N0ao0EgtJAM22B78klgYqBhY4GbRuPJOvzMOQkRPLfdZ2H9j0aW9ufPuitJAj2Ox5dEKmyN+s/Toqtg3DiCNlGFRq0mToRsk3AX63+4V6pMyZjSx06dkrA5TJt5ag+6RJc4A6iPVcl3Fs6DzC5PQ87R0TbAlMI+RdOUiumuOGGFMApVjldzlnWsWDrojbqjXDrJTGCpy4cufJJtyEcS2nc3cP2ggET190kysGh2Y5i7LHIkmYJ25wi8bfLibZW29/qlKrHMINQj4T23yQ5zYg3BiDMJSbW0jew2I/wBG9rKjjlc3MYDTBJ2P9Y07LyHEqmeu52xd7nkEV1Rz3MGYkCQJl0AnSAp4u0j4RygW157iVcE5ytXiWELW02NDTEmWOJnw3BHPRUw+AdLqjmFoi2W7ZEeo0ukcPjmlobk8ZIkgmTf5LSqYp73vFNsDLl2P7byMttIv0QeVmY+u5waSfFcW1gWhZwoODsu8xqFrcSwjm1GB9nESbgyZJnp5q2LoGkA8QWu1IgubBJuRoSUaqMv4bgYdIIT7cWfhPo1JaP3QQf3DQRtvfqtnCYL4jabgRJaRLdI5uJsNtPNZxy168PeTMCYuSAAAY26paVyszh+JNJ0tN17zA4ptemH7j9w5GJXi8fhgwVKYbdlU+PUwRAaSLQMs+ZRuDY00z4TqCHDQG38oqbNnj14rtJjbbloh1WxceYQaDs2urR39ExJMgG9lHUTFW1re4+qHUqCdb/XmpaIJlCeQdpOyhNDdUvtH1XKnwhrPzXIJ5jDugCFoUFmYYaJxj7rrrjh5jhyVS6bfNBLkRhkgSs2sHLgec7BP08aGiGi8Wkazb5FIlsETqLemyexmHdkZ4YMyDIuBf0F0q35xjY6qCcrbwQSbgk2Ees3V3YgOpFpkmSXmf3GDkLjrYzbopqBrYqfvdncXN/pPK4vuSuwdBz2PfAyRc7kkGD8olJr47C4ANyOMNOWb8sstI7pXFsaKTROYuh0gDwuBIIncRHqnKdYml4XOL6QbLbAgQRY3kfQrMwmHLwBmiA519oOncwqOKYVuWo20OBk85C9Bicc1k1aQLHhtv/U5hmDm6HNItoOqWwfDw17CX/us4RoDe87deitxZsNdlBcxzAHOA0cxxMWHIg/4S30Wysn4z6lYOfZznydBBPTkvT4vDUPgEjM53w3Q4shtz4QDH/YyvP0KoqU4qPEts0QJiLS7cWjp5qa2Jqmlka5z6Yyi8nKYuG9IsmdmozODGAksDQ67ZvmO8HyRf0/hDUqCMpdMDMd/7uigUn1KQIEBtngySOUgDwjuqYJzYqNAp52Oa9lQmL5mNy6wWiSUj+no8NwmKhFTxDMx75IAOUkGwGnmvJYxmSs9ogDMYggiNRca2haeL4w59IAVAHPLszWzDQZEXtGp/wDpZdXCOFwA0AWHQ25Xumjnm/L03AqoqQDqG2jpqITz7G88rrzXBK2WqLzDttO4XtOIZXBrmwZub77qUdeVl4h1kKkb3/wprsMG59kux0f0k91ngXqvvpK5CfUd/aoSxLzmGiycprNwTtFpgQuzpxQVrt1WL9rqQeSv+eqzrbloROVwNjzR+IhwA1ETcE3Dhy2skaR8Q6RbXlstLGNzPDZv8MkQdbWB8go6+G/Hjy2Kc5ngsG5p0v5ki69LhP2CiR4GidwX6zoL3kiVh8XoVQ5zSc5eGmTBMDYHp0VOH8erUMo1bBEOEgjv0N9VUa9exofqGnTZWY6hDWlouNJHvPIoXDQfiWgh+x7GYm2pWfXa95a8mQ6YmBO0xsmqeIcwsGWZM89DePRFGeHOJhrazg1xIyNy9TI07NlBDKjhVFMjKDFhLSD8wdEtj6b3uDwSYaIEmQL202+q1MJhH0abq7SCx3he3eLeo8QPkkPiPP4B+RwcdAYI+i9NgseBiDJIaWgFrSJggixaI5clk4fDmqHtY0S+4k3JaZsNjsg4IHxEHxwG5STJJtAG+yKq+tPj/D3jNUBBBAc/ISINxf8AuOtxyWJjuEuplg3daDa8wfmnqmMcWmlVzMiR1vqCOUhK42tUIa15L2tHhIg2Ol+5RKfOxrYf9ONpgOrSRBktcAGHQd7pltBuX/aa4Fha45neIwJIBsRImwXnf9ZVDMsyLggxI59QmcO+arDRknLcXlxAOaZ1kXjkmLzf2f4/hBRrCGFktDoM78idR16Ld4VVa+jGp6G/os95ONpVMRUOV1Joa1oi/eTMWco/SVRvja4wbaTO4+yn7Y9f8/2Gngt/cL7ID+tk9xBm22x1/Asl7if5U9QQVw5rkMyQIK5RiXkcDUFlr03LFwGnktPDuXb04uTMGESkdDAMLmmyuAsq15Ew74dmEjl0W1QPja5ozONJ8xrImbb2WMx0ghNNqOptbUb+5rpBHKL/AEUV0c+wjTxIik2SIe4uLYlogRBiefqleK06ZLpBYTDmGZaWug6AbX3Gq2+B4cGu9p8LXNe0OgFvjuydhosDitJsDxkuYCLg7OgNHRPlf3ieCuN/DnblPhvYnR3kU0MG6MwBtAsbyQZjlss3DzTmS5oc20QZB5xt0TeBx80qjHE53lpHLwzF9jdC7/HoOH4qmKckDM4AFv8AZBkGdQkX4kBjKTg6HEZxpmsRIPKYKc/SkVqlRjjllkAaiWgRrporccwJdRMRnp3aZuADcWsddeiEbJcZVLhNVjTlkQ5w2kRBYZGxmLbrPxxynMJzGCdi0jl1XrB+oKdWm+nWb8NwZB8Qgm2XXaRt/ckauIoAZJa/OIEmMpMGQSLbiTzRTnV32AcKoUsUGscMlQmC7nM3vqZhZVN7sPVAcwPaHGGu0JBiRHUfJKPJY+W7Gy9Dx7G06tChVaASAWvZfwu5gbTr6oaff8rO4ZxZ1Co57WMM7PaHRPKVXiGNOapUZkyvlnhGU6Al2WZE801VxtOpTzkgVxvzykRIIjT2QKXB21Xw15a0MkucJBeG5nNEaaHyCIPJ7WfhcQQHNDoa4tmdLHftK1v0/XcKtouCTPRYNAwRzBHuvQcPaBXGU2vciDB1sNEr8n3G9iDrbUf5SNUSeVr9eqcquAsL9UB5EWH5yS6c4QK5DcRvdcoDxfD3WC1qBkLE4a+wW1hyu3tww5TR2aXN9uqDTATAYFjWvItMwOs27JlrcsgyRuRtz+RSFa3daOCJOaRIiTttZTPW3NxlY7GOpmGP0I0kAhpJBI31WfxfEGq74gGWYB5TG3eNE/xKgQ/wwNgbb81k1WZogQLTynn0lKeeN5nyZwWNik9ukttbfoVXD5fFJ1bYnY22CE2n4e42E9vmup1nlnwmiQSHu8ImQP7uQBVGf/TtfJWJc6AA4/8AYgWHmmn8cc6G1IdmINtRPXaOSyatGWB4Dg5sdo7rR/TjKdQltSwdIN9iNRyIMILz5A4/hiKmcmWmIPQaJzE8Mb8JlcABpDJyn9szqCNYaVbGhwpuokh2wcToAZBHe6c/TDhVweJw+UfEAzA6GL+sH3SO25pPE8KbTMl4dmohzZab5h4gI0c0wlP0wM1R1CGn4gIE7EXBB5ymsbjazWMa5sta2AdTcFok7WGndYOFY4uJaDIl1tRG6IrmXGjxPhYDXVAC29mwTIuHHN0PyKXdj3PiXOa6DmdJAdaBYCxi3WV7B3EhVotaKfjLRniRGoswXJtPYrztJtJgeRnfIgNLCBnBFidxJ01sEynX7Y/DqpbUaQQDmEOIBi4vfkvTcDpzXqZiHZc0mxDr3M/Veer8PePFlMWJMGBmuATETBHqtrgFJwEt1Nuh6KesHfw3nvJBBABF+9rfJKVBA3v0CapDMNL7oeIM9/ZFYkXPOkd1yl7IUrMPzvhxsFvYR0led4a+wW5gjdd35I4OWyxlkzTPNL0H2CbHzXPWvKTTlEa20TBv3M6LmBTToidTf0EKWsL1GSCDHssTEOLZFuXPsvU0qQJBIgTE/IE+oWTxDAZS4jY9CEVtx1vhDAVIs8ADK7W0yLRa5lCwYIqZRYutpzRmADKWkxN5tfl73Q6lYh8gwCbHoI9oTlW9XxbEMGEzZAH/APGepMy48tIheNw2IyE3N/lzWjxyscrIqF7HnNEaEQLlYwpgvNwBJvqPkqnwXExqUsbmOUEzpJgnsmQ9zGZ2PaHlzrNsQI+YSWEwJfSqOaGxShxMwbmLc01SxrmBjsgkgw4g2FwbaGdPJTi8/QlbHVMpbMuBIc0gg6ye46d1k0qmWpnLbB0kDQibjtsjcRxTqji7QmJib2/PVJGfNOKke44fxNlbEtc0ZGftdOzQAbHY7TyKB+oCHVXBtRuV7s5LhBGhmwvy8l5jCVPhua4gkTDgLH10XqMJwt9Wm6vH+2CRuXEbkbAAdkVl1JzdO1j8LCszOa5zm1AWNgiXDwvN5zCeXso4XhHNpsGW7Zc6eu3eyysHgnPcI/42kgSLWvf3ut/CV3ZxOgIBtYbbd0v6zCe+BOx0A1gmfcEIOM1MR35pivQEMBMC+3X/ACl6o5mYt3UdUytZt1y6qdIM2XKTfl3DXL0eCC8xw83XqOHr0PyvN5rVobLRprOosK0qQmFy9N4YpNAVXHbz7q7Ae6sWbqa1iWODss6AXnfkmH4drhJgjQgDQ7H6eSCymI/NUfDGDGxiTMG2nuiUMDifDDTcYuCJ6FJh1MsIcACLTeeei9fjaQgB0RbbSeXRYGP4QP3MdMjz6i6M9a89bGXiwXfCY7ww0gkjbUe6y8O0Zhm/bN+cLZxzs8AgNNhMQ3klKmBzHLSBcRcwNhqU50uNHh3Cg9waHw0tDnAQeuXMN494T/6rqU2/DaywDHNLQf2ybX3uk8Bw1uXOKgz8gcsHrI07I1LhRfV8eRuaPEXS1sCSYm8/JGjfd1jU3z4NB2m4CVJymJne3bRa3EMGG1LEG+0gfPZI0aAP7p380bGk6iuHxHi0EaxzW9w91Ssfgtc5tO7iASQLaDrAhC4Vwh1Q2EDnHysvW4HAtpWAtAuLEn6lKe1j31C2DoeEADLTbbfxnqe6Lh3TII/qF+kjX0T9F+SQfTe+99EkCM0i0+iduIl0GrBnoT6GSgVacDSeSZLRcmZCh1Lwx6eYWRsyqNwNVyaNNckH41gjdep4YV5LCm69Pw06L0vyPO5ehoLRorPwpWg0Lj6b8mqbgiBiWY2Lpqm63RRWsji26s1m352V8kjXREaz6H7pKVqOkGdcsCOSj4QJYMpgOkR1/lXLOXcdl2HdG5n7bQrlBTFcNzZiSACdDzOogaaJQ8ONN7X03Q7YtMHS9uS220w8HSDJ6g+6uyiC64nr9xyTyVU6rE4fXr0HlzWtI0IcBfXUc+qzXYeqTYAA8jsV6ivRgzM6F3TbZX/07SYB9QfPyS/yf+nmjw6qIlzJI7gfZaWD4Y1tSXgzGpO8chotdmDZeddd7olakBe+upunkK9IoMDS0sAAiwA+U7oxeSLC5jy5HsqscCXAG1wpfawPLbklaiQJ7L9d/JVDRlGxBUiZPdGbT7rO3WgBYImNvz3QgLX6AfNMPESgOJ0A8+yQKYrwxK5ErsLjouTTr8Nw+oXpOGG4XmaWoXo+Gu0Xp/k+HBy9PhHaLUpjksrChalEri6b8jtCYpiEOk1MUWz0WbVdoRGt/j6rg2FZo/OqRpfb5H1Q6bQb7gpho81Dm3BGyDDcyII7iPmFYVS0202/OSt8IkK1OmdDqjQhlaYj+UR1X+CB7qvwZm3fmOvZSGxr6p7T8TTcTt+Sq1HSIhEYzyPurmmp0/CmFwpa4nMTN+nonBTtp5qWC+iO6lyQVoXwdlLqRA1RgzREiyJE2lBTEdUJ40Tbqd0CpTRRKRqH6rkwANNFyRvnth0XoOFLzzFvcKOi9T8nw4OXqsEVqUjyWTgytemOS4+o35OM0TdA+qSam6R/Pos60Mn3RAI7FVy2Ulp+ymnBG7qApBVs0gdUlJaRB/PL85KXNneIPp1VWsumAyPYgoHgLDtuPZEyqwbf81VmDRA1zafL0V2svb0RAN+auAOfdPC0Kk3f1V4nX881UggopMCEQqpVaV2WeiIAfJQRchBhtOyh49FYsuudSvJQROp1XItW23qpU4p84Ulr8Kfoshmi0OHOuvW7njhj2eCFlr4dyxeGukCVs0VxdNuTzE5SCSYnaWizrWGAD+bqwn7KjH7bo7ApVA81/ZXDTY6K7WKzQpPUsdz8vsmGu0jzQW0563RJ+X0QS3NGygD5fyhtKMCmSjTyVqbdVzReyIwa7phIpyopm0K5Oi4NQWoZoqVHGbBS2VciIKDVa3cLnkGxsrb8kKobXhBE3dbrkwGDdcpxWvmtieweqRpp7Car1unDHquF1LL0GFcvOcONgt7CbLj7bctNiapOSVB2yaZbRZVtDzCriZCAx6YbdQpeUemgNYjNCQq5BMxqpY47qQrAoJZndFFpQWti+8ogqeqCXp6ozDYxqgsRZ0TgqxM6rmlTC6EEhtj0XVNLKArE+RQavuguA80bNYct0KqQg4C50LlDgoSVkfN1Mp3B6qFy9XpwR6jhrlv4Vy5cuTtrGlh05TXLljW0G0RqDpuuXKaqDhEDrLlykxabrKzdVy5CUCr+dkUXtvaPZQuTMakbK87rlycKpL9QqipZcuQPpzqwg6obsUBAvf6QuXJ4Af8AWNg6/L7obse3kfl91y5GGXfxFvI+g+65cuSGv//Z"/>
          <p:cNvSpPr>
            <a:spLocks noChangeAspect="1" noChangeArrowheads="1"/>
          </p:cNvSpPr>
          <p:nvPr/>
        </p:nvSpPr>
        <p:spPr bwMode="auto">
          <a:xfrm>
            <a:off x="759036" y="1415833"/>
            <a:ext cx="1988939" cy="3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s-UY" sz="1463"/>
          </a:p>
        </p:txBody>
      </p:sp>
      <p:pic>
        <p:nvPicPr>
          <p:cNvPr id="20490" name="Picture 10" descr="http://www.biomedcentral.com/content/figures/1471-2334-6-139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23162"/>
          <a:stretch/>
        </p:blipFill>
        <p:spPr bwMode="auto">
          <a:xfrm>
            <a:off x="4959560" y="1847690"/>
            <a:ext cx="4952818" cy="33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46190" y="897038"/>
            <a:ext cx="7849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36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UY" sz="3600" b="1" dirty="0" err="1">
                <a:solidFill>
                  <a:schemeClr val="accent1">
                    <a:lumMod val="50000"/>
                  </a:schemeClr>
                </a:solidFill>
              </a:rPr>
              <a:t>mucocutánea</a:t>
            </a:r>
            <a:r>
              <a:rPr lang="es-UY" sz="3600" b="1" dirty="0">
                <a:solidFill>
                  <a:schemeClr val="accent1">
                    <a:lumMod val="50000"/>
                  </a:schemeClr>
                </a:solidFill>
              </a:rPr>
              <a:t> o espundia </a:t>
            </a:r>
          </a:p>
        </p:txBody>
      </p:sp>
    </p:spTree>
    <p:extLst>
      <p:ext uri="{BB962C8B-B14F-4D97-AF65-F5344CB8AC3E}">
        <p14:creationId xmlns:p14="http://schemas.microsoft.com/office/powerpoint/2010/main" val="429117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94364" y="1016290"/>
            <a:ext cx="48466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000" dirty="0"/>
              <a:t>Es una forma rara de la enfermedad caracterizada por la ausencia en el huésped de una respuesta inmune mediada por células frente al parásito, lo que lleva a una reproducción incontrolada del mismo, originando la aparición de gran cantidad de pápulas, placas o nódulos, diseminados por toda la superficie corporal.</a:t>
            </a:r>
          </a:p>
          <a:p>
            <a:r>
              <a:rPr lang="es-UY" sz="2000" dirty="0"/>
              <a:t>Su evolución es lenta y no cura espontáneamente; además, los enfermos tienden a la recaída después del tratamiento.</a:t>
            </a:r>
          </a:p>
          <a:p>
            <a:r>
              <a:rPr lang="es-UY" sz="2000" dirty="0"/>
              <a:t>En </a:t>
            </a:r>
            <a:r>
              <a:rPr lang="es-UY" sz="2000" dirty="0" smtClean="0"/>
              <a:t>Eurasia esta </a:t>
            </a:r>
            <a:r>
              <a:rPr lang="es-UY" sz="2000" dirty="0"/>
              <a:t>forma es producida por la </a:t>
            </a:r>
            <a:r>
              <a:rPr lang="es-UY" sz="2000" i="1" dirty="0"/>
              <a:t>L. </a:t>
            </a:r>
            <a:r>
              <a:rPr lang="es-UY" sz="2000" i="1" dirty="0" err="1"/>
              <a:t>aethiopica</a:t>
            </a:r>
            <a:r>
              <a:rPr lang="es-UY" sz="2000" dirty="0"/>
              <a:t>. </a:t>
            </a:r>
            <a:r>
              <a:rPr lang="es-UY" sz="2000" dirty="0"/>
              <a:t>En </a:t>
            </a:r>
            <a:r>
              <a:rPr lang="es-UY" sz="2000" dirty="0" smtClean="0"/>
              <a:t>América los </a:t>
            </a:r>
            <a:r>
              <a:rPr lang="es-UY" sz="2000" dirty="0"/>
              <a:t>agentes causales son: la </a:t>
            </a:r>
            <a:r>
              <a:rPr lang="es-UY" sz="2000" i="1" dirty="0"/>
              <a:t>L. </a:t>
            </a:r>
            <a:r>
              <a:rPr lang="es-UY" sz="2000" i="1" dirty="0" err="1"/>
              <a:t>amazonensis</a:t>
            </a:r>
            <a:r>
              <a:rPr lang="es-UY" sz="2000" dirty="0"/>
              <a:t>, </a:t>
            </a:r>
            <a:r>
              <a:rPr lang="es-UY" sz="2000" i="1" dirty="0"/>
              <a:t>L. mexicana</a:t>
            </a:r>
            <a:r>
              <a:rPr lang="es-UY" sz="2000" dirty="0"/>
              <a:t> y </a:t>
            </a:r>
            <a:r>
              <a:rPr lang="es-UY" sz="2000" i="1" dirty="0"/>
              <a:t>L. </a:t>
            </a:r>
            <a:r>
              <a:rPr lang="es-UY" sz="2000" i="1" dirty="0" err="1"/>
              <a:t>braziliensis</a:t>
            </a:r>
            <a:r>
              <a:rPr lang="es-UY" sz="2000" dirty="0"/>
              <a:t>.</a:t>
            </a:r>
          </a:p>
        </p:txBody>
      </p:sp>
      <p:pic>
        <p:nvPicPr>
          <p:cNvPr id="22530" name="Picture 2" descr="http://image.slidesharecdn.com/leishmania-140603064017-phpapp01/95/leishmaniasis-24-638.jpg?cb=14017777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30008" r="21998" b="19717"/>
          <a:stretch/>
        </p:blipFill>
        <p:spPr bwMode="auto">
          <a:xfrm>
            <a:off x="721379" y="1579131"/>
            <a:ext cx="3381936" cy="452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2356" y="533249"/>
            <a:ext cx="5116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32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3200" b="1" dirty="0">
                <a:solidFill>
                  <a:schemeClr val="accent1">
                    <a:lumMod val="50000"/>
                  </a:schemeClr>
                </a:solidFill>
              </a:rPr>
              <a:t> cutánea difusa</a:t>
            </a:r>
          </a:p>
        </p:txBody>
      </p:sp>
    </p:spTree>
    <p:extLst>
      <p:ext uri="{BB962C8B-B14F-4D97-AF65-F5344CB8AC3E}">
        <p14:creationId xmlns:p14="http://schemas.microsoft.com/office/powerpoint/2010/main" val="2438716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0628" y="1419167"/>
            <a:ext cx="558140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000" dirty="0"/>
              <a:t>También conocida como </a:t>
            </a:r>
            <a:r>
              <a:rPr lang="es-UY" sz="2000" i="1" dirty="0"/>
              <a:t>Kala-Azar</a:t>
            </a:r>
            <a:r>
              <a:rPr lang="es-UY" sz="2000" dirty="0"/>
              <a:t>. El principal reservorio de esta forma es el perro doméstico, y sin diagnóstico y tratamiento oportuno su tasa de mortalidad es muy elevada.</a:t>
            </a:r>
          </a:p>
          <a:p>
            <a:r>
              <a:rPr lang="es-UY" sz="2000" dirty="0"/>
              <a:t>Después de un periodo de incubación de dos a cuatro meses tras la picadura del flebótomo infectado con cepas del complejo </a:t>
            </a:r>
            <a:r>
              <a:rPr lang="es-UY" sz="2000" i="1" dirty="0"/>
              <a:t>L. </a:t>
            </a:r>
            <a:r>
              <a:rPr lang="es-UY" sz="2000" i="1" dirty="0" err="1"/>
              <a:t>donovani</a:t>
            </a:r>
            <a:r>
              <a:rPr lang="es-UY" sz="2000" dirty="0"/>
              <a:t> o </a:t>
            </a:r>
            <a:r>
              <a:rPr lang="es-UY" sz="2000" i="1" dirty="0"/>
              <a:t>L. </a:t>
            </a:r>
            <a:r>
              <a:rPr lang="es-UY" sz="2000" i="1" dirty="0" err="1"/>
              <a:t>infantum</a:t>
            </a:r>
            <a:r>
              <a:rPr lang="es-UY" sz="2000" dirty="0"/>
              <a:t> </a:t>
            </a:r>
            <a:r>
              <a:rPr lang="es-UY" sz="2000" dirty="0" smtClean="0"/>
              <a:t>(Eurasia) </a:t>
            </a:r>
            <a:r>
              <a:rPr lang="es-UY" sz="2000" dirty="0"/>
              <a:t>y </a:t>
            </a:r>
            <a:r>
              <a:rPr lang="es-UY" sz="2000" i="1" dirty="0"/>
              <a:t>L. </a:t>
            </a:r>
            <a:r>
              <a:rPr lang="es-UY" sz="2000" i="1" dirty="0" err="1"/>
              <a:t>chagasi</a:t>
            </a:r>
            <a:r>
              <a:rPr lang="es-UY" sz="2000" dirty="0"/>
              <a:t> </a:t>
            </a:r>
            <a:r>
              <a:rPr lang="es-UY" sz="2000" dirty="0" smtClean="0"/>
              <a:t>(América) </a:t>
            </a:r>
            <a:r>
              <a:rPr lang="es-UY" sz="2000" dirty="0"/>
              <a:t>comienzan las manifestaciones clínicas de la enfermedad, caracterizadas por un cuadro febril elevado, inicialmente remitente o intermitente, que dura varias semanas para, posteriormente, tornarse persistente y acompañarse de un deterioro progresivo del estado general del enfermo debido a la afectación del bazo, hígado, ganglios linfáticos y médula ósea.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59544" r="51680" b="19289"/>
          <a:stretch/>
        </p:blipFill>
        <p:spPr>
          <a:xfrm>
            <a:off x="6573980" y="1068630"/>
            <a:ext cx="3016828" cy="41988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5362" y="576187"/>
            <a:ext cx="4842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40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4000" b="1" dirty="0">
                <a:solidFill>
                  <a:schemeClr val="accent1">
                    <a:lumMod val="50000"/>
                  </a:schemeClr>
                </a:solidFill>
              </a:rPr>
              <a:t> visceral</a:t>
            </a:r>
          </a:p>
        </p:txBody>
      </p:sp>
    </p:spTree>
    <p:extLst>
      <p:ext uri="{BB962C8B-B14F-4D97-AF65-F5344CB8AC3E}">
        <p14:creationId xmlns:p14="http://schemas.microsoft.com/office/powerpoint/2010/main" val="34682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92958" y="1160655"/>
            <a:ext cx="39130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1600" dirty="0"/>
              <a:t>Es una variante de la </a:t>
            </a:r>
            <a:r>
              <a:rPr lang="es-UY" sz="1600" dirty="0" err="1"/>
              <a:t>leishmaniasis</a:t>
            </a:r>
            <a:r>
              <a:rPr lang="es-UY" sz="1600" dirty="0"/>
              <a:t> cutánea clásica muy poco conocida, descrita en países de la región centroamericana, en concreto, Nicaragua, Honduras y Costa Rica. Afecta mayormente a los niños y adolescentes.</a:t>
            </a:r>
          </a:p>
          <a:p>
            <a:r>
              <a:rPr lang="es-UY" sz="1600" dirty="0"/>
              <a:t>Se manifiesta por escasas lesiones no ulceradas en forma de pápulas, nódulos y placas asintomáticas, usualmente rodeadas de un halo </a:t>
            </a:r>
            <a:r>
              <a:rPr lang="es-UY" sz="1600" dirty="0" err="1"/>
              <a:t>despigmentado</a:t>
            </a:r>
            <a:r>
              <a:rPr lang="es-UY" sz="1600" dirty="0"/>
              <a:t>, que afectan predominantemente la cara y las extremidades.</a:t>
            </a:r>
          </a:p>
          <a:p>
            <a:r>
              <a:rPr lang="es-UY" sz="1600" dirty="0"/>
              <a:t>A pesar de tener una evolución larga y benigna, existe el riesgo de que el parásito provoque una </a:t>
            </a:r>
            <a:r>
              <a:rPr lang="es-UY" sz="1600" dirty="0" err="1"/>
              <a:t>leishmaniasis</a:t>
            </a:r>
            <a:r>
              <a:rPr lang="es-UY" sz="1600" dirty="0"/>
              <a:t> visceral, sobre todo en los niños menores de dos años malnutridos, Igualmente comparten como principal reservorio al perro doméstico.</a:t>
            </a:r>
          </a:p>
        </p:txBody>
      </p:sp>
      <p:pic>
        <p:nvPicPr>
          <p:cNvPr id="3" name="Picture 2" descr="Síntomas y tipos de leishman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5" y="1987775"/>
            <a:ext cx="5235229" cy="34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34173" y="706351"/>
            <a:ext cx="5855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36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3600" b="1" dirty="0">
                <a:solidFill>
                  <a:schemeClr val="accent1">
                    <a:lumMod val="50000"/>
                  </a:schemeClr>
                </a:solidFill>
              </a:rPr>
              <a:t> atípica cutánea</a:t>
            </a:r>
          </a:p>
        </p:txBody>
      </p:sp>
    </p:spTree>
    <p:extLst>
      <p:ext uri="{BB962C8B-B14F-4D97-AF65-F5344CB8AC3E}">
        <p14:creationId xmlns:p14="http://schemas.microsoft.com/office/powerpoint/2010/main" val="33836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2082" y="935870"/>
            <a:ext cx="97183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UY" sz="1600" b="1" dirty="0"/>
          </a:p>
          <a:p>
            <a:r>
              <a:rPr lang="es-UY" sz="1600" dirty="0"/>
              <a:t>El diagnóstico se basa en el frotis o la biopsia de la lesión, de las mucosas, la </a:t>
            </a:r>
            <a:r>
              <a:rPr lang="es-UY" sz="1600" dirty="0">
                <a:hlinkClick r:id="rId2"/>
              </a:rPr>
              <a:t>médula ósea</a:t>
            </a:r>
            <a:r>
              <a:rPr lang="es-UY" sz="1600" dirty="0"/>
              <a:t> y el bazo, o de los </a:t>
            </a:r>
            <a:r>
              <a:rPr lang="es-UY" sz="1600" dirty="0" err="1"/>
              <a:t>promastigotes</a:t>
            </a:r>
            <a:r>
              <a:rPr lang="es-UY" sz="1600" dirty="0"/>
              <a:t> a través del cultivo del material obtenido de las lesiones en piel, mucosas, médula ósea y bazo. </a:t>
            </a:r>
          </a:p>
          <a:p>
            <a:r>
              <a:rPr lang="es-UY" sz="1600" dirty="0"/>
              <a:t>Otros métodos diagnósticos que están siendo usados con mayor frecuencia son:</a:t>
            </a:r>
          </a:p>
        </p:txBody>
      </p:sp>
      <p:pic>
        <p:nvPicPr>
          <p:cNvPr id="13314" name="Picture 2" descr="Diagnóstico de la leishmania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42" y="2365736"/>
            <a:ext cx="3785078" cy="33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819170" y="3509903"/>
            <a:ext cx="2939022" cy="234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UY" sz="1463" b="1" dirty="0"/>
              <a:t>Prueba de Montenegro o </a:t>
            </a:r>
            <a:r>
              <a:rPr lang="es-UY" sz="1463" b="1" i="1" dirty="0" err="1"/>
              <a:t>Leishmania</a:t>
            </a:r>
            <a:r>
              <a:rPr lang="es-UY" sz="1463" b="1" dirty="0"/>
              <a:t>:</a:t>
            </a:r>
            <a:r>
              <a:rPr lang="es-UY" sz="1463" dirty="0"/>
              <a:t> esta es una prueba inmunológica de hipersensibilidad retardada semejante a la PPD (prueba de la tuberculina) con alta sensibilidad y especificidad; Consiste en la aplicación por vía intradérmica de 0.1 ml de un antígeno de </a:t>
            </a:r>
            <a:r>
              <a:rPr lang="es-UY" sz="1463" i="1" dirty="0" err="1"/>
              <a:t>Leishmania</a:t>
            </a:r>
            <a:r>
              <a:rPr lang="es-UY" sz="1463" dirty="0"/>
              <a:t> en la cara anterior del antebrazo.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2083" y="4336041"/>
            <a:ext cx="2738717" cy="144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UY" sz="1463" b="1" dirty="0"/>
              <a:t>Ensayo </a:t>
            </a:r>
            <a:r>
              <a:rPr lang="es-UY" sz="1463" b="1" dirty="0" err="1"/>
              <a:t>inmunoabsorbente</a:t>
            </a:r>
            <a:r>
              <a:rPr lang="es-UY" sz="1463" b="1" dirty="0"/>
              <a:t> ligado a enzima (</a:t>
            </a:r>
            <a:r>
              <a:rPr lang="es-UY" sz="1463" b="1" dirty="0">
                <a:hlinkClick r:id="rId4"/>
              </a:rPr>
              <a:t>ELISA</a:t>
            </a:r>
            <a:r>
              <a:rPr lang="es-UY" sz="1463" b="1" dirty="0"/>
              <a:t>):</a:t>
            </a:r>
            <a:r>
              <a:rPr lang="es-UY" sz="1463" dirty="0"/>
              <a:t> técnica que, al igual que la IFI, permite la detección de anticuerpos específicos contra el parásito en el suero del paciente sospechoso.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771670" y="2096681"/>
            <a:ext cx="3044637" cy="1217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UY" sz="1463" b="1" dirty="0" smtClean="0">
                <a:hlinkClick r:id="rId5"/>
              </a:rPr>
              <a:t>La reacción </a:t>
            </a:r>
            <a:r>
              <a:rPr lang="es-UY" sz="1463" b="1" dirty="0">
                <a:hlinkClick r:id="rId5"/>
              </a:rPr>
              <a:t>en cadena a la polimerasa (PCR)</a:t>
            </a:r>
            <a:r>
              <a:rPr lang="es-UY" sz="1463" b="1" dirty="0"/>
              <a:t>:</a:t>
            </a:r>
            <a:r>
              <a:rPr lang="es-UY" sz="1463" dirty="0"/>
              <a:t> técnica molecular con alta especificidad y sensibilidad para detectar el material genético de la </a:t>
            </a:r>
            <a:r>
              <a:rPr lang="es-UY" sz="1463" i="1" dirty="0" err="1"/>
              <a:t>Leishmania</a:t>
            </a:r>
            <a:r>
              <a:rPr lang="es-UY" sz="1463" dirty="0"/>
              <a:t>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1660" y="2365736"/>
            <a:ext cx="2789932" cy="144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UY" sz="1463" b="1" dirty="0" err="1"/>
              <a:t>Inmunofluorescencia</a:t>
            </a:r>
            <a:r>
              <a:rPr lang="es-UY" sz="1463" b="1" dirty="0"/>
              <a:t> Indirecta (IFI):</a:t>
            </a:r>
            <a:r>
              <a:rPr lang="es-UY" sz="1463" dirty="0"/>
              <a:t> técnica capaz de detectar la presencia de anticuerpos específicos contra la </a:t>
            </a:r>
            <a:r>
              <a:rPr lang="es-UY" sz="1463" i="1" dirty="0" err="1"/>
              <a:t>Leishmania</a:t>
            </a:r>
            <a:r>
              <a:rPr lang="es-UY" sz="1463" dirty="0"/>
              <a:t>, principalmente de tipo </a:t>
            </a:r>
            <a:r>
              <a:rPr lang="es-UY" sz="1463" dirty="0" err="1"/>
              <a:t>IgG</a:t>
            </a:r>
            <a:r>
              <a:rPr lang="es-UY" sz="1463" dirty="0"/>
              <a:t>, en el suero del paciente sospechoso.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793" y="458335"/>
            <a:ext cx="5459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UY" sz="3200" b="1" dirty="0">
                <a:hlinkClick r:id="rId6"/>
              </a:rPr>
              <a:t>Diagnóstico de la </a:t>
            </a:r>
            <a:r>
              <a:rPr lang="es-UY" sz="3200" b="1" dirty="0" err="1">
                <a:hlinkClick r:id="rId6"/>
              </a:rPr>
              <a:t>leishmaniasis</a:t>
            </a:r>
            <a:endParaRPr lang="es-UY" sz="3200" b="1" dirty="0"/>
          </a:p>
        </p:txBody>
      </p:sp>
    </p:spTree>
    <p:extLst>
      <p:ext uri="{BB962C8B-B14F-4D97-AF65-F5344CB8AC3E}">
        <p14:creationId xmlns:p14="http://schemas.microsoft.com/office/powerpoint/2010/main" val="393446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770" y="492738"/>
            <a:ext cx="9330579" cy="196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defTabSz="7429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UY" altLang="es-UY" sz="1463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Tratamiento de la </a:t>
            </a:r>
            <a:r>
              <a:rPr lang="es-UY" altLang="es-UY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leishmaniasis</a:t>
            </a:r>
            <a:endParaRPr lang="es-UY" altLang="es-UY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UY" altLang="es-UY" sz="1788" b="1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950" b="1" dirty="0">
                <a:latin typeface="Arial" panose="020B0604020202020204" pitchFamily="34" charset="0"/>
              </a:rPr>
              <a:t>Antimoniales pentavalentes</a:t>
            </a:r>
            <a:r>
              <a:rPr lang="es-UY" altLang="es-UY" sz="1950" dirty="0">
                <a:latin typeface="Arial" panose="020B0604020202020204" pitchFamily="34" charset="0"/>
              </a:rPr>
              <a:t>. Interfiere en la bioenergética del parásito.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950" b="1" dirty="0">
                <a:latin typeface="Arial" panose="020B0604020202020204" pitchFamily="34" charset="0"/>
              </a:rPr>
              <a:t>La </a:t>
            </a:r>
            <a:r>
              <a:rPr lang="es-UY" altLang="es-UY" sz="1950" b="1" dirty="0" err="1">
                <a:latin typeface="Arial" panose="020B0604020202020204" pitchFamily="34" charset="0"/>
              </a:rPr>
              <a:t>anfotericina</a:t>
            </a:r>
            <a:r>
              <a:rPr lang="es-UY" altLang="es-UY" sz="1950" b="1" dirty="0">
                <a:latin typeface="Arial" panose="020B0604020202020204" pitchFamily="34" charset="0"/>
              </a:rPr>
              <a:t> B:</a:t>
            </a:r>
            <a:r>
              <a:rPr lang="es-UY" altLang="es-UY" sz="1950" dirty="0">
                <a:latin typeface="Arial" panose="020B0604020202020204" pitchFamily="34" charset="0"/>
              </a:rPr>
              <a:t> es un antimicótico </a:t>
            </a:r>
            <a:r>
              <a:rPr lang="es-UY" altLang="es-UY" sz="1950" dirty="0" err="1">
                <a:latin typeface="Arial" panose="020B0604020202020204" pitchFamily="34" charset="0"/>
              </a:rPr>
              <a:t>poliénico</a:t>
            </a:r>
            <a:r>
              <a:rPr lang="es-UY" altLang="es-UY" sz="1950" dirty="0">
                <a:latin typeface="Arial" panose="020B0604020202020204" pitchFamily="34" charset="0"/>
              </a:rPr>
              <a:t> muy activo contra la </a:t>
            </a:r>
            <a:r>
              <a:rPr lang="es-UY" altLang="es-UY" sz="1950" dirty="0" err="1">
                <a:latin typeface="Arial" panose="020B0604020202020204" pitchFamily="34" charset="0"/>
              </a:rPr>
              <a:t>leishmania</a:t>
            </a:r>
            <a:r>
              <a:rPr lang="es-UY" altLang="es-UY" sz="1950" dirty="0">
                <a:latin typeface="Arial" panose="020B0604020202020204" pitchFamily="34" charset="0"/>
              </a:rPr>
              <a:t>, que se administra por vía intravenosa. </a:t>
            </a:r>
            <a:endParaRPr lang="es-UY" altLang="es-UY" sz="1463" dirty="0">
              <a:latin typeface="Arial" panose="020B0604020202020204" pitchFamily="34" charset="0"/>
            </a:endParaRPr>
          </a:p>
        </p:txBody>
      </p:sp>
      <p:pic>
        <p:nvPicPr>
          <p:cNvPr id="14338" name="Picture 2" descr="Tratamiento de la leishman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4" y="2512949"/>
            <a:ext cx="3848606" cy="25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37509" y="5224775"/>
            <a:ext cx="426484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950" b="1" dirty="0" err="1">
                <a:latin typeface="Arial" panose="020B0604020202020204" pitchFamily="34" charset="0"/>
              </a:rPr>
              <a:t>Isotionato</a:t>
            </a:r>
            <a:r>
              <a:rPr lang="es-UY" altLang="es-UY" sz="1950" b="1" dirty="0">
                <a:latin typeface="Arial" panose="020B0604020202020204" pitchFamily="34" charset="0"/>
              </a:rPr>
              <a:t> de </a:t>
            </a:r>
            <a:r>
              <a:rPr lang="es-UY" altLang="es-UY" sz="1950" b="1" dirty="0" err="1">
                <a:latin typeface="Arial" panose="020B0604020202020204" pitchFamily="34" charset="0"/>
              </a:rPr>
              <a:t>pentamidina</a:t>
            </a:r>
            <a:r>
              <a:rPr lang="es-UY" altLang="es-UY" sz="1950" b="1" dirty="0">
                <a:latin typeface="Arial" panose="020B0604020202020204" pitchFamily="34" charset="0"/>
              </a:rPr>
              <a:t>:</a:t>
            </a:r>
            <a:r>
              <a:rPr lang="es-UY" altLang="es-UY" sz="1950" dirty="0">
                <a:latin typeface="Arial" panose="020B0604020202020204" pitchFamily="34" charset="0"/>
              </a:rPr>
              <a:t> fármaco derivado aromático de la </a:t>
            </a:r>
            <a:r>
              <a:rPr lang="es-UY" altLang="es-UY" sz="1950" dirty="0" err="1">
                <a:latin typeface="Arial" panose="020B0604020202020204" pitchFamily="34" charset="0"/>
              </a:rPr>
              <a:t>diamidina</a:t>
            </a:r>
            <a:r>
              <a:rPr lang="es-UY" altLang="es-UY" sz="1950" dirty="0">
                <a:latin typeface="Arial" panose="020B0604020202020204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1950" dirty="0">
                <a:latin typeface="Arial" panose="020B0604020202020204" pitchFamily="34" charset="0"/>
              </a:rPr>
              <a:t>Es muy tóxico.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952012" y="2953692"/>
            <a:ext cx="434607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UY" altLang="es-UY" sz="1950" b="1" dirty="0">
                <a:latin typeface="Arial" panose="020B0604020202020204" pitchFamily="34" charset="0"/>
              </a:rPr>
              <a:t>Sulfato de </a:t>
            </a:r>
            <a:r>
              <a:rPr lang="es-UY" altLang="es-UY" sz="1950" b="1" dirty="0" err="1">
                <a:latin typeface="Arial" panose="020B0604020202020204" pitchFamily="34" charset="0"/>
              </a:rPr>
              <a:t>paramomicina</a:t>
            </a:r>
            <a:r>
              <a:rPr lang="es-UY" altLang="es-UY" sz="1950" b="1" dirty="0">
                <a:latin typeface="Arial" panose="020B0604020202020204" pitchFamily="34" charset="0"/>
              </a:rPr>
              <a:t> (</a:t>
            </a:r>
            <a:r>
              <a:rPr lang="es-UY" altLang="es-UY" sz="1950" b="1" dirty="0" err="1">
                <a:latin typeface="Arial" panose="020B0604020202020204" pitchFamily="34" charset="0"/>
              </a:rPr>
              <a:t>aminosidina</a:t>
            </a:r>
            <a:r>
              <a:rPr lang="es-UY" altLang="es-UY" sz="1950" b="1" dirty="0">
                <a:latin typeface="Arial" panose="020B0604020202020204" pitchFamily="34" charset="0"/>
              </a:rPr>
              <a:t>):</a:t>
            </a:r>
            <a:r>
              <a:rPr lang="es-UY" altLang="es-UY" sz="1950" dirty="0">
                <a:latin typeface="Arial" panose="020B0604020202020204" pitchFamily="34" charset="0"/>
              </a:rPr>
              <a:t> es un antibiótico </a:t>
            </a:r>
            <a:r>
              <a:rPr lang="es-UY" altLang="es-UY" sz="1950" dirty="0" err="1">
                <a:latin typeface="Arial" panose="020B0604020202020204" pitchFamily="34" charset="0"/>
              </a:rPr>
              <a:t>aminoglucósido</a:t>
            </a:r>
            <a:r>
              <a:rPr lang="es-UY" altLang="es-UY" sz="1950" dirty="0">
                <a:latin typeface="Arial" panose="020B0604020202020204" pitchFamily="34" charset="0"/>
              </a:rPr>
              <a:t> que inhibe la síntesis de proteína y altera la permeabilidad de la membrana celular del parásito. </a:t>
            </a:r>
            <a:endParaRPr lang="es-UY" sz="1950" dirty="0"/>
          </a:p>
        </p:txBody>
      </p:sp>
    </p:spTree>
    <p:extLst>
      <p:ext uri="{BB962C8B-B14F-4D97-AF65-F5344CB8AC3E}">
        <p14:creationId xmlns:p14="http://schemas.microsoft.com/office/powerpoint/2010/main" val="118535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10885" y="1368380"/>
            <a:ext cx="49981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UY" sz="2400" b="1" dirty="0"/>
              <a:t>Educar a la población en riesgo.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UY" dirty="0"/>
              <a:t> Proporcionar conocimientos básicos acerca de las manifestaciones clínicas y cómo se transmite la enfermedad.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5000" y="1381985"/>
            <a:ext cx="4046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2000" dirty="0" smtClean="0"/>
              <a:t>Desafortunadamente</a:t>
            </a:r>
            <a:r>
              <a:rPr lang="es-UY" sz="2400" dirty="0"/>
              <a:t>, </a:t>
            </a:r>
            <a:r>
              <a:rPr lang="es-UY" sz="2400" b="1" dirty="0"/>
              <a:t>no existen vacunas</a:t>
            </a:r>
            <a:r>
              <a:rPr lang="es-UY" sz="2400" dirty="0"/>
              <a:t> </a:t>
            </a:r>
            <a:r>
              <a:rPr lang="es-UY" sz="2000" dirty="0"/>
              <a:t>contra la </a:t>
            </a:r>
            <a:r>
              <a:rPr lang="es-UY" sz="2000" dirty="0" err="1"/>
              <a:t>leishmaniasis</a:t>
            </a:r>
            <a:r>
              <a:rPr lang="es-UY" sz="2000" dirty="0"/>
              <a:t>. 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737835"/>
            <a:ext cx="742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3200" b="1" dirty="0">
                <a:solidFill>
                  <a:schemeClr val="accent1">
                    <a:lumMod val="50000"/>
                  </a:schemeClr>
                </a:solidFill>
              </a:rPr>
              <a:t>Formas eficaces de prevenir la enfermedad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2903" y="4618136"/>
            <a:ext cx="37147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UY" sz="2400" b="1" dirty="0"/>
              <a:t>Controlar los reservorios.</a:t>
            </a:r>
          </a:p>
          <a:p>
            <a:pPr algn="just"/>
            <a:r>
              <a:rPr lang="es-UY" dirty="0"/>
              <a:t> Eliminar a las ratas y destruir sus madrigueras, así como vigilar el estado de salud de los </a:t>
            </a:r>
            <a:r>
              <a:rPr lang="es-UY" b="1" i="1" dirty="0"/>
              <a:t>perros domésticos </a:t>
            </a:r>
            <a:r>
              <a:rPr lang="es-UY" dirty="0"/>
              <a:t>a través de un control veterinario.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810885" y="2635604"/>
            <a:ext cx="48912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UY" sz="2800" b="1" dirty="0"/>
              <a:t>Evitar la picadura del flebótomo</a:t>
            </a:r>
            <a:r>
              <a:rPr lang="es-UY" sz="2000" b="1" dirty="0"/>
              <a:t>.</a:t>
            </a:r>
          </a:p>
          <a:p>
            <a:r>
              <a:rPr lang="es-UY" sz="2000" dirty="0"/>
              <a:t> Evitar penetrar en zonas boscosas infestadas de flebótomos, mantener la vivienda limpia, y colocar en las ventanas mallas metálicas o plásticas finas que eviten la entrada del flebótomo, usar ropa que cubra las zonas expuestas de la piel, especialmente en las horas de mayor actividad del flebótomo, aplicarse repelentes.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" y="2150985"/>
            <a:ext cx="2303814" cy="243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9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ISHMANIASIS (resume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725" y="1313704"/>
            <a:ext cx="8937914" cy="43449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18555" y="524377"/>
            <a:ext cx="310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UY" altLang="es-UY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Resumiendo:</a:t>
            </a:r>
          </a:p>
        </p:txBody>
      </p:sp>
    </p:spTree>
    <p:extLst>
      <p:ext uri="{BB962C8B-B14F-4D97-AF65-F5344CB8AC3E}">
        <p14:creationId xmlns:p14="http://schemas.microsoft.com/office/powerpoint/2010/main" val="33624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52550" y="620713"/>
            <a:ext cx="27384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UY" sz="3600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Bibliografía</a:t>
            </a:r>
            <a:endParaRPr lang="es-UY" sz="3600" dirty="0">
              <a:solidFill>
                <a:schemeClr val="accent5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2291" name="Rectángulo 2"/>
          <p:cNvSpPr>
            <a:spLocks noChangeArrowheads="1"/>
          </p:cNvSpPr>
          <p:nvPr/>
        </p:nvSpPr>
        <p:spPr bwMode="auto">
          <a:xfrm>
            <a:off x="344488" y="2133600"/>
            <a:ext cx="9132887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es-MX" altLang="es-UY" sz="2000" b="1" dirty="0">
                <a:cs typeface="Calibri" panose="020F0502020204030204" pitchFamily="34" charset="0"/>
              </a:rPr>
              <a:t>ANEP CEIP</a:t>
            </a:r>
            <a:r>
              <a:rPr lang="es-MX" altLang="es-UY" sz="2000" dirty="0">
                <a:cs typeface="Calibri" panose="020F0502020204030204" pitchFamily="34" charset="0"/>
              </a:rPr>
              <a:t> “Programa de Educación Inicial y Primaria (2008) Diseño, realización gráfica e impresión: Imprenta </a:t>
            </a:r>
            <a:r>
              <a:rPr lang="es-MX" altLang="es-UY" sz="2000" dirty="0" err="1">
                <a:cs typeface="Calibri" panose="020F0502020204030204" pitchFamily="34" charset="0"/>
              </a:rPr>
              <a:t>Rosgal</a:t>
            </a:r>
            <a:r>
              <a:rPr lang="es-MX" altLang="es-UY" sz="2000" dirty="0">
                <a:cs typeface="Calibri" panose="020F0502020204030204" pitchFamily="34" charset="0"/>
              </a:rPr>
              <a:t> S.A. Montevideo – Uruguay</a:t>
            </a:r>
          </a:p>
          <a:p>
            <a:pPr>
              <a:lnSpc>
                <a:spcPct val="115000"/>
              </a:lnSpc>
            </a:pPr>
            <a:endParaRPr lang="es-MX" altLang="es-UY" sz="2000" dirty="0"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s-UY" altLang="es-UY" sz="2000" b="1" dirty="0" smtClean="0">
                <a:cs typeface="Calibri" panose="020F0502020204030204" pitchFamily="34" charset="0"/>
              </a:rPr>
              <a:t>………..</a:t>
            </a:r>
            <a:r>
              <a:rPr lang="es-UY" sz="2000" b="1" dirty="0"/>
              <a:t> </a:t>
            </a:r>
            <a:r>
              <a:rPr lang="es-UY" sz="2000" b="1" dirty="0" err="1"/>
              <a:t>Leishmaniasis</a:t>
            </a:r>
            <a:r>
              <a:rPr lang="es-UY" sz="2000" b="1" dirty="0"/>
              <a:t>: contagio, síntomas y tratamiento</a:t>
            </a:r>
          </a:p>
          <a:p>
            <a:pPr>
              <a:lnSpc>
                <a:spcPct val="115000"/>
              </a:lnSpc>
            </a:pPr>
            <a:r>
              <a:rPr lang="es-UY" altLang="es-UY" sz="2000" dirty="0" err="1" smtClean="0">
                <a:cs typeface="Calibri" panose="020F0502020204030204" pitchFamily="34" charset="0"/>
              </a:rPr>
              <a:t>ONsalus</a:t>
            </a:r>
            <a:r>
              <a:rPr lang="es-UY" altLang="es-UY" sz="2000" dirty="0" smtClean="0">
                <a:cs typeface="Calibri" panose="020F0502020204030204" pitchFamily="34" charset="0"/>
              </a:rPr>
              <a:t>. </a:t>
            </a:r>
            <a:r>
              <a:rPr lang="es-UY" altLang="es-UY" sz="2000" dirty="0">
                <a:cs typeface="Calibri" panose="020F0502020204030204" pitchFamily="34" charset="0"/>
              </a:rPr>
              <a:t>Sitio Web: </a:t>
            </a:r>
            <a:r>
              <a:rPr lang="es-UY" altLang="es-UY" sz="2000" dirty="0">
                <a:cs typeface="Calibri" panose="020F0502020204030204" pitchFamily="34" charset="0"/>
                <a:hlinkClick r:id="rId2"/>
              </a:rPr>
              <a:t>https://</a:t>
            </a:r>
            <a:r>
              <a:rPr lang="es-UY" altLang="es-UY" sz="2000" dirty="0" smtClean="0">
                <a:cs typeface="Calibri" panose="020F0502020204030204" pitchFamily="34" charset="0"/>
                <a:hlinkClick r:id="rId2"/>
              </a:rPr>
              <a:t>www.onsalus.com/leishmaniasis-contagio-sintomas-y-tratamiento-18047.html</a:t>
            </a:r>
            <a:r>
              <a:rPr lang="es-UY" altLang="es-UY" sz="2000" dirty="0" smtClean="0">
                <a:cs typeface="Calibri" panose="020F0502020204030204" pitchFamily="34" charset="0"/>
              </a:rPr>
              <a:t>  </a:t>
            </a:r>
            <a:r>
              <a:rPr lang="es-UY" altLang="es-UY" sz="2000" dirty="0">
                <a:cs typeface="Calibri" panose="020F0502020204030204" pitchFamily="34" charset="0"/>
              </a:rPr>
              <a:t>Fecha de publicación </a:t>
            </a:r>
            <a:r>
              <a:rPr lang="es-UY" altLang="es-UY" sz="2000" dirty="0" smtClean="0"/>
              <a:t>14/04/2016.</a:t>
            </a:r>
            <a:endParaRPr lang="es-UY" altLang="es-UY" sz="2000" dirty="0"/>
          </a:p>
          <a:p>
            <a:pPr>
              <a:lnSpc>
                <a:spcPct val="115000"/>
              </a:lnSpc>
            </a:pPr>
            <a:endParaRPr lang="es-ES" altLang="es-UY" sz="2000" dirty="0"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s-ES" altLang="es-UY" sz="2000" dirty="0">
                <a:cs typeface="Calibri" panose="020F0502020204030204" pitchFamily="34" charset="0"/>
              </a:rPr>
              <a:t>Imágenes descargadas del repositorio: </a:t>
            </a:r>
            <a:r>
              <a:rPr lang="es-ES" altLang="es-UY" sz="2000" dirty="0" err="1">
                <a:cs typeface="Calibri" panose="020F0502020204030204" pitchFamily="34" charset="0"/>
              </a:rPr>
              <a:t>Pixabay</a:t>
            </a:r>
            <a:r>
              <a:rPr lang="es-ES" altLang="es-UY" sz="2000" dirty="0">
                <a:cs typeface="Calibri" panose="020F0502020204030204" pitchFamily="34" charset="0"/>
              </a:rPr>
              <a:t> </a:t>
            </a:r>
            <a:r>
              <a:rPr lang="es-ES" altLang="es-UY" sz="2000" dirty="0">
                <a:cs typeface="Calibri" panose="020F0502020204030204" pitchFamily="34" charset="0"/>
                <a:hlinkClick r:id="rId3"/>
              </a:rPr>
              <a:t>https://pixabay.com/es/</a:t>
            </a:r>
            <a:r>
              <a:rPr lang="es-ES" altLang="es-UY" sz="2000" dirty="0">
                <a:cs typeface="Calibri" panose="020F0502020204030204" pitchFamily="34" charset="0"/>
              </a:rPr>
              <a:t>  </a:t>
            </a:r>
            <a:endParaRPr lang="es-UY" altLang="es-UY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7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41288" y="3562350"/>
            <a:ext cx="97980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UY" altLang="es-UY" sz="1800">
                <a:latin typeface="Arial" panose="020B0604020202020204" pitchFamily="34" charset="0"/>
              </a:rPr>
              <a:t/>
            </a:r>
            <a:br>
              <a:rPr lang="es-UY" altLang="es-UY" sz="1800">
                <a:latin typeface="Arial" panose="020B0604020202020204" pitchFamily="34" charset="0"/>
              </a:rPr>
            </a:br>
            <a:endParaRPr lang="es-UY" altLang="es-UY" sz="1800">
              <a:latin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92188" y="1058863"/>
            <a:ext cx="71342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UY" sz="4000" b="1" cap="all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Clasificación curricular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2284968"/>
            <a:ext cx="9906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UY" sz="2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		Asignatura/Especialidad			Unidad Temática</a:t>
            </a:r>
          </a:p>
          <a:p>
            <a:pPr>
              <a:defRPr/>
            </a:pPr>
            <a:endParaRPr lang="es-UY" sz="2000" b="1" dirty="0"/>
          </a:p>
          <a:p>
            <a:pPr>
              <a:defRPr/>
            </a:pPr>
            <a:r>
              <a:rPr lang="es-ES" sz="2000" b="1" dirty="0" smtClean="0"/>
              <a:t>Primaria – 1º	Construcción de ciudadanía		La salud. Deberes y 								responsabilidades en la familia.</a:t>
            </a:r>
          </a:p>
          <a:p>
            <a:pPr>
              <a:defRPr/>
            </a:pPr>
            <a:endParaRPr lang="es-ES" sz="2000" b="1" dirty="0" smtClean="0"/>
          </a:p>
          <a:p>
            <a:pPr>
              <a:defRPr/>
            </a:pPr>
            <a:r>
              <a:rPr lang="es-ES" sz="2000" b="1" dirty="0" smtClean="0"/>
              <a:t>Primaria </a:t>
            </a:r>
            <a:r>
              <a:rPr lang="es-ES" sz="2000" b="1" dirty="0"/>
              <a:t>– 5º	Área del Conocimiento Social – Geografía	</a:t>
            </a:r>
            <a:r>
              <a:rPr lang="es-ES" sz="2000" b="1" dirty="0" smtClean="0"/>
              <a:t>La dinámica de la movilidad 							regional. Los movimientos 							migratorios.</a:t>
            </a:r>
            <a:endParaRPr lang="es-ES" sz="2000" b="1" dirty="0"/>
          </a:p>
          <a:p>
            <a:pPr>
              <a:defRPr/>
            </a:pPr>
            <a:endParaRPr lang="es-UY" sz="2000" b="1" dirty="0"/>
          </a:p>
          <a:p>
            <a:pPr>
              <a:defRPr/>
            </a:pPr>
            <a:r>
              <a:rPr lang="es-UY" sz="2000" b="1" dirty="0" smtClean="0"/>
              <a:t>.</a:t>
            </a:r>
            <a:endParaRPr lang="es-UY" sz="2000" b="1" dirty="0"/>
          </a:p>
        </p:txBody>
      </p:sp>
    </p:spTree>
    <p:extLst>
      <p:ext uri="{BB962C8B-B14F-4D97-AF65-F5344CB8AC3E}">
        <p14:creationId xmlns:p14="http://schemas.microsoft.com/office/powerpoint/2010/main" val="17289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3 Imagen" descr="fondo ppt 4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091"/>
            <a:ext cx="99536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1 Título"/>
          <p:cNvSpPr>
            <a:spLocks noGrp="1"/>
          </p:cNvSpPr>
          <p:nvPr>
            <p:ph type="ctrTitle"/>
          </p:nvPr>
        </p:nvSpPr>
        <p:spPr>
          <a:xfrm>
            <a:off x="407988" y="849313"/>
            <a:ext cx="84201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UY" altLang="es-UY" b="1" dirty="0" smtClean="0">
                <a:solidFill>
                  <a:schemeClr val="accent5">
                    <a:lumMod val="75000"/>
                  </a:schemeClr>
                </a:solidFill>
              </a:rPr>
              <a:t>Derechos de autor y Licencias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50938" y="2647950"/>
            <a:ext cx="69342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UY" dirty="0" smtClean="0"/>
              <a:t>Marzo 2019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UY" dirty="0" smtClean="0"/>
              <a:t>CEIP</a:t>
            </a:r>
          </a:p>
        </p:txBody>
      </p:sp>
      <p:pic>
        <p:nvPicPr>
          <p:cNvPr id="13317" name="Picture 2" descr="C:\Users\Usuario\Documents\Derechos de autor\7 Ejemp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5130994"/>
            <a:ext cx="5686601" cy="13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6 CuadroTexto"/>
          <p:cNvSpPr txBox="1">
            <a:spLocks noChangeArrowheads="1"/>
          </p:cNvSpPr>
          <p:nvPr/>
        </p:nvSpPr>
        <p:spPr bwMode="auto">
          <a:xfrm>
            <a:off x="631825" y="4429125"/>
            <a:ext cx="407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UY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Mtra. </a:t>
            </a:r>
            <a:r>
              <a:rPr lang="es-ES" altLang="es-UY" sz="1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Contenidista</a:t>
            </a:r>
            <a:r>
              <a:rPr lang="es-ES" altLang="es-UY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: Elida Valejo</a:t>
            </a:r>
            <a:endParaRPr lang="es-UY" altLang="es-UY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7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5898" y="596771"/>
            <a:ext cx="6270048" cy="336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UY" sz="2600" dirty="0"/>
              <a:t>La </a:t>
            </a:r>
            <a:r>
              <a:rPr lang="es-UY" sz="32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r>
              <a:rPr lang="es-UY" sz="2600" dirty="0"/>
              <a:t> es una enfermedad infecciosa provocada por parásitos protozoarios flagelados del género </a:t>
            </a:r>
            <a:r>
              <a:rPr lang="es-UY" sz="2600" i="1" dirty="0" err="1"/>
              <a:t>Leishmania</a:t>
            </a:r>
            <a:r>
              <a:rPr lang="es-UY" sz="2600" dirty="0"/>
              <a:t>, que puede afectar a la piel y a las mucosas, o a tejidos y órganos hematopoyéticos (proceso de formación de las células sanguíneas), como la médula ósea, el hígado y el bazo.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58907" y="3949535"/>
            <a:ext cx="955703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3250" dirty="0"/>
              <a:t>Es transmitida a los seres humanos mediante la picadura de insectos dípteros hematófagos (que se alimentan de sangre) infectados, principalmente de los géneros </a:t>
            </a:r>
            <a:r>
              <a:rPr lang="es-UY" sz="3250" i="1" dirty="0" err="1"/>
              <a:t>Phlebotomus</a:t>
            </a:r>
            <a:r>
              <a:rPr lang="es-UY" sz="3250" dirty="0"/>
              <a:t> (flebótomo) y </a:t>
            </a:r>
            <a:r>
              <a:rPr lang="es-UY" sz="3250" i="1" dirty="0" err="1"/>
              <a:t>Lutzomya</a:t>
            </a:r>
            <a:r>
              <a:rPr lang="es-UY" sz="3250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" y="657248"/>
            <a:ext cx="3403395" cy="32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0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5340" y="632789"/>
            <a:ext cx="4568280" cy="552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UY" sz="2925" b="1" dirty="0">
                <a:solidFill>
                  <a:schemeClr val="accent1">
                    <a:lumMod val="50000"/>
                  </a:schemeClr>
                </a:solidFill>
              </a:rPr>
              <a:t>Prevalencia y distribución de la Leishmaniasis</a:t>
            </a:r>
          </a:p>
          <a:p>
            <a:r>
              <a:rPr lang="es-UY" sz="2275" dirty="0"/>
              <a:t>La Organización Mundial de la Salud (OMS) estima que cerca de tres millones de personas alrededor del mundo padecen la enfermedad, 12 millones están infectadas.</a:t>
            </a:r>
          </a:p>
          <a:p>
            <a:r>
              <a:rPr lang="es-UY" sz="2275" dirty="0"/>
              <a:t>Zonas de riesgo de contraerla: Asia Menor, Sudeste Asiático, litoral del Mediterráneo, la sabana Subsahariana, zonas montañosas de Etiopía, Kenia y Namibia; en América: Centroamérica, Venezuela, Brasil, Perú, Colombia, Ecuador, Bolivia y Uruguay (en perros).</a:t>
            </a:r>
          </a:p>
        </p:txBody>
      </p:sp>
      <p:pic>
        <p:nvPicPr>
          <p:cNvPr id="2050" name="Picture 2" descr="http://www.foyel.com/archivos/8/4/1475_distribucion_leishmaniosis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74" y="1018887"/>
            <a:ext cx="4762286" cy="45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653674" y="2456610"/>
            <a:ext cx="1956397" cy="1027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sz="1463"/>
          </a:p>
        </p:txBody>
      </p:sp>
    </p:spTree>
    <p:extLst>
      <p:ext uri="{BB962C8B-B14F-4D97-AF65-F5344CB8AC3E}">
        <p14:creationId xmlns:p14="http://schemas.microsoft.com/office/powerpoint/2010/main" val="368206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2677" y="960765"/>
            <a:ext cx="462655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3600" b="1" dirty="0">
                <a:solidFill>
                  <a:schemeClr val="accent1">
                    <a:lumMod val="50000"/>
                  </a:schemeClr>
                </a:solidFill>
              </a:rPr>
              <a:t>El agente </a:t>
            </a:r>
            <a:r>
              <a:rPr lang="es-UY" sz="3600" b="1" dirty="0" smtClean="0">
                <a:solidFill>
                  <a:schemeClr val="accent1">
                    <a:lumMod val="50000"/>
                  </a:schemeClr>
                </a:solidFill>
              </a:rPr>
              <a:t>infeccioso</a:t>
            </a:r>
          </a:p>
          <a:p>
            <a:endParaRPr lang="es-UY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UY" sz="1950" dirty="0"/>
              <a:t>El parásito responsable de la </a:t>
            </a:r>
            <a:r>
              <a:rPr lang="es-UY" sz="1950" dirty="0" err="1"/>
              <a:t>leishmaniasis</a:t>
            </a:r>
            <a:r>
              <a:rPr lang="es-UY" sz="1950" dirty="0"/>
              <a:t> es un protozoo intracelular perteneciente a la familia de los </a:t>
            </a:r>
            <a:r>
              <a:rPr lang="es-UY" sz="1950" i="1" dirty="0" err="1"/>
              <a:t>kinetoplástidos</a:t>
            </a:r>
            <a:r>
              <a:rPr lang="es-UY" sz="1950" dirty="0"/>
              <a:t>, género </a:t>
            </a:r>
            <a:r>
              <a:rPr lang="es-UY" sz="1950" i="1" dirty="0" err="1"/>
              <a:t>Leishmania</a:t>
            </a:r>
            <a:r>
              <a:rPr lang="es-UY" sz="1950" dirty="0"/>
              <a:t>. </a:t>
            </a:r>
          </a:p>
          <a:p>
            <a:r>
              <a:rPr lang="es-UY" sz="1950" dirty="0"/>
              <a:t>El parásito se presenta bajo dos formas: </a:t>
            </a:r>
          </a:p>
          <a:p>
            <a:r>
              <a:rPr lang="es-UY" sz="1950" dirty="0"/>
              <a:t>El </a:t>
            </a:r>
            <a:r>
              <a:rPr lang="es-UY" sz="1950" b="1" i="1" dirty="0" err="1"/>
              <a:t>promastigote</a:t>
            </a:r>
            <a:r>
              <a:rPr lang="es-UY" sz="1950" dirty="0"/>
              <a:t> es libre, móvil, posee un solo flagelo en el extremo anterior, y se encuentra en el vector, por lo que es la forma que infecta a los seres humanos y a los animales.</a:t>
            </a:r>
          </a:p>
          <a:p>
            <a:r>
              <a:rPr lang="es-UY" sz="1950" dirty="0"/>
              <a:t>El </a:t>
            </a:r>
            <a:r>
              <a:rPr lang="es-UY" sz="1950" b="1" i="1" dirty="0" err="1"/>
              <a:t>amastigotees</a:t>
            </a:r>
            <a:r>
              <a:rPr lang="es-UY" sz="1950" dirty="0"/>
              <a:t> de forma ovalada, inmóvil, no posee flagelo, se encuentra en el reservorio vertebrado afectado, y es la forma que contamina al vector (flebótomo).</a:t>
            </a:r>
          </a:p>
        </p:txBody>
      </p:sp>
      <p:pic>
        <p:nvPicPr>
          <p:cNvPr id="17410" name="Picture 2" descr="http://images.slideplayer.com.br/1/336419/slides/slid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5" t="32686" r="4434" b="10884"/>
          <a:stretch/>
        </p:blipFill>
        <p:spPr bwMode="auto">
          <a:xfrm>
            <a:off x="6900430" y="721735"/>
            <a:ext cx="2904259" cy="302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slideplayer.com.br/1/336419/slides/slid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8183" r="50395" b="20723"/>
          <a:stretch/>
        </p:blipFill>
        <p:spPr bwMode="auto">
          <a:xfrm>
            <a:off x="5310621" y="3539052"/>
            <a:ext cx="2375189" cy="23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26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3880" y="642937"/>
            <a:ext cx="5493328" cy="619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3600" b="1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s-UY" sz="3600" b="1" dirty="0" smtClean="0">
                <a:solidFill>
                  <a:schemeClr val="accent1">
                    <a:lumMod val="50000"/>
                  </a:schemeClr>
                </a:solidFill>
              </a:rPr>
              <a:t>vector</a:t>
            </a:r>
          </a:p>
          <a:p>
            <a:endParaRPr lang="es-UY" b="1" dirty="0"/>
          </a:p>
          <a:p>
            <a:r>
              <a:rPr lang="es-UY" sz="1950" dirty="0"/>
              <a:t>Son pequeñas moscas de 2 a 5 mm de longitud conocidas como flebótomos (género </a:t>
            </a:r>
            <a:r>
              <a:rPr lang="es-UY" sz="1950" i="1" dirty="0" err="1"/>
              <a:t>Phlebotomus</a:t>
            </a:r>
            <a:r>
              <a:rPr lang="es-UY" sz="1950" dirty="0"/>
              <a:t> en el Viejo Mundo y género </a:t>
            </a:r>
            <a:r>
              <a:rPr lang="es-UY" sz="1950" i="1" dirty="0" err="1"/>
              <a:t>Lutzomya</a:t>
            </a:r>
            <a:r>
              <a:rPr lang="es-UY" sz="1950" dirty="0"/>
              <a:t> en el Nuevo Mundo), que habitan sobre todo en las zonas boscosas y se caracterizan por tener el cuerpo densamente cubierto de pelos color ceniza, patas largas y alas blanquecinas terminadas en punta siempre erectas</a:t>
            </a:r>
            <a:r>
              <a:rPr lang="es-UY" sz="1950" b="1" i="1" dirty="0"/>
              <a:t>. Las hembras necesitan sangre para alimentar sus huevos </a:t>
            </a:r>
            <a:r>
              <a:rPr lang="es-UY" sz="1950" dirty="0"/>
              <a:t>y poder reproducirse; además, tienen un radio de vuelo muy corto, y al colocarse sobre la piel en busca de alimento dan pequeños saltos.</a:t>
            </a:r>
          </a:p>
          <a:p>
            <a:r>
              <a:rPr lang="es-UY" sz="1950" dirty="0"/>
              <a:t>Su máxima actividad de picadura abarca desde las </a:t>
            </a:r>
            <a:r>
              <a:rPr lang="es-UY" sz="1950" b="1" i="1" dirty="0"/>
              <a:t>seis de la tarde a las seis de la mañana del día siguiente</a:t>
            </a:r>
            <a:r>
              <a:rPr lang="es-UY" sz="1950" dirty="0"/>
              <a:t>, razón por la cual las personas que viven en zonas de riesgo deben protegerse de las picaduras durante estas horas.</a:t>
            </a:r>
          </a:p>
        </p:txBody>
      </p:sp>
      <p:pic>
        <p:nvPicPr>
          <p:cNvPr id="11266" name="Picture 2" descr="Cadena de transmisión de la leishman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09" y="1926215"/>
            <a:ext cx="3877169" cy="258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3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9721" y="448955"/>
            <a:ext cx="93635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3200" b="1" dirty="0">
                <a:solidFill>
                  <a:schemeClr val="accent1">
                    <a:lumMod val="50000"/>
                  </a:schemeClr>
                </a:solidFill>
              </a:rPr>
              <a:t>El huésped </a:t>
            </a:r>
            <a:r>
              <a:rPr lang="es-UY" sz="3200" b="1" dirty="0" smtClean="0">
                <a:solidFill>
                  <a:schemeClr val="accent1">
                    <a:lumMod val="50000"/>
                  </a:schemeClr>
                </a:solidFill>
              </a:rPr>
              <a:t>susceptible</a:t>
            </a:r>
          </a:p>
          <a:p>
            <a:endParaRPr lang="es-UY" sz="2400" b="1" dirty="0"/>
          </a:p>
          <a:p>
            <a:r>
              <a:rPr lang="es-UY" sz="2275" dirty="0"/>
              <a:t>Es la persona que se pone en contacto con el agente causal transmitido por el vector. En otras palabras, es el individuo a quien pica el flebótomo inoculándole los parásitos y, dependiendo de sus condiciones inmunológicas, puede o no desarrollar la infección clínica.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17606" r="23214" b="15943"/>
          <a:stretch/>
        </p:blipFill>
        <p:spPr>
          <a:xfrm>
            <a:off x="1985755" y="2819067"/>
            <a:ext cx="5651459" cy="30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38970" y="1074158"/>
            <a:ext cx="52681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1950" dirty="0"/>
              <a:t>La </a:t>
            </a:r>
            <a:r>
              <a:rPr lang="es-UY" sz="1950" dirty="0" err="1"/>
              <a:t>leishmaniasis</a:t>
            </a:r>
            <a:r>
              <a:rPr lang="es-UY" sz="1950" dirty="0"/>
              <a:t> se transmite al ser humano a través de la picadura del </a:t>
            </a:r>
            <a:r>
              <a:rPr lang="es-UY" sz="1950" b="1" dirty="0"/>
              <a:t>vector</a:t>
            </a:r>
            <a:r>
              <a:rPr lang="es-UY" sz="1950" dirty="0"/>
              <a:t>, en este caso el flebótomo hembra infectante, el cual previamente ha ingerido sangre de un reservorio infectado con los parásitos.</a:t>
            </a:r>
          </a:p>
          <a:p>
            <a:r>
              <a:rPr lang="es-UY" sz="1950" dirty="0"/>
              <a:t>Los flebótomos hembras requieren sangre para poder reproducirse. Por ello, después de alimentarse del reservorio infectado, los parásitos ingeridos junto a la sangre se multiplican en pocos días en su intestino para, posteriormente, migrar hacia la </a:t>
            </a:r>
            <a:r>
              <a:rPr lang="es-UY" sz="1950" dirty="0" err="1"/>
              <a:t>proboscis</a:t>
            </a:r>
            <a:r>
              <a:rPr lang="es-UY" sz="1950" dirty="0"/>
              <a:t> o trompa del insecto para ser inoculados con la picadura.</a:t>
            </a:r>
          </a:p>
        </p:txBody>
      </p:sp>
      <p:pic>
        <p:nvPicPr>
          <p:cNvPr id="10242" name="Picture 2" descr="Cómo se transmite la leishmani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3" y="1797067"/>
            <a:ext cx="4327568" cy="28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33094" y="4828493"/>
            <a:ext cx="92424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Y" sz="1950" dirty="0"/>
              <a:t>Una vez que estos microorganismos son introducidos por el insecto en la piel de una persona sana, inmediatamente son captados por los macrófagos (unas células del sistema inmunitario), y se multiplican en el interior de estas células hasta que las destruyen, y entonces salen a colonizar a nuevos macrófagos.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3903" y="570713"/>
            <a:ext cx="6145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3200" b="1" dirty="0">
                <a:solidFill>
                  <a:schemeClr val="accent1">
                    <a:lumMod val="50000"/>
                  </a:schemeClr>
                </a:solidFill>
              </a:rPr>
              <a:t>Cómo se transmite la </a:t>
            </a:r>
            <a:r>
              <a:rPr lang="es-UY" sz="3200" b="1" dirty="0" err="1">
                <a:solidFill>
                  <a:schemeClr val="accent1">
                    <a:lumMod val="50000"/>
                  </a:schemeClr>
                </a:solidFill>
              </a:rPr>
              <a:t>leishmaniasis</a:t>
            </a:r>
            <a:endParaRPr lang="es-UY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1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iseño de una vacuna contra la leishmani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" y="700644"/>
            <a:ext cx="5989496" cy="517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OYRMTno5w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40963" y="1479488"/>
            <a:ext cx="3225552" cy="33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6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</TotalTime>
  <Words>1677</Words>
  <Application>Microsoft Office PowerPoint</Application>
  <PresentationFormat>A4 (210 x 297 mm)</PresentationFormat>
  <Paragraphs>96</Paragraphs>
  <Slides>20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Franklin Gothic Heavy</vt:lpstr>
      <vt:lpstr>Tema de Office</vt:lpstr>
      <vt:lpstr>Leishmaniasis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Derechos de autor y Licencias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Elida Valejo</dc:creator>
  <cp:lastModifiedBy>Elida Valejo</cp:lastModifiedBy>
  <cp:revision>41</cp:revision>
  <dcterms:created xsi:type="dcterms:W3CDTF">2016-08-20T22:42:08Z</dcterms:created>
  <dcterms:modified xsi:type="dcterms:W3CDTF">2019-04-01T17:47:28Z</dcterms:modified>
</cp:coreProperties>
</file>