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7620000" cx="10160000"/>
  <p:notesSz cx="7620000" cy="10160000"/>
  <p:embeddedFontLst>
    <p:embeddedFont>
      <p:font typeface="Roboto Black"/>
      <p:bold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Roboto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E2BFEA2-5A46-4AD8-A542-2492280F4987}">
  <a:tblStyle styleId="{4E2BFEA2-5A46-4AD8-A542-2492280F498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Black-bold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Black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edium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Medium-italic.fntdata"/><Relationship Id="rId27" Type="http://schemas.openxmlformats.org/officeDocument/2006/relationships/font" Target="fonts/Roboto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55ba56cd55_0_20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g55ba56cd55_0_2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5ba56cd55_0_32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5ba56cd55_0_3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5ba56cd55_0_95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5ba56cd55_0_95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5a471b6a6_0_240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5a471b6a6_0_24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5a471b6a6_0_250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5a471b6a6_0_25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5a471b6a6_0_225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5a471b6a6_0_225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5ba56cd55_0_75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55ba56cd55_0_75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55ba56cd55_0_106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55ba56cd55_0_106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55ba56cd55_0_42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55ba56cd55_0_4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5ba56cd55_0_60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5ba56cd55_0_6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5ba56cd55_0_48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5ba56cd55_0_48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i230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i23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5ba56cd55_0_54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5ba56cd55_0_54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5ba56cd55_0_89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5ba56cd55_0_8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/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9" name="Google Shape;9;p3"/>
          <p:cNvSpPr txBox="1"/>
          <p:nvPr>
            <p:ph idx="1" type="subTitle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/>
        </p:txBody>
      </p:sp>
      <p:sp>
        <p:nvSpPr>
          <p:cNvPr id="12" name="Google Shape;12;p4"/>
          <p:cNvSpPr txBox="1"/>
          <p:nvPr>
            <p:ph idx="1" type="body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7933" lvl="0" marL="4572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7933" lvl="0" marL="4572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  <p:sp>
        <p:nvSpPr>
          <p:cNvPr id="16" name="Google Shape;16;p5"/>
          <p:cNvSpPr txBox="1"/>
          <p:nvPr>
            <p:ph idx="2" type="body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7933" lvl="0" marL="4572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idx="1" type="body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7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/>
          <p:nvPr/>
        </p:nvSpPr>
        <p:spPr>
          <a:xfrm>
            <a:off x="0" y="1491875"/>
            <a:ext cx="10160100" cy="51333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ORDEN EN EDUCACIÓN PRIMARIA</a:t>
            </a:r>
            <a:endParaRPr sz="3000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Roboto Black"/>
                <a:ea typeface="Roboto Black"/>
                <a:cs typeface="Roboto Black"/>
                <a:sym typeface="Roboto Black"/>
              </a:rPr>
              <a:t>Numeración Natural</a:t>
            </a:r>
            <a:endParaRPr sz="3000"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ALGUNOS EJEMPLOS DE ACTIVIDADES Y </a:t>
            </a:r>
            <a:endParaRPr sz="2400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CONSIDERACIONES PARA SU ENSEÑANZA</a:t>
            </a:r>
            <a:endParaRPr sz="24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324875" y="1601550"/>
            <a:ext cx="9520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45720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 Camila está a punto de ganar un tesoro en un juego de su celular, con la siguiente estrella llegará al número siguiente y pasará a otro nivel. Si ahora lleva 899 estrellas, ¿con qué número de estrellas ganará el tesoro y empezará el nuevo nivel?</a:t>
            </a:r>
            <a:r>
              <a:rPr lang="en-US"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17"/>
          <p:cNvGraphicFramePr/>
          <p:nvPr/>
        </p:nvGraphicFramePr>
        <p:xfrm>
          <a:off x="191168" y="390907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{4E2BFEA2-5A46-4AD8-A542-2492280F4987}</a:tableStyleId>
              </a:tblPr>
              <a:tblGrid>
                <a:gridCol w="1945600"/>
                <a:gridCol w="1946725"/>
                <a:gridCol w="1946725"/>
                <a:gridCol w="1946725"/>
                <a:gridCol w="1946725"/>
              </a:tblGrid>
              <a:tr h="123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/>
                        <a:t>Selena</a:t>
                      </a:r>
                      <a:endParaRPr sz="2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/>
                        <a:t>1</a:t>
                      </a:r>
                      <a:r>
                        <a:rPr lang="en-US" sz="2700" u="none" cap="none" strike="noStrike"/>
                        <a:t> – 30</a:t>
                      </a:r>
                      <a:endParaRPr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6200" marL="76200"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/>
                        <a:t>León</a:t>
                      </a:r>
                      <a:endParaRPr sz="2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/>
                        <a:t>…. - 99</a:t>
                      </a:r>
                      <a:endParaRPr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6200" marL="76200"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/>
                        <a:t>Micaela</a:t>
                      </a:r>
                      <a:endParaRPr sz="2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/>
                        <a:t>1</a:t>
                      </a:r>
                      <a:r>
                        <a:rPr lang="en-US" sz="2700" u="none" cap="none" strike="noStrike"/>
                        <a:t>00 - …</a:t>
                      </a:r>
                      <a:endParaRPr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6200" marL="76200"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/>
                        <a:t>Franco</a:t>
                      </a:r>
                      <a:endParaRPr sz="2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/>
                        <a:t> </a:t>
                      </a:r>
                      <a:r>
                        <a:rPr lang="en-US" sz="2700"/>
                        <a:t>2</a:t>
                      </a:r>
                      <a:r>
                        <a:rPr lang="en-US" sz="2700" u="none" cap="none" strike="noStrike"/>
                        <a:t>50 - …</a:t>
                      </a:r>
                      <a:endParaRPr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6200" marL="76200"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/>
                        <a:t>Paula</a:t>
                      </a:r>
                      <a:endParaRPr sz="27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/>
                        <a:t>3</a:t>
                      </a:r>
                      <a:r>
                        <a:rPr lang="en-US" sz="2700" u="none" cap="none" strike="noStrike"/>
                        <a:t>21 -  …</a:t>
                      </a:r>
                      <a:endParaRPr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6200" marL="76200">
                    <a:solidFill>
                      <a:srgbClr val="0B5394"/>
                    </a:solidFill>
                  </a:tcPr>
                </a:tc>
              </a:tr>
              <a:tr h="1649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/>
                        <a:t>Javier</a:t>
                      </a:r>
                      <a:r>
                        <a:rPr lang="en-US" sz="2700" u="none" cap="none" strike="noStrike"/>
                        <a:t> </a:t>
                      </a:r>
                      <a:endParaRPr sz="27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/>
                        <a:t>   </a:t>
                      </a:r>
                      <a:r>
                        <a:rPr lang="en-US" sz="2700"/>
                        <a:t>3</a:t>
                      </a:r>
                      <a:r>
                        <a:rPr lang="en-US" sz="2700" u="none" cap="none" strike="noStrike"/>
                        <a:t>60 - … </a:t>
                      </a:r>
                      <a:endParaRPr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6200" marL="76200"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solidFill>
                            <a:schemeClr val="lt1"/>
                          </a:solidFill>
                        </a:rPr>
                        <a:t>Emilia</a:t>
                      </a:r>
                      <a:endParaRPr b="1" sz="27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3810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solidFill>
                            <a:schemeClr val="lt1"/>
                          </a:solidFill>
                        </a:rPr>
                        <a:t>400</a:t>
                      </a:r>
                      <a:r>
                        <a:rPr b="1" lang="en-US" sz="2700" u="none" cap="none" strike="noStrike">
                          <a:solidFill>
                            <a:schemeClr val="lt1"/>
                          </a:solidFill>
                        </a:rPr>
                        <a:t>- </a:t>
                      </a:r>
                      <a:r>
                        <a:rPr b="1" lang="en-US" sz="2700">
                          <a:solidFill>
                            <a:schemeClr val="lt1"/>
                          </a:solidFill>
                        </a:rPr>
                        <a:t>4</a:t>
                      </a:r>
                      <a:r>
                        <a:rPr b="1" lang="en-US" sz="2700" u="none" cap="none" strike="noStrike">
                          <a:solidFill>
                            <a:schemeClr val="lt1"/>
                          </a:solidFill>
                        </a:rPr>
                        <a:t>49</a:t>
                      </a:r>
                      <a:endParaRPr b="1" sz="2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76200" marL="76200"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chemeClr val="lt1"/>
                          </a:solidFill>
                        </a:rPr>
                        <a:t>J</a:t>
                      </a:r>
                      <a:r>
                        <a:rPr b="1" lang="en-US" sz="2700">
                          <a:solidFill>
                            <a:schemeClr val="lt1"/>
                          </a:solidFill>
                        </a:rPr>
                        <a:t>oaquín</a:t>
                      </a:r>
                      <a:r>
                        <a:rPr b="1" lang="en-US" sz="2700" u="none" cap="none" strike="noStrike">
                          <a:solidFill>
                            <a:schemeClr val="lt1"/>
                          </a:solidFill>
                        </a:rPr>
                        <a:t> </a:t>
                      </a:r>
                      <a:endParaRPr b="1" sz="27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chemeClr val="lt1"/>
                          </a:solidFill>
                        </a:rPr>
                        <a:t>…. -  …</a:t>
                      </a:r>
                      <a:endParaRPr b="1" sz="2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76200" marL="76200"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solidFill>
                            <a:schemeClr val="lt1"/>
                          </a:solidFill>
                        </a:rPr>
                        <a:t>Sofía</a:t>
                      </a:r>
                      <a:r>
                        <a:rPr b="1" lang="en-US" sz="2700" u="none" cap="none" strike="noStrike">
                          <a:solidFill>
                            <a:schemeClr val="lt1"/>
                          </a:solidFill>
                        </a:rPr>
                        <a:t> </a:t>
                      </a:r>
                      <a:endParaRPr b="1" sz="27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chemeClr val="lt1"/>
                          </a:solidFill>
                        </a:rPr>
                        <a:t>     </a:t>
                      </a:r>
                      <a:r>
                        <a:rPr b="1" lang="en-US" sz="2700">
                          <a:solidFill>
                            <a:schemeClr val="lt1"/>
                          </a:solidFill>
                        </a:rPr>
                        <a:t>4</a:t>
                      </a:r>
                      <a:r>
                        <a:rPr b="1" lang="en-US" sz="2700" u="none" cap="none" strike="noStrike">
                          <a:solidFill>
                            <a:schemeClr val="lt1"/>
                          </a:solidFill>
                        </a:rPr>
                        <a:t>80 -  …</a:t>
                      </a:r>
                      <a:endParaRPr b="1" sz="2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76200" marL="76200"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solidFill>
                            <a:schemeClr val="lt1"/>
                          </a:solidFill>
                        </a:rPr>
                        <a:t>Florencia</a:t>
                      </a:r>
                      <a:r>
                        <a:rPr b="1" lang="en-US" sz="2700" u="none" cap="none" strike="noStrike">
                          <a:solidFill>
                            <a:schemeClr val="lt1"/>
                          </a:solidFill>
                        </a:rPr>
                        <a:t> </a:t>
                      </a:r>
                      <a:endParaRPr b="1" sz="27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chemeClr val="lt1"/>
                          </a:solidFill>
                        </a:rPr>
                        <a:t>901-999</a:t>
                      </a:r>
                      <a:endParaRPr b="1" sz="2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76200" marL="76200">
                    <a:solidFill>
                      <a:srgbClr val="0B5394"/>
                    </a:solidFill>
                  </a:tcPr>
                </a:tc>
              </a:tr>
            </a:tbl>
          </a:graphicData>
        </a:graphic>
      </p:graphicFrame>
      <p:sp>
        <p:nvSpPr>
          <p:cNvPr id="123" name="Google Shape;123;p17"/>
          <p:cNvSpPr/>
          <p:nvPr/>
        </p:nvSpPr>
        <p:spPr>
          <a:xfrm>
            <a:off x="23462" y="1237259"/>
            <a:ext cx="10160100" cy="25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grupo de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organiza una rifa. El talonario comienza en el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termina en el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599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conocido les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pidió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números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54,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24,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 y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99. ¿A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 le tendrá que comprar cada número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la libreta de registro.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6799" y="1593875"/>
            <a:ext cx="2426525" cy="242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0198" y="1365863"/>
            <a:ext cx="2770075" cy="2770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18"/>
          <p:cNvCxnSpPr/>
          <p:nvPr/>
        </p:nvCxnSpPr>
        <p:spPr>
          <a:xfrm flipH="1" rot="10800000">
            <a:off x="3940275" y="2793200"/>
            <a:ext cx="2790000" cy="27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4" name="Google Shape;134;p18"/>
          <p:cNvSpPr txBox="1"/>
          <p:nvPr/>
        </p:nvSpPr>
        <p:spPr>
          <a:xfrm>
            <a:off x="152200" y="4046025"/>
            <a:ext cx="9744300" cy="21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45720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Implican encontrar el número que está antes o el que sigue en la serie numérica, por ejemplo las actividades del número anterior en el comercio, el que sigue para pasar de nivel o el completado del talonario colocando los números que faltan en los extremos.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0198" y="1365863"/>
            <a:ext cx="2770075" cy="27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228600" y="4046025"/>
            <a:ext cx="9785700" cy="21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45720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Implican comparar números y determinar cuál es más grande o más chico. Hay variados ejemplos de este tipo de propuestas. Es interesante contemplar las ideas que los alumnos van construyendo para hacerlo, por ejemplo es mayor si tiene más cifras o si tienen la misma cantidad es mayor si la primera cifra es más grande. 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90500" y="1280850"/>
            <a:ext cx="3012575" cy="3012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9"/>
          <p:cNvCxnSpPr/>
          <p:nvPr/>
        </p:nvCxnSpPr>
        <p:spPr>
          <a:xfrm flipH="1" rot="10800000">
            <a:off x="3940275" y="2793200"/>
            <a:ext cx="2790000" cy="27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0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0198" y="1365863"/>
            <a:ext cx="2770075" cy="27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674325" y="4046025"/>
            <a:ext cx="9003000" cy="21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45720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Implican ubicar a un número en un tramo, por ejemplo las actividades del hotel o determinar a quién se le deberá comprar cada uno de los números de rifa.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1350" y="1422101"/>
            <a:ext cx="2770075" cy="2770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20"/>
          <p:cNvCxnSpPr/>
          <p:nvPr/>
        </p:nvCxnSpPr>
        <p:spPr>
          <a:xfrm flipH="1" rot="10800000">
            <a:off x="3940275" y="2793200"/>
            <a:ext cx="2790000" cy="27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8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8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"/>
          <p:cNvSpPr txBox="1"/>
          <p:nvPr/>
        </p:nvSpPr>
        <p:spPr>
          <a:xfrm>
            <a:off x="233050" y="2310000"/>
            <a:ext cx="9693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orden es uno de los aspectos que es necesario trabajar con los alumnos, tanto en numeración natural como racional. En las siguientes diapositivas se incluyen algunas actividades e ideas agrupadas en función de tipos de actividades para abordar el aspecto del orden en la numeración natural.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9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9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6324" y="924675"/>
            <a:ext cx="2426525" cy="242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93298" y="2509238"/>
            <a:ext cx="2770075" cy="2770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9"/>
          <p:cNvCxnSpPr/>
          <p:nvPr/>
        </p:nvCxnSpPr>
        <p:spPr>
          <a:xfrm flipH="1" rot="10800000">
            <a:off x="6002075" y="2376625"/>
            <a:ext cx="1213800" cy="741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5" name="Google Shape;45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90500" y="4328850"/>
            <a:ext cx="3012575" cy="3012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9"/>
          <p:cNvCxnSpPr/>
          <p:nvPr/>
        </p:nvCxnSpPr>
        <p:spPr>
          <a:xfrm>
            <a:off x="5816625" y="4854925"/>
            <a:ext cx="927300" cy="758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7" name="Google Shape;47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8600" y="3276088"/>
            <a:ext cx="2770075" cy="2770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9"/>
          <p:cNvCxnSpPr/>
          <p:nvPr/>
        </p:nvCxnSpPr>
        <p:spPr>
          <a:xfrm flipH="1">
            <a:off x="2454500" y="4511325"/>
            <a:ext cx="1247400" cy="267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0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52200" y="1252275"/>
            <a:ext cx="10008000" cy="55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Cada uno de estos frascos tiene la cantidad de caramelos que se indica en la etiqueta. Todos los frascos tienen el mismo tipo de caramelo.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¿Podrías ayudar a unir cada frasco con el precio correspondiente?</a:t>
            </a:r>
            <a:endParaRPr i="1" sz="1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r">
              <a:spcBef>
                <a:spcPts val="90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Extraído de “Matemática”, Damisa, Laborde, Piedra Cueva. Camus Ed.</a:t>
            </a:r>
            <a:endParaRPr sz="1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69099" y="2160050"/>
            <a:ext cx="4023000" cy="32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67875" y="2160100"/>
            <a:ext cx="3635400" cy="325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/>
          <p:nvPr/>
        </p:nvSpPr>
        <p:spPr>
          <a:xfrm>
            <a:off x="67900" y="1215850"/>
            <a:ext cx="9895800" cy="59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Lucas junta figuritas de animales. Cuando las saca del sobre aparecen estas: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Lucas piensa: “Voy a organizar las figuritas para dar vuelta las hojas del álbum hacia delante” ¿Cómo lo hace?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Realiza una lista con los números como Lucas los fue pegando.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Extraído de “Matemática”, Damisa, Laborde, Piedra Cueva. Camus Ed.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1719792" y="1809750"/>
            <a:ext cx="7197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1"/>
          <p:cNvSpPr txBox="1"/>
          <p:nvPr/>
        </p:nvSpPr>
        <p:spPr>
          <a:xfrm>
            <a:off x="1959681" y="2049639"/>
            <a:ext cx="7197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1451" y="1751899"/>
            <a:ext cx="4675200" cy="29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2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2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2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/>
          <p:nvPr/>
        </p:nvSpPr>
        <p:spPr>
          <a:xfrm rot="-326">
            <a:off x="333350" y="5091497"/>
            <a:ext cx="9477600" cy="1702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Luego de haber jugado varias veces y dependiendo del grado se les podrá solicitar a los alumnos que intenten escribir una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regla que me permita  ordenar las cartas para formar el número mayor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328075" y="1398950"/>
            <a:ext cx="9831900" cy="3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b="1" i="1" lang="en-US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b="1" i="1" lang="en-US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Juego:</a:t>
            </a:r>
            <a:r>
              <a:rPr i="1" lang="en-US" sz="31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con las cartas del 0 al 9 </a:t>
            </a:r>
            <a:endParaRPr i="1" sz="31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54000" lvl="0" marL="457200" marR="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i="1" lang="en-US"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</a:t>
            </a:r>
            <a:r>
              <a:rPr i="1" lang="en-US" sz="31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acar tres cartas al azar y</a:t>
            </a:r>
            <a:r>
              <a:rPr i="1" lang="en-US"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...</a:t>
            </a:r>
            <a:endParaRPr i="1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54000" lvl="0" marL="457200" marR="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i="0" sz="3100" u="none" cap="none" strike="noStrik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60350" lvl="0" marL="457200" marR="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Medium"/>
              <a:buChar char="•"/>
            </a:pPr>
            <a:r>
              <a:rPr i="0" lang="en-US" sz="31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Armar el mayor número posible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6035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Medium"/>
              <a:buChar char="•"/>
            </a:pPr>
            <a:r>
              <a:rPr i="0" lang="en-US" sz="31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Armar el menor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6035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</a:pPr>
            <a:r>
              <a:rPr i="0" lang="en-US" sz="31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Armar un número que esté en un intervalo dado</a:t>
            </a:r>
            <a:r>
              <a:rPr b="0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54000" lvl="0" marL="457200" marR="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698500" y="2028472"/>
            <a:ext cx="87630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Dado el número  45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79400" lvl="1" marL="8255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Medium"/>
              <a:buChar char="•"/>
            </a:pPr>
            <a:r>
              <a:rPr i="0" lang="en-US" sz="30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¿Dónde hay que ubicar el 2 para </a:t>
            </a:r>
            <a:r>
              <a:rPr lang="en-US"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formar un </a:t>
            </a:r>
            <a:r>
              <a:rPr i="0" lang="en-US" sz="30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número de tres cifras </a:t>
            </a:r>
            <a:r>
              <a:rPr lang="en-US"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que</a:t>
            </a:r>
            <a:r>
              <a:rPr i="0" lang="en-US" sz="30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sea el mayor posible? </a:t>
            </a:r>
            <a:r>
              <a:rPr lang="en-US"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¿Y para que sea el menor?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8255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5968350" y="5970775"/>
            <a:ext cx="32727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Adaptado de Delia Lerner</a:t>
            </a:r>
            <a:endParaRPr i="1"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01625" y="1317000"/>
            <a:ext cx="9879000" cy="57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Bautista llega al Hotel y recibe 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la llave de la habitación N°109. 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¿Podrías ayudarlo indicando hacia dónde debe dirigirse?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</a:t>
            </a:r>
            <a:r>
              <a:rPr lang="en-US" sz="2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Habitaciones       Habitaciones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                                  del 98 al 111       del 112 al 119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Escribe cómo te diste cuenta. </a:t>
            </a:r>
            <a:endParaRPr sz="24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Extraído de “Matemática”, Damisa, Laborde, Piedra Cueva. Camus Ed.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4710585" y="4277010"/>
            <a:ext cx="1563600" cy="629100"/>
          </a:xfrm>
          <a:prstGeom prst="rightArrow">
            <a:avLst>
              <a:gd fmla="val 50000" name="adj1"/>
              <a:gd fmla="val 59366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 rot="10800000">
            <a:off x="2593709" y="4276973"/>
            <a:ext cx="1563600" cy="629100"/>
          </a:xfrm>
          <a:prstGeom prst="rightArrow">
            <a:avLst>
              <a:gd fmla="val 50000" name="adj1"/>
              <a:gd fmla="val 59366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9313" y="1291175"/>
            <a:ext cx="3635400" cy="20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522600" y="1601550"/>
            <a:ext cx="9104100" cy="46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45720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 En un comercio lleno de gente Marcos sacó el número 340 y está esperando que lo atiendan. Está atento esperando que nombren el número anterior para acercarse al mostrador.</a:t>
            </a:r>
            <a:endParaRPr sz="31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54000" lvl="0" marL="45720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                ¿Qué número espera escuchar?</a:t>
            </a:r>
            <a:endParaRPr sz="31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54000" lvl="0" marL="45720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