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60" r:id="rId1"/>
  </p:sldMasterIdLst>
  <p:notesMasterIdLst>
    <p:notesMasterId r:id="rId20"/>
  </p:notesMasterIdLst>
  <p:sldIdLst>
    <p:sldId id="264" r:id="rId2"/>
    <p:sldId id="284" r:id="rId3"/>
    <p:sldId id="265" r:id="rId4"/>
    <p:sldId id="266" r:id="rId5"/>
    <p:sldId id="269" r:id="rId6"/>
    <p:sldId id="270" r:id="rId7"/>
    <p:sldId id="271" r:id="rId8"/>
    <p:sldId id="280" r:id="rId9"/>
    <p:sldId id="272" r:id="rId10"/>
    <p:sldId id="273" r:id="rId11"/>
    <p:sldId id="274" r:id="rId12"/>
    <p:sldId id="275" r:id="rId13"/>
    <p:sldId id="276" r:id="rId14"/>
    <p:sldId id="277" r:id="rId15"/>
    <p:sldId id="281" r:id="rId16"/>
    <p:sldId id="278" r:id="rId17"/>
    <p:sldId id="282" r:id="rId18"/>
    <p:sldId id="283" r:id="rId19"/>
  </p:sldIdLst>
  <p:sldSz cx="9906000" cy="6858000" type="A4"/>
  <p:notesSz cx="6858000" cy="9144000"/>
  <p:defaultTextStyle>
    <a:defPPr>
      <a:defRPr lang="es-U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44" autoAdjust="0"/>
    <p:restoredTop sz="93542" autoAdjust="0"/>
  </p:normalViewPr>
  <p:slideViewPr>
    <p:cSldViewPr snapToGrid="0">
      <p:cViewPr varScale="1">
        <p:scale>
          <a:sx n="66" d="100"/>
          <a:sy n="66" d="100"/>
        </p:scale>
        <p:origin x="1284"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UY"/>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26A9CA-1CDA-4845-902F-A49228E7D638}" type="datetimeFigureOut">
              <a:rPr lang="es-UY" smtClean="0"/>
              <a:t>5/4/2019</a:t>
            </a:fld>
            <a:endParaRPr lang="es-UY"/>
          </a:p>
        </p:txBody>
      </p:sp>
      <p:sp>
        <p:nvSpPr>
          <p:cNvPr id="4" name="Marcador de imagen de diapositiva 3"/>
          <p:cNvSpPr>
            <a:spLocks noGrp="1" noRot="1" noChangeAspect="1"/>
          </p:cNvSpPr>
          <p:nvPr>
            <p:ph type="sldImg" idx="2"/>
          </p:nvPr>
        </p:nvSpPr>
        <p:spPr>
          <a:xfrm>
            <a:off x="1200150" y="1143000"/>
            <a:ext cx="4457700" cy="3086100"/>
          </a:xfrm>
          <a:prstGeom prst="rect">
            <a:avLst/>
          </a:prstGeom>
          <a:noFill/>
          <a:ln w="12700">
            <a:solidFill>
              <a:prstClr val="black"/>
            </a:solidFill>
          </a:ln>
        </p:spPr>
        <p:txBody>
          <a:bodyPr vert="horz" lIns="91440" tIns="45720" rIns="91440" bIns="45720" rtlCol="0" anchor="ctr"/>
          <a:lstStyle/>
          <a:p>
            <a:endParaRPr lang="es-UY"/>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UY"/>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UY"/>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B52BA97-9204-4AB2-A71C-A2825C4987CC}" type="slidenum">
              <a:rPr lang="es-UY" smtClean="0"/>
              <a:t>‹Nº›</a:t>
            </a:fld>
            <a:endParaRPr lang="es-UY"/>
          </a:p>
        </p:txBody>
      </p:sp>
    </p:spTree>
    <p:extLst>
      <p:ext uri="{BB962C8B-B14F-4D97-AF65-F5344CB8AC3E}">
        <p14:creationId xmlns:p14="http://schemas.microsoft.com/office/powerpoint/2010/main" val="27107816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B44725B9-E803-4D77-8134-B9ACC5000B56}" type="datetimeFigureOut">
              <a:rPr lang="es-UY" smtClean="0"/>
              <a:t>5/4/2019</a:t>
            </a:fld>
            <a:endParaRPr lang="es-UY"/>
          </a:p>
        </p:txBody>
      </p:sp>
      <p:sp>
        <p:nvSpPr>
          <p:cNvPr id="5" name="Footer Placeholder 4"/>
          <p:cNvSpPr>
            <a:spLocks noGrp="1"/>
          </p:cNvSpPr>
          <p:nvPr>
            <p:ph type="ftr" sz="quarter" idx="11"/>
          </p:nvPr>
        </p:nvSpPr>
        <p:spPr/>
        <p:txBody>
          <a:bodyPr/>
          <a:lstStyle/>
          <a:p>
            <a:endParaRPr lang="es-UY"/>
          </a:p>
        </p:txBody>
      </p:sp>
      <p:sp>
        <p:nvSpPr>
          <p:cNvPr id="6" name="Slide Number Placeholder 5"/>
          <p:cNvSpPr>
            <a:spLocks noGrp="1"/>
          </p:cNvSpPr>
          <p:nvPr>
            <p:ph type="sldNum" sz="quarter" idx="12"/>
          </p:nvPr>
        </p:nvSpPr>
        <p:spPr/>
        <p:txBody>
          <a:bodyPr/>
          <a:lstStyle/>
          <a:p>
            <a:fld id="{E13B6CE0-EB3E-4DB3-A363-0C9256098524}" type="slidenum">
              <a:rPr lang="es-UY" smtClean="0"/>
              <a:t>‹Nº›</a:t>
            </a:fld>
            <a:endParaRPr lang="es-UY"/>
          </a:p>
        </p:txBody>
      </p:sp>
    </p:spTree>
    <p:extLst>
      <p:ext uri="{BB962C8B-B14F-4D97-AF65-F5344CB8AC3E}">
        <p14:creationId xmlns:p14="http://schemas.microsoft.com/office/powerpoint/2010/main" val="37474296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B44725B9-E803-4D77-8134-B9ACC5000B56}" type="datetimeFigureOut">
              <a:rPr lang="es-UY" smtClean="0"/>
              <a:t>5/4/2019</a:t>
            </a:fld>
            <a:endParaRPr lang="es-UY"/>
          </a:p>
        </p:txBody>
      </p:sp>
      <p:sp>
        <p:nvSpPr>
          <p:cNvPr id="5" name="Footer Placeholder 4"/>
          <p:cNvSpPr>
            <a:spLocks noGrp="1"/>
          </p:cNvSpPr>
          <p:nvPr>
            <p:ph type="ftr" sz="quarter" idx="11"/>
          </p:nvPr>
        </p:nvSpPr>
        <p:spPr/>
        <p:txBody>
          <a:bodyPr/>
          <a:lstStyle/>
          <a:p>
            <a:endParaRPr lang="es-UY"/>
          </a:p>
        </p:txBody>
      </p:sp>
      <p:sp>
        <p:nvSpPr>
          <p:cNvPr id="6" name="Slide Number Placeholder 5"/>
          <p:cNvSpPr>
            <a:spLocks noGrp="1"/>
          </p:cNvSpPr>
          <p:nvPr>
            <p:ph type="sldNum" sz="quarter" idx="12"/>
          </p:nvPr>
        </p:nvSpPr>
        <p:spPr/>
        <p:txBody>
          <a:bodyPr/>
          <a:lstStyle/>
          <a:p>
            <a:fld id="{E13B6CE0-EB3E-4DB3-A363-0C9256098524}" type="slidenum">
              <a:rPr lang="es-UY" smtClean="0"/>
              <a:t>‹Nº›</a:t>
            </a:fld>
            <a:endParaRPr lang="es-UY"/>
          </a:p>
        </p:txBody>
      </p:sp>
    </p:spTree>
    <p:extLst>
      <p:ext uri="{BB962C8B-B14F-4D97-AF65-F5344CB8AC3E}">
        <p14:creationId xmlns:p14="http://schemas.microsoft.com/office/powerpoint/2010/main" val="13853897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B44725B9-E803-4D77-8134-B9ACC5000B56}" type="datetimeFigureOut">
              <a:rPr lang="es-UY" smtClean="0"/>
              <a:t>5/4/2019</a:t>
            </a:fld>
            <a:endParaRPr lang="es-UY"/>
          </a:p>
        </p:txBody>
      </p:sp>
      <p:sp>
        <p:nvSpPr>
          <p:cNvPr id="5" name="Footer Placeholder 4"/>
          <p:cNvSpPr>
            <a:spLocks noGrp="1"/>
          </p:cNvSpPr>
          <p:nvPr>
            <p:ph type="ftr" sz="quarter" idx="11"/>
          </p:nvPr>
        </p:nvSpPr>
        <p:spPr/>
        <p:txBody>
          <a:bodyPr/>
          <a:lstStyle/>
          <a:p>
            <a:endParaRPr lang="es-UY"/>
          </a:p>
        </p:txBody>
      </p:sp>
      <p:sp>
        <p:nvSpPr>
          <p:cNvPr id="6" name="Slide Number Placeholder 5"/>
          <p:cNvSpPr>
            <a:spLocks noGrp="1"/>
          </p:cNvSpPr>
          <p:nvPr>
            <p:ph type="sldNum" sz="quarter" idx="12"/>
          </p:nvPr>
        </p:nvSpPr>
        <p:spPr/>
        <p:txBody>
          <a:bodyPr/>
          <a:lstStyle/>
          <a:p>
            <a:fld id="{E13B6CE0-EB3E-4DB3-A363-0C9256098524}" type="slidenum">
              <a:rPr lang="es-UY" smtClean="0"/>
              <a:t>‹Nº›</a:t>
            </a:fld>
            <a:endParaRPr lang="es-UY"/>
          </a:p>
        </p:txBody>
      </p:sp>
    </p:spTree>
    <p:extLst>
      <p:ext uri="{BB962C8B-B14F-4D97-AF65-F5344CB8AC3E}">
        <p14:creationId xmlns:p14="http://schemas.microsoft.com/office/powerpoint/2010/main" val="35943452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B44725B9-E803-4D77-8134-B9ACC5000B56}" type="datetimeFigureOut">
              <a:rPr lang="es-UY" smtClean="0"/>
              <a:t>5/4/2019</a:t>
            </a:fld>
            <a:endParaRPr lang="es-UY"/>
          </a:p>
        </p:txBody>
      </p:sp>
      <p:sp>
        <p:nvSpPr>
          <p:cNvPr id="5" name="Footer Placeholder 4"/>
          <p:cNvSpPr>
            <a:spLocks noGrp="1"/>
          </p:cNvSpPr>
          <p:nvPr>
            <p:ph type="ftr" sz="quarter" idx="11"/>
          </p:nvPr>
        </p:nvSpPr>
        <p:spPr/>
        <p:txBody>
          <a:bodyPr/>
          <a:lstStyle/>
          <a:p>
            <a:endParaRPr lang="es-UY"/>
          </a:p>
        </p:txBody>
      </p:sp>
      <p:sp>
        <p:nvSpPr>
          <p:cNvPr id="6" name="Slide Number Placeholder 5"/>
          <p:cNvSpPr>
            <a:spLocks noGrp="1"/>
          </p:cNvSpPr>
          <p:nvPr>
            <p:ph type="sldNum" sz="quarter" idx="12"/>
          </p:nvPr>
        </p:nvSpPr>
        <p:spPr/>
        <p:txBody>
          <a:bodyPr/>
          <a:lstStyle/>
          <a:p>
            <a:fld id="{E13B6CE0-EB3E-4DB3-A363-0C9256098524}" type="slidenum">
              <a:rPr lang="es-UY" smtClean="0"/>
              <a:t>‹Nº›</a:t>
            </a:fld>
            <a:endParaRPr lang="es-UY"/>
          </a:p>
        </p:txBody>
      </p:sp>
    </p:spTree>
    <p:extLst>
      <p:ext uri="{BB962C8B-B14F-4D97-AF65-F5344CB8AC3E}">
        <p14:creationId xmlns:p14="http://schemas.microsoft.com/office/powerpoint/2010/main" val="23770691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0"/>
            <a:ext cx="8543925" cy="2852737"/>
          </a:xfrm>
        </p:spPr>
        <p:txBody>
          <a:bodyPr anchor="b"/>
          <a:lstStyle>
            <a:lvl1pPr>
              <a:defRPr sz="60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75879" y="4589465"/>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B44725B9-E803-4D77-8134-B9ACC5000B56}" type="datetimeFigureOut">
              <a:rPr lang="es-UY" smtClean="0"/>
              <a:t>5/4/2019</a:t>
            </a:fld>
            <a:endParaRPr lang="es-UY"/>
          </a:p>
        </p:txBody>
      </p:sp>
      <p:sp>
        <p:nvSpPr>
          <p:cNvPr id="5" name="Footer Placeholder 4"/>
          <p:cNvSpPr>
            <a:spLocks noGrp="1"/>
          </p:cNvSpPr>
          <p:nvPr>
            <p:ph type="ftr" sz="quarter" idx="11"/>
          </p:nvPr>
        </p:nvSpPr>
        <p:spPr/>
        <p:txBody>
          <a:bodyPr/>
          <a:lstStyle/>
          <a:p>
            <a:endParaRPr lang="es-UY"/>
          </a:p>
        </p:txBody>
      </p:sp>
      <p:sp>
        <p:nvSpPr>
          <p:cNvPr id="6" name="Slide Number Placeholder 5"/>
          <p:cNvSpPr>
            <a:spLocks noGrp="1"/>
          </p:cNvSpPr>
          <p:nvPr>
            <p:ph type="sldNum" sz="quarter" idx="12"/>
          </p:nvPr>
        </p:nvSpPr>
        <p:spPr/>
        <p:txBody>
          <a:bodyPr/>
          <a:lstStyle/>
          <a:p>
            <a:fld id="{E13B6CE0-EB3E-4DB3-A363-0C9256098524}" type="slidenum">
              <a:rPr lang="es-UY" smtClean="0"/>
              <a:t>‹Nº›</a:t>
            </a:fld>
            <a:endParaRPr lang="es-UY"/>
          </a:p>
        </p:txBody>
      </p:sp>
    </p:spTree>
    <p:extLst>
      <p:ext uri="{BB962C8B-B14F-4D97-AF65-F5344CB8AC3E}">
        <p14:creationId xmlns:p14="http://schemas.microsoft.com/office/powerpoint/2010/main" val="29212543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681038" y="1825625"/>
            <a:ext cx="421005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5014913" y="1825625"/>
            <a:ext cx="421005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B44725B9-E803-4D77-8134-B9ACC5000B56}" type="datetimeFigureOut">
              <a:rPr lang="es-UY" smtClean="0"/>
              <a:t>5/4/2019</a:t>
            </a:fld>
            <a:endParaRPr lang="es-UY"/>
          </a:p>
        </p:txBody>
      </p:sp>
      <p:sp>
        <p:nvSpPr>
          <p:cNvPr id="6" name="Footer Placeholder 5"/>
          <p:cNvSpPr>
            <a:spLocks noGrp="1"/>
          </p:cNvSpPr>
          <p:nvPr>
            <p:ph type="ftr" sz="quarter" idx="11"/>
          </p:nvPr>
        </p:nvSpPr>
        <p:spPr/>
        <p:txBody>
          <a:bodyPr/>
          <a:lstStyle/>
          <a:p>
            <a:endParaRPr lang="es-UY"/>
          </a:p>
        </p:txBody>
      </p:sp>
      <p:sp>
        <p:nvSpPr>
          <p:cNvPr id="7" name="Slide Number Placeholder 6"/>
          <p:cNvSpPr>
            <a:spLocks noGrp="1"/>
          </p:cNvSpPr>
          <p:nvPr>
            <p:ph type="sldNum" sz="quarter" idx="12"/>
          </p:nvPr>
        </p:nvSpPr>
        <p:spPr/>
        <p:txBody>
          <a:bodyPr/>
          <a:lstStyle/>
          <a:p>
            <a:fld id="{E13B6CE0-EB3E-4DB3-A363-0C9256098524}" type="slidenum">
              <a:rPr lang="es-UY" smtClean="0"/>
              <a:t>‹Nº›</a:t>
            </a:fld>
            <a:endParaRPr lang="es-UY"/>
          </a:p>
        </p:txBody>
      </p:sp>
    </p:spTree>
    <p:extLst>
      <p:ext uri="{BB962C8B-B14F-4D97-AF65-F5344CB8AC3E}">
        <p14:creationId xmlns:p14="http://schemas.microsoft.com/office/powerpoint/2010/main" val="7752535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7"/>
            <a:ext cx="8543925" cy="1325563"/>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Content Placeholder 3"/>
          <p:cNvSpPr>
            <a:spLocks noGrp="1"/>
          </p:cNvSpPr>
          <p:nvPr>
            <p:ph sz="half" idx="2"/>
          </p:nvPr>
        </p:nvSpPr>
        <p:spPr>
          <a:xfrm>
            <a:off x="682329" y="2505075"/>
            <a:ext cx="4190702"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Content Placeholder 5"/>
          <p:cNvSpPr>
            <a:spLocks noGrp="1"/>
          </p:cNvSpPr>
          <p:nvPr>
            <p:ph sz="quarter" idx="4"/>
          </p:nvPr>
        </p:nvSpPr>
        <p:spPr>
          <a:xfrm>
            <a:off x="5014913" y="2505075"/>
            <a:ext cx="4211340"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B44725B9-E803-4D77-8134-B9ACC5000B56}" type="datetimeFigureOut">
              <a:rPr lang="es-UY" smtClean="0"/>
              <a:t>5/4/2019</a:t>
            </a:fld>
            <a:endParaRPr lang="es-UY"/>
          </a:p>
        </p:txBody>
      </p:sp>
      <p:sp>
        <p:nvSpPr>
          <p:cNvPr id="8" name="Footer Placeholder 7"/>
          <p:cNvSpPr>
            <a:spLocks noGrp="1"/>
          </p:cNvSpPr>
          <p:nvPr>
            <p:ph type="ftr" sz="quarter" idx="11"/>
          </p:nvPr>
        </p:nvSpPr>
        <p:spPr/>
        <p:txBody>
          <a:bodyPr/>
          <a:lstStyle/>
          <a:p>
            <a:endParaRPr lang="es-UY"/>
          </a:p>
        </p:txBody>
      </p:sp>
      <p:sp>
        <p:nvSpPr>
          <p:cNvPr id="9" name="Slide Number Placeholder 8"/>
          <p:cNvSpPr>
            <a:spLocks noGrp="1"/>
          </p:cNvSpPr>
          <p:nvPr>
            <p:ph type="sldNum" sz="quarter" idx="12"/>
          </p:nvPr>
        </p:nvSpPr>
        <p:spPr/>
        <p:txBody>
          <a:bodyPr/>
          <a:lstStyle/>
          <a:p>
            <a:fld id="{E13B6CE0-EB3E-4DB3-A363-0C9256098524}" type="slidenum">
              <a:rPr lang="es-UY" smtClean="0"/>
              <a:t>‹Nº›</a:t>
            </a:fld>
            <a:endParaRPr lang="es-UY"/>
          </a:p>
        </p:txBody>
      </p:sp>
    </p:spTree>
    <p:extLst>
      <p:ext uri="{BB962C8B-B14F-4D97-AF65-F5344CB8AC3E}">
        <p14:creationId xmlns:p14="http://schemas.microsoft.com/office/powerpoint/2010/main" val="42189231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B44725B9-E803-4D77-8134-B9ACC5000B56}" type="datetimeFigureOut">
              <a:rPr lang="es-UY" smtClean="0"/>
              <a:t>5/4/2019</a:t>
            </a:fld>
            <a:endParaRPr lang="es-UY"/>
          </a:p>
        </p:txBody>
      </p:sp>
      <p:sp>
        <p:nvSpPr>
          <p:cNvPr id="4" name="Footer Placeholder 3"/>
          <p:cNvSpPr>
            <a:spLocks noGrp="1"/>
          </p:cNvSpPr>
          <p:nvPr>
            <p:ph type="ftr" sz="quarter" idx="11"/>
          </p:nvPr>
        </p:nvSpPr>
        <p:spPr/>
        <p:txBody>
          <a:bodyPr/>
          <a:lstStyle/>
          <a:p>
            <a:endParaRPr lang="es-UY"/>
          </a:p>
        </p:txBody>
      </p:sp>
      <p:sp>
        <p:nvSpPr>
          <p:cNvPr id="5" name="Slide Number Placeholder 4"/>
          <p:cNvSpPr>
            <a:spLocks noGrp="1"/>
          </p:cNvSpPr>
          <p:nvPr>
            <p:ph type="sldNum" sz="quarter" idx="12"/>
          </p:nvPr>
        </p:nvSpPr>
        <p:spPr/>
        <p:txBody>
          <a:bodyPr/>
          <a:lstStyle/>
          <a:p>
            <a:fld id="{E13B6CE0-EB3E-4DB3-A363-0C9256098524}" type="slidenum">
              <a:rPr lang="es-UY" smtClean="0"/>
              <a:t>‹Nº›</a:t>
            </a:fld>
            <a:endParaRPr lang="es-UY"/>
          </a:p>
        </p:txBody>
      </p:sp>
    </p:spTree>
    <p:extLst>
      <p:ext uri="{BB962C8B-B14F-4D97-AF65-F5344CB8AC3E}">
        <p14:creationId xmlns:p14="http://schemas.microsoft.com/office/powerpoint/2010/main" val="33886182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4725B9-E803-4D77-8134-B9ACC5000B56}" type="datetimeFigureOut">
              <a:rPr lang="es-UY" smtClean="0"/>
              <a:t>5/4/2019</a:t>
            </a:fld>
            <a:endParaRPr lang="es-UY"/>
          </a:p>
        </p:txBody>
      </p:sp>
      <p:sp>
        <p:nvSpPr>
          <p:cNvPr id="3" name="Footer Placeholder 2"/>
          <p:cNvSpPr>
            <a:spLocks noGrp="1"/>
          </p:cNvSpPr>
          <p:nvPr>
            <p:ph type="ftr" sz="quarter" idx="11"/>
          </p:nvPr>
        </p:nvSpPr>
        <p:spPr/>
        <p:txBody>
          <a:bodyPr/>
          <a:lstStyle/>
          <a:p>
            <a:endParaRPr lang="es-UY"/>
          </a:p>
        </p:txBody>
      </p:sp>
      <p:sp>
        <p:nvSpPr>
          <p:cNvPr id="4" name="Slide Number Placeholder 3"/>
          <p:cNvSpPr>
            <a:spLocks noGrp="1"/>
          </p:cNvSpPr>
          <p:nvPr>
            <p:ph type="sldNum" sz="quarter" idx="12"/>
          </p:nvPr>
        </p:nvSpPr>
        <p:spPr/>
        <p:txBody>
          <a:bodyPr/>
          <a:lstStyle/>
          <a:p>
            <a:fld id="{E13B6CE0-EB3E-4DB3-A363-0C9256098524}" type="slidenum">
              <a:rPr lang="es-UY" smtClean="0"/>
              <a:t>‹Nº›</a:t>
            </a:fld>
            <a:endParaRPr lang="es-UY"/>
          </a:p>
        </p:txBody>
      </p:sp>
    </p:spTree>
    <p:extLst>
      <p:ext uri="{BB962C8B-B14F-4D97-AF65-F5344CB8AC3E}">
        <p14:creationId xmlns:p14="http://schemas.microsoft.com/office/powerpoint/2010/main" val="1789380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4211340" y="98742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B44725B9-E803-4D77-8134-B9ACC5000B56}" type="datetimeFigureOut">
              <a:rPr lang="es-UY" smtClean="0"/>
              <a:t>5/4/2019</a:t>
            </a:fld>
            <a:endParaRPr lang="es-UY"/>
          </a:p>
        </p:txBody>
      </p:sp>
      <p:sp>
        <p:nvSpPr>
          <p:cNvPr id="6" name="Footer Placeholder 5"/>
          <p:cNvSpPr>
            <a:spLocks noGrp="1"/>
          </p:cNvSpPr>
          <p:nvPr>
            <p:ph type="ftr" sz="quarter" idx="11"/>
          </p:nvPr>
        </p:nvSpPr>
        <p:spPr/>
        <p:txBody>
          <a:bodyPr/>
          <a:lstStyle/>
          <a:p>
            <a:endParaRPr lang="es-UY"/>
          </a:p>
        </p:txBody>
      </p:sp>
      <p:sp>
        <p:nvSpPr>
          <p:cNvPr id="7" name="Slide Number Placeholder 6"/>
          <p:cNvSpPr>
            <a:spLocks noGrp="1"/>
          </p:cNvSpPr>
          <p:nvPr>
            <p:ph type="sldNum" sz="quarter" idx="12"/>
          </p:nvPr>
        </p:nvSpPr>
        <p:spPr/>
        <p:txBody>
          <a:bodyPr/>
          <a:lstStyle/>
          <a:p>
            <a:fld id="{E13B6CE0-EB3E-4DB3-A363-0C9256098524}" type="slidenum">
              <a:rPr lang="es-UY" smtClean="0"/>
              <a:t>‹Nº›</a:t>
            </a:fld>
            <a:endParaRPr lang="es-UY"/>
          </a:p>
        </p:txBody>
      </p:sp>
    </p:spTree>
    <p:extLst>
      <p:ext uri="{BB962C8B-B14F-4D97-AF65-F5344CB8AC3E}">
        <p14:creationId xmlns:p14="http://schemas.microsoft.com/office/powerpoint/2010/main" val="20388995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4211340" y="98742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B44725B9-E803-4D77-8134-B9ACC5000B56}" type="datetimeFigureOut">
              <a:rPr lang="es-UY" smtClean="0"/>
              <a:t>5/4/2019</a:t>
            </a:fld>
            <a:endParaRPr lang="es-UY"/>
          </a:p>
        </p:txBody>
      </p:sp>
      <p:sp>
        <p:nvSpPr>
          <p:cNvPr id="6" name="Footer Placeholder 5"/>
          <p:cNvSpPr>
            <a:spLocks noGrp="1"/>
          </p:cNvSpPr>
          <p:nvPr>
            <p:ph type="ftr" sz="quarter" idx="11"/>
          </p:nvPr>
        </p:nvSpPr>
        <p:spPr/>
        <p:txBody>
          <a:bodyPr/>
          <a:lstStyle/>
          <a:p>
            <a:endParaRPr lang="es-UY"/>
          </a:p>
        </p:txBody>
      </p:sp>
      <p:sp>
        <p:nvSpPr>
          <p:cNvPr id="7" name="Slide Number Placeholder 6"/>
          <p:cNvSpPr>
            <a:spLocks noGrp="1"/>
          </p:cNvSpPr>
          <p:nvPr>
            <p:ph type="sldNum" sz="quarter" idx="12"/>
          </p:nvPr>
        </p:nvSpPr>
        <p:spPr/>
        <p:txBody>
          <a:bodyPr/>
          <a:lstStyle/>
          <a:p>
            <a:fld id="{E13B6CE0-EB3E-4DB3-A363-0C9256098524}" type="slidenum">
              <a:rPr lang="es-UY" smtClean="0"/>
              <a:t>‹Nº›</a:t>
            </a:fld>
            <a:endParaRPr lang="es-UY"/>
          </a:p>
        </p:txBody>
      </p:sp>
    </p:spTree>
    <p:extLst>
      <p:ext uri="{BB962C8B-B14F-4D97-AF65-F5344CB8AC3E}">
        <p14:creationId xmlns:p14="http://schemas.microsoft.com/office/powerpoint/2010/main" val="20631185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4725B9-E803-4D77-8134-B9ACC5000B56}" type="datetimeFigureOut">
              <a:rPr lang="es-UY" smtClean="0"/>
              <a:t>5/4/2019</a:t>
            </a:fld>
            <a:endParaRPr lang="es-UY"/>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UY"/>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13B6CE0-EB3E-4DB3-A363-0C9256098524}" type="slidenum">
              <a:rPr lang="es-UY" smtClean="0"/>
              <a:t>‹Nº›</a:t>
            </a:fld>
            <a:endParaRPr lang="es-UY"/>
          </a:p>
        </p:txBody>
      </p:sp>
    </p:spTree>
    <p:extLst>
      <p:ext uri="{BB962C8B-B14F-4D97-AF65-F5344CB8AC3E}">
        <p14:creationId xmlns:p14="http://schemas.microsoft.com/office/powerpoint/2010/main" val="12301996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gif"/><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s://www.carbonbrief.org/mapped-worlds-coal-power-plants" TargetMode="Externa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www.educaplay.com/es/recursoseducativos/2357832/carbon.htm" TargetMode="External"/><Relationship Id="rId1" Type="http://schemas.openxmlformats.org/officeDocument/2006/relationships/slideLayout" Target="../slideLayouts/slideLayout7.xml"/><Relationship Id="rId5" Type="http://schemas.openxmlformats.org/officeDocument/2006/relationships/image" Target="../media/image18.png"/><Relationship Id="rId4" Type="http://schemas.openxmlformats.org/officeDocument/2006/relationships/hyperlink" Target="http://www.educaplay.com/es/recursoseducativos/711184/diviertete_con_el_carbon.htm" TargetMode="External"/></Relationships>
</file>

<file path=ppt/slides/_rels/slide17.xml.rels><?xml version="1.0" encoding="UTF-8" standalone="yes"?>
<Relationships xmlns="http://schemas.openxmlformats.org/package/2006/relationships"><Relationship Id="rId8" Type="http://schemas.openxmlformats.org/officeDocument/2006/relationships/hyperlink" Target="https://www.educaplay.com/learning-resources/2357832-carbon.html" TargetMode="External"/><Relationship Id="rId3" Type="http://schemas.openxmlformats.org/officeDocument/2006/relationships/hyperlink" Target="https://www.mendoza.conicet.gov.ar/portal/enciclopedia/terminos/Carbon.htm" TargetMode="External"/><Relationship Id="rId7" Type="http://schemas.openxmlformats.org/officeDocument/2006/relationships/hyperlink" Target="https://historiaybiografias.com/carbon/" TargetMode="External"/><Relationship Id="rId2" Type="http://schemas.openxmlformats.org/officeDocument/2006/relationships/hyperlink" Target="http://iespoetaclaudio.centros.educa.jcyl.es/sitio/upload/carbon.swf" TargetMode="External"/><Relationship Id="rId1" Type="http://schemas.openxmlformats.org/officeDocument/2006/relationships/slideLayout" Target="../slideLayouts/slideLayout7.xml"/><Relationship Id="rId6" Type="http://schemas.openxmlformats.org/officeDocument/2006/relationships/hyperlink" Target="http://uruguay2035.blogspot.com/2010/05/un-invitado-de-piedra-el-carbon.html" TargetMode="External"/><Relationship Id="rId5" Type="http://schemas.openxmlformats.org/officeDocument/2006/relationships/hyperlink" Target="http://www.lourdes-luengo.org/animaciones1/" TargetMode="External"/><Relationship Id="rId10" Type="http://schemas.openxmlformats.org/officeDocument/2006/relationships/hyperlink" Target="https://pixabay.com/es/" TargetMode="External"/><Relationship Id="rId4" Type="http://schemas.openxmlformats.org/officeDocument/2006/relationships/hyperlink" Target="http://www.ecured.cu/Carb&#243;n_mineral" TargetMode="External"/><Relationship Id="rId9" Type="http://schemas.openxmlformats.org/officeDocument/2006/relationships/hyperlink" Target="https://www.educaplay.com/learning-resources/711184-diviertete_con_el_carbon.html"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iespoetaclaudio.centros.educa.jcyl.es/sitio/upload/carbon.swf" TargetMode="Externa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s://2.bp.blogspot.com/-PvEtXeusEMs/VGJtpM204zI/AAAAAAAAAMM/BDIl5Co8M8Q/s1600/carbon_origenes.jpg" TargetMode="Externa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www.lourdes-luengo.org/animaciones1/" TargetMode="Externa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4" name="Picture 4" descr="http://www.gifmania.com/Gif-Animados-Personas/Imagenes-Profesiones/Mineros/Minero-Picando-Piedra-6007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550960" y="814192"/>
            <a:ext cx="5380253" cy="4860281"/>
          </a:xfrm>
          <a:prstGeom prst="rect">
            <a:avLst/>
          </a:prstGeom>
          <a:noFill/>
          <a:extLst>
            <a:ext uri="{909E8E84-426E-40DD-AFC4-6F175D3DCCD1}">
              <a14:hiddenFill xmlns:a14="http://schemas.microsoft.com/office/drawing/2010/main">
                <a:solidFill>
                  <a:srgbClr val="FFFFFF"/>
                </a:solidFill>
              </a14:hiddenFill>
            </a:ext>
          </a:extLst>
        </p:spPr>
      </p:pic>
      <p:sp>
        <p:nvSpPr>
          <p:cNvPr id="3" name="Rectángulo 2"/>
          <p:cNvSpPr/>
          <p:nvPr/>
        </p:nvSpPr>
        <p:spPr>
          <a:xfrm rot="19505852">
            <a:off x="334559" y="2993995"/>
            <a:ext cx="3684885" cy="830997"/>
          </a:xfrm>
          <a:prstGeom prst="rect">
            <a:avLst/>
          </a:prstGeom>
          <a:noFill/>
        </p:spPr>
        <p:txBody>
          <a:bodyPr wrap="square" lIns="91440" tIns="45720" rIns="91440" bIns="45720">
            <a:spAutoFit/>
          </a:bodyPr>
          <a:lstStyle/>
          <a:p>
            <a:pPr algn="ctr"/>
            <a:r>
              <a:rPr lang="es-ES" sz="4800" dirty="0">
                <a:ln w="12700">
                  <a:solidFill>
                    <a:schemeClr val="tx2">
                      <a:lumMod val="75000"/>
                    </a:schemeClr>
                  </a:solidFill>
                  <a:prstDash val="solid"/>
                </a:ln>
                <a:blipFill dpi="0" rotWithShape="1">
                  <a:blip r:embed="rId3">
                    <a:extLst>
                      <a:ext uri="{28A0092B-C50C-407E-A947-70E740481C1C}">
                        <a14:useLocalDpi xmlns:a14="http://schemas.microsoft.com/office/drawing/2010/main" val="0"/>
                      </a:ext>
                    </a:extLst>
                  </a:blip>
                  <a:srcRect/>
                  <a:stretch>
                    <a:fillRect/>
                  </a:stretch>
                </a:blipFill>
                <a:latin typeface="AR DARLING" panose="02000000000000000000" pitchFamily="2" charset="0"/>
              </a:rPr>
              <a:t>Combustible</a:t>
            </a:r>
          </a:p>
        </p:txBody>
      </p:sp>
      <p:sp>
        <p:nvSpPr>
          <p:cNvPr id="4" name="Rectángulo 3"/>
          <p:cNvSpPr/>
          <p:nvPr/>
        </p:nvSpPr>
        <p:spPr>
          <a:xfrm>
            <a:off x="0" y="373358"/>
            <a:ext cx="6354890" cy="1200329"/>
          </a:xfrm>
          <a:prstGeom prst="rect">
            <a:avLst/>
          </a:prstGeom>
          <a:noFill/>
        </p:spPr>
        <p:txBody>
          <a:bodyPr wrap="square" lIns="91440" tIns="45720" rIns="91440" bIns="45720">
            <a:spAutoFit/>
          </a:bodyPr>
          <a:lstStyle/>
          <a:p>
            <a:pPr algn="ctr"/>
            <a:r>
              <a:rPr lang="es-ES" sz="7200" b="1" dirty="0">
                <a:ln w="12700">
                  <a:solidFill>
                    <a:schemeClr val="tx2">
                      <a:lumMod val="75000"/>
                    </a:schemeClr>
                  </a:solidFill>
                  <a:prstDash val="solid"/>
                </a:ln>
                <a:blipFill dpi="0" rotWithShape="1">
                  <a:blip r:embed="rId3">
                    <a:extLst>
                      <a:ext uri="{28A0092B-C50C-407E-A947-70E740481C1C}">
                        <a14:useLocalDpi xmlns:a14="http://schemas.microsoft.com/office/drawing/2010/main" val="0"/>
                      </a:ext>
                    </a:extLst>
                  </a:blip>
                  <a:srcRect/>
                  <a:stretch>
                    <a:fillRect/>
                  </a:stretch>
                </a:blipFill>
                <a:effectLst>
                  <a:outerShdw dist="38100" dir="2640000" algn="bl" rotWithShape="0">
                    <a:schemeClr val="tx2">
                      <a:lumMod val="75000"/>
                    </a:schemeClr>
                  </a:outerShdw>
                </a:effectLst>
                <a:latin typeface="AR DARLING" panose="02000000000000000000" pitchFamily="2" charset="0"/>
              </a:rPr>
              <a:t>EL CARBÓN</a:t>
            </a:r>
          </a:p>
        </p:txBody>
      </p:sp>
      <p:sp>
        <p:nvSpPr>
          <p:cNvPr id="5" name="Rectángulo 4"/>
          <p:cNvSpPr/>
          <p:nvPr/>
        </p:nvSpPr>
        <p:spPr>
          <a:xfrm rot="2851212">
            <a:off x="4782337" y="3246367"/>
            <a:ext cx="6354890" cy="830997"/>
          </a:xfrm>
          <a:prstGeom prst="rect">
            <a:avLst/>
          </a:prstGeom>
          <a:noFill/>
        </p:spPr>
        <p:txBody>
          <a:bodyPr wrap="square" lIns="91440" tIns="45720" rIns="91440" bIns="45720">
            <a:spAutoFit/>
          </a:bodyPr>
          <a:lstStyle/>
          <a:p>
            <a:pPr algn="ctr"/>
            <a:r>
              <a:rPr lang="es-ES" sz="4800" dirty="0">
                <a:ln w="12700">
                  <a:solidFill>
                    <a:schemeClr val="tx2">
                      <a:lumMod val="75000"/>
                    </a:schemeClr>
                  </a:solidFill>
                  <a:prstDash val="solid"/>
                </a:ln>
                <a:blipFill dpi="0" rotWithShape="1">
                  <a:blip r:embed="rId3">
                    <a:extLst>
                      <a:ext uri="{28A0092B-C50C-407E-A947-70E740481C1C}">
                        <a14:useLocalDpi xmlns:a14="http://schemas.microsoft.com/office/drawing/2010/main" val="0"/>
                      </a:ext>
                    </a:extLst>
                  </a:blip>
                  <a:srcRect/>
                  <a:stretch>
                    <a:fillRect/>
                  </a:stretch>
                </a:blipFill>
                <a:latin typeface="AR DARLING" panose="02000000000000000000" pitchFamily="2" charset="0"/>
              </a:rPr>
              <a:t>Fuente de energía</a:t>
            </a:r>
          </a:p>
        </p:txBody>
      </p:sp>
    </p:spTree>
    <p:extLst>
      <p:ext uri="{BB962C8B-B14F-4D97-AF65-F5344CB8AC3E}">
        <p14:creationId xmlns:p14="http://schemas.microsoft.com/office/powerpoint/2010/main" val="33175846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212393" y="3784942"/>
            <a:ext cx="9265435" cy="2677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tabLst/>
            </a:pPr>
            <a:endParaRPr kumimoji="0" lang="es-UY" altLang="es-UY" sz="2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lang="es-UY" altLang="es-UY" sz="2800" dirty="0">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tabLst/>
            </a:pPr>
            <a:r>
              <a:rPr kumimoji="0" lang="es-UY" altLang="es-UY" sz="2800" b="0" i="0" u="none" strike="noStrike" cap="none" normalizeH="0" baseline="0" dirty="0">
                <a:ln>
                  <a:noFill/>
                </a:ln>
                <a:solidFill>
                  <a:schemeClr val="tx1"/>
                </a:solidFill>
                <a:effectLst/>
                <a:latin typeface="Arial" panose="020B0604020202020204" pitchFamily="34" charset="0"/>
              </a:rPr>
              <a:t>Presenta mayor cantidad de carbono que la Turba. Aunque no es buen combustible se usa en algunas centrales térmicas.</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s-UY" altLang="es-UY" sz="2800" b="0" i="0" u="none" strike="noStrike" cap="none" normalizeH="0" baseline="0" dirty="0">
              <a:ln>
                <a:noFill/>
              </a:ln>
              <a:solidFill>
                <a:schemeClr val="tx1"/>
              </a:solidFill>
              <a:effectLst/>
              <a:latin typeface="Arial" panose="020B0604020202020204" pitchFamily="34" charset="0"/>
            </a:endParaRPr>
          </a:p>
        </p:txBody>
      </p:sp>
      <p:pic>
        <p:nvPicPr>
          <p:cNvPr id="7170" name="Picture 2" descr="http://static.inliniedreapta.net/wp-content/uploads/2014/01/ligni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7190" y="1041607"/>
            <a:ext cx="5277838" cy="3266555"/>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sp>
        <p:nvSpPr>
          <p:cNvPr id="3" name="Rectángulo 2"/>
          <p:cNvSpPr/>
          <p:nvPr/>
        </p:nvSpPr>
        <p:spPr>
          <a:xfrm>
            <a:off x="379062" y="860957"/>
            <a:ext cx="1539204" cy="523220"/>
          </a:xfrm>
          <a:prstGeom prst="rect">
            <a:avLst/>
          </a:prstGeom>
        </p:spPr>
        <p:txBody>
          <a:bodyPr wrap="none">
            <a:spAutoFit/>
          </a:bodyPr>
          <a:lstStyle/>
          <a:p>
            <a:r>
              <a:rPr lang="es-UY" altLang="es-UY" sz="2800" b="1" dirty="0">
                <a:latin typeface="Arial Black" panose="020B0A04020102020204" pitchFamily="34" charset="0"/>
              </a:rPr>
              <a:t>Lignito</a:t>
            </a:r>
            <a:endParaRPr lang="es-UY" sz="2800" dirty="0">
              <a:latin typeface="Arial Black" panose="020B0A04020102020204" pitchFamily="34" charset="0"/>
            </a:endParaRPr>
          </a:p>
        </p:txBody>
      </p:sp>
    </p:spTree>
    <p:extLst>
      <p:ext uri="{BB962C8B-B14F-4D97-AF65-F5344CB8AC3E}">
        <p14:creationId xmlns:p14="http://schemas.microsoft.com/office/powerpoint/2010/main" val="176046814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3454399" y="1269665"/>
            <a:ext cx="6342743" cy="4524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tabLst/>
            </a:pPr>
            <a:endParaRPr lang="es-UY" altLang="es-UY" sz="2400" dirty="0">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tabLst/>
            </a:pPr>
            <a:r>
              <a:rPr kumimoji="0" lang="es-UY" altLang="es-UY" sz="2400" b="0" i="0" u="none" strike="noStrike" cap="none" normalizeH="0" baseline="0" dirty="0">
                <a:ln>
                  <a:noFill/>
                </a:ln>
                <a:solidFill>
                  <a:schemeClr val="tx1"/>
                </a:solidFill>
                <a:effectLst/>
                <a:latin typeface="Arial" panose="020B0604020202020204" pitchFamily="34" charset="0"/>
              </a:rPr>
              <a:t>Mucho más rica en carbono, contiene un alto poder calorífico por lo que es muy usada, en  plantas de producción de energía por ejemplo. Presenta sustancias bituminosas de cuya destilación se obtienen interesantes hidrocarburos aromáticos y un tipo de carbón muy usado en siderurgia llamado </a:t>
            </a:r>
            <a:r>
              <a:rPr kumimoji="0" lang="es-UY" altLang="es-UY" sz="2400" b="0" i="1" u="none" strike="noStrike" cap="none" normalizeH="0" baseline="0" dirty="0">
                <a:ln>
                  <a:noFill/>
                </a:ln>
                <a:solidFill>
                  <a:schemeClr val="tx1"/>
                </a:solidFill>
                <a:effectLst/>
                <a:latin typeface="Arial" panose="020B0604020202020204" pitchFamily="34" charset="0"/>
              </a:rPr>
              <a:t>coque, </a:t>
            </a:r>
            <a:r>
              <a:rPr kumimoji="0" lang="es-UY" altLang="es-UY" sz="2400" b="0" i="0" u="none" strike="noStrike" cap="none" normalizeH="0" baseline="0" dirty="0">
                <a:ln>
                  <a:noFill/>
                </a:ln>
                <a:solidFill>
                  <a:schemeClr val="tx1"/>
                </a:solidFill>
                <a:effectLst/>
                <a:latin typeface="Arial" panose="020B0604020202020204" pitchFamily="34" charset="0"/>
              </a:rPr>
              <a:t>pero también contiene elevadas cantidades de azufre que son fuente importante de contaminación del aire.</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s-UY" altLang="es-UY" sz="2400" b="0" i="0" u="none" strike="noStrike" cap="none" normalizeH="0" baseline="0" dirty="0">
              <a:ln>
                <a:noFill/>
              </a:ln>
              <a:solidFill>
                <a:schemeClr val="tx1"/>
              </a:solidFill>
              <a:effectLst/>
              <a:latin typeface="Arial" panose="020B0604020202020204" pitchFamily="34" charset="0"/>
            </a:endParaRPr>
          </a:p>
        </p:txBody>
      </p:sp>
      <p:pic>
        <p:nvPicPr>
          <p:cNvPr id="6146" name="Picture 2" descr="https://upload.wikimedia.org/wikipedia/commons/thumb/b/b6/Coal.jpg/290px-Coal.jpg"/>
          <p:cNvPicPr>
            <a:picLocks noChangeAspect="1" noChangeArrowheads="1"/>
          </p:cNvPicPr>
          <p:nvPr/>
        </p:nvPicPr>
        <p:blipFill rotWithShape="1">
          <a:blip r:embed="rId2">
            <a:extLst>
              <a:ext uri="{28A0092B-C50C-407E-A947-70E740481C1C}">
                <a14:useLocalDpi xmlns:a14="http://schemas.microsoft.com/office/drawing/2010/main" val="0"/>
              </a:ext>
            </a:extLst>
          </a:blip>
          <a:srcRect l="11428" r="10686"/>
          <a:stretch/>
        </p:blipFill>
        <p:spPr bwMode="auto">
          <a:xfrm>
            <a:off x="0" y="896291"/>
            <a:ext cx="3725231" cy="4569904"/>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rgbClr val="FFFFFF"/>
                </a:solidFill>
              </a14:hiddenFill>
            </a:ext>
          </a:extLst>
        </p:spPr>
      </p:pic>
      <p:sp>
        <p:nvSpPr>
          <p:cNvPr id="3" name="Rectángulo 2"/>
          <p:cNvSpPr/>
          <p:nvPr/>
        </p:nvSpPr>
        <p:spPr>
          <a:xfrm>
            <a:off x="4442593" y="691634"/>
            <a:ext cx="1622560" cy="523220"/>
          </a:xfrm>
          <a:prstGeom prst="rect">
            <a:avLst/>
          </a:prstGeom>
        </p:spPr>
        <p:txBody>
          <a:bodyPr wrap="none">
            <a:spAutoFit/>
          </a:bodyPr>
          <a:lstStyle/>
          <a:p>
            <a:pPr lvl="0" eaLnBrk="0" fontAlgn="base" hangingPunct="0">
              <a:spcBef>
                <a:spcPct val="0"/>
              </a:spcBef>
              <a:spcAft>
                <a:spcPct val="0"/>
              </a:spcAft>
              <a:buFontTx/>
              <a:buChar char="•"/>
            </a:pPr>
            <a:r>
              <a:rPr lang="es-UY" altLang="es-UY" sz="2800" b="1" dirty="0">
                <a:latin typeface="Arial Black" panose="020B0A04020102020204" pitchFamily="34" charset="0"/>
              </a:rPr>
              <a:t>Hulla: </a:t>
            </a:r>
          </a:p>
        </p:txBody>
      </p:sp>
    </p:spTree>
    <p:extLst>
      <p:ext uri="{BB962C8B-B14F-4D97-AF65-F5344CB8AC3E}">
        <p14:creationId xmlns:p14="http://schemas.microsoft.com/office/powerpoint/2010/main" val="347579596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297384" y="2145106"/>
            <a:ext cx="3340973" cy="31085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endParaRPr lang="es-UY" altLang="es-UY" sz="2800" dirty="0">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tabLst/>
            </a:pPr>
            <a:r>
              <a:rPr kumimoji="0" lang="es-UY" altLang="es-UY" sz="2800" b="0" i="0" u="none" strike="noStrike" cap="none" normalizeH="0" baseline="0" dirty="0">
                <a:ln>
                  <a:noFill/>
                </a:ln>
                <a:solidFill>
                  <a:schemeClr val="tx1"/>
                </a:solidFill>
                <a:effectLst/>
                <a:latin typeface="Arial" panose="020B0604020202020204" pitchFamily="34" charset="0"/>
              </a:rPr>
              <a:t>Es el mejor de los carbones, muy poco contaminante y de alto poder calorífico.</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s-UY" altLang="es-UY" sz="2800" b="0" i="0" u="none" strike="noStrike" cap="none" normalizeH="0" baseline="0" dirty="0">
              <a:ln>
                <a:noFill/>
              </a:ln>
              <a:solidFill>
                <a:schemeClr val="tx1"/>
              </a:solidFill>
              <a:effectLst/>
              <a:latin typeface="Arial" panose="020B0604020202020204" pitchFamily="34" charset="0"/>
            </a:endParaRPr>
          </a:p>
        </p:txBody>
      </p:sp>
      <p:pic>
        <p:nvPicPr>
          <p:cNvPr id="5122" name="Picture 2" descr="http://www.cl.all.biz/img/cl/catalog/17316.jpeg"/>
          <p:cNvPicPr>
            <a:picLocks noChangeAspect="1" noChangeArrowheads="1"/>
          </p:cNvPicPr>
          <p:nvPr/>
        </p:nvPicPr>
        <p:blipFill rotWithShape="1">
          <a:blip r:embed="rId2">
            <a:extLst>
              <a:ext uri="{28A0092B-C50C-407E-A947-70E740481C1C}">
                <a14:useLocalDpi xmlns:a14="http://schemas.microsoft.com/office/drawing/2010/main" val="0"/>
              </a:ext>
            </a:extLst>
          </a:blip>
          <a:srcRect l="-1160" t="11224" r="3675" b="29074"/>
          <a:stretch/>
        </p:blipFill>
        <p:spPr bwMode="auto">
          <a:xfrm>
            <a:off x="3797292" y="948371"/>
            <a:ext cx="5325762" cy="4755145"/>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sp>
        <p:nvSpPr>
          <p:cNvPr id="3" name="Rectángulo 2"/>
          <p:cNvSpPr/>
          <p:nvPr/>
        </p:nvSpPr>
        <p:spPr>
          <a:xfrm>
            <a:off x="354260" y="1217097"/>
            <a:ext cx="2441438" cy="523220"/>
          </a:xfrm>
          <a:prstGeom prst="rect">
            <a:avLst/>
          </a:prstGeom>
        </p:spPr>
        <p:txBody>
          <a:bodyPr wrap="none">
            <a:spAutoFit/>
          </a:bodyPr>
          <a:lstStyle/>
          <a:p>
            <a:pPr lvl="0" eaLnBrk="0" fontAlgn="base" hangingPunct="0">
              <a:spcBef>
                <a:spcPct val="0"/>
              </a:spcBef>
              <a:spcAft>
                <a:spcPct val="0"/>
              </a:spcAft>
              <a:buFontTx/>
              <a:buChar char="•"/>
            </a:pPr>
            <a:r>
              <a:rPr lang="es-UY" altLang="es-UY" sz="2800" b="1" dirty="0">
                <a:latin typeface="Arial Black" panose="020B0A04020102020204" pitchFamily="34" charset="0"/>
              </a:rPr>
              <a:t>Antracita</a:t>
            </a:r>
            <a:r>
              <a:rPr lang="es-UY" altLang="es-UY" sz="2800" dirty="0">
                <a:latin typeface="Arial Black" panose="020B0A04020102020204" pitchFamily="34" charset="0"/>
              </a:rPr>
              <a:t>: </a:t>
            </a:r>
          </a:p>
        </p:txBody>
      </p:sp>
    </p:spTree>
    <p:extLst>
      <p:ext uri="{BB962C8B-B14F-4D97-AF65-F5344CB8AC3E}">
        <p14:creationId xmlns:p14="http://schemas.microsoft.com/office/powerpoint/2010/main" val="5974468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110363" y="531623"/>
            <a:ext cx="9144000" cy="1292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58700" tIns="45720" rIns="15870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UY" altLang="es-UY" sz="2400" b="1" i="0" u="none" strike="noStrike" cap="none" normalizeH="0" baseline="0" dirty="0">
                <a:ln>
                  <a:noFill/>
                </a:ln>
                <a:solidFill>
                  <a:schemeClr val="tx1"/>
                </a:solidFill>
                <a:effectLst/>
                <a:latin typeface="Arial Black" panose="020B0A04020102020204" pitchFamily="34" charset="0"/>
              </a:rPr>
              <a:t>¿Cómo se obtiene el carbón mineral?</a:t>
            </a:r>
            <a:endParaRPr kumimoji="0" lang="es-UY" altLang="es-UY" sz="2400" b="0" i="0" u="none" strike="noStrike" cap="none" normalizeH="0" baseline="0" dirty="0">
              <a:ln>
                <a:noFill/>
              </a:ln>
              <a:solidFill>
                <a:schemeClr val="tx1"/>
              </a:solidFill>
              <a:effectLst/>
              <a:latin typeface="Arial Black" panose="020B0A040201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UY" altLang="es-UY"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UY" altLang="es-UY" sz="1800" b="0" i="0" u="none" strike="noStrike" cap="none" normalizeH="0" baseline="0" dirty="0">
                <a:ln>
                  <a:noFill/>
                </a:ln>
                <a:solidFill>
                  <a:schemeClr val="tx1"/>
                </a:solidFill>
                <a:effectLst/>
                <a:latin typeface="Arial" panose="020B0604020202020204" pitchFamily="34" charset="0"/>
              </a:rPr>
              <a:t>La minería de carbón usa maquinas gigantes para remover el carbón de la tierra. Se utiliza 2 métodos: </a:t>
            </a:r>
            <a:r>
              <a:rPr kumimoji="0" lang="es-UY" altLang="es-UY" sz="1800" b="0" i="0" u="none" strike="noStrike" cap="none" normalizeH="0" baseline="0" dirty="0">
                <a:ln>
                  <a:noFill/>
                </a:ln>
                <a:solidFill>
                  <a:schemeClr val="tx1"/>
                </a:solidFill>
                <a:effectLst>
                  <a:outerShdw blurRad="38100" dist="38100" dir="2700000" algn="tl">
                    <a:srgbClr val="000000">
                      <a:alpha val="43137"/>
                    </a:srgbClr>
                  </a:outerShdw>
                </a:effectLst>
                <a:latin typeface="Arial" panose="020B0604020202020204" pitchFamily="34" charset="0"/>
              </a:rPr>
              <a:t>minería a cielo </a:t>
            </a:r>
            <a:r>
              <a:rPr kumimoji="0" lang="es-UY" altLang="es-UY" sz="1800" b="0" i="0" u="none" strike="noStrike" cap="none" normalizeH="0" baseline="0" dirty="0" smtClean="0">
                <a:ln>
                  <a:noFill/>
                </a:ln>
                <a:solidFill>
                  <a:schemeClr val="tx1"/>
                </a:solidFill>
                <a:effectLst>
                  <a:outerShdw blurRad="38100" dist="38100" dir="2700000" algn="tl">
                    <a:srgbClr val="000000">
                      <a:alpha val="43137"/>
                    </a:srgbClr>
                  </a:outerShdw>
                </a:effectLst>
                <a:latin typeface="Arial" panose="020B0604020202020204" pitchFamily="34" charset="0"/>
              </a:rPr>
              <a:t>abierto</a:t>
            </a:r>
            <a:r>
              <a:rPr kumimoji="0" lang="es-UY" altLang="es-UY" sz="1800" b="0" i="0" u="none" strike="noStrike" cap="none" normalizeH="0" baseline="0" dirty="0" smtClean="0">
                <a:ln>
                  <a:noFill/>
                </a:ln>
                <a:solidFill>
                  <a:schemeClr val="tx1"/>
                </a:solidFill>
                <a:effectLst/>
                <a:latin typeface="Arial" panose="020B0604020202020204" pitchFamily="34" charset="0"/>
              </a:rPr>
              <a:t>. </a:t>
            </a:r>
            <a:endParaRPr kumimoji="0" lang="es-UY" altLang="es-UY" sz="1800" b="0" i="0" u="none" strike="noStrike" cap="none" normalizeH="0" baseline="0" dirty="0">
              <a:ln>
                <a:noFill/>
              </a:ln>
              <a:solidFill>
                <a:schemeClr val="tx1"/>
              </a:solidFill>
              <a:effectLst/>
              <a:latin typeface="Arial" panose="020B0604020202020204" pitchFamily="34" charset="0"/>
            </a:endParaRPr>
          </a:p>
        </p:txBody>
      </p:sp>
      <p:sp>
        <p:nvSpPr>
          <p:cNvPr id="4" name="Rectángulo 3"/>
          <p:cNvSpPr/>
          <p:nvPr/>
        </p:nvSpPr>
        <p:spPr>
          <a:xfrm>
            <a:off x="230902" y="4945618"/>
            <a:ext cx="9023461" cy="1200329"/>
          </a:xfrm>
          <a:prstGeom prst="rect">
            <a:avLst/>
          </a:prstGeom>
        </p:spPr>
        <p:txBody>
          <a:bodyPr wrap="square">
            <a:spAutoFit/>
          </a:bodyPr>
          <a:lstStyle/>
          <a:p>
            <a:pPr marL="285750" lvl="0" indent="-285750" eaLnBrk="0" fontAlgn="base" hangingPunct="0">
              <a:spcBef>
                <a:spcPct val="0"/>
              </a:spcBef>
              <a:spcAft>
                <a:spcPct val="0"/>
              </a:spcAft>
              <a:buFont typeface="Arial" panose="020B0604020202020204" pitchFamily="34" charset="0"/>
              <a:buChar char="•"/>
            </a:pPr>
            <a:r>
              <a:rPr lang="es-UY" altLang="es-UY" b="1" dirty="0" smtClean="0">
                <a:effectLst>
                  <a:outerShdw blurRad="38100" dist="38100" dir="2700000" algn="tl">
                    <a:srgbClr val="000000">
                      <a:alpha val="43137"/>
                    </a:srgbClr>
                  </a:outerShdw>
                </a:effectLst>
                <a:latin typeface="Arial" panose="020B0604020202020204" pitchFamily="34" charset="0"/>
              </a:rPr>
              <a:t>Minería </a:t>
            </a:r>
            <a:r>
              <a:rPr lang="es-UY" altLang="es-UY" b="1" dirty="0">
                <a:effectLst>
                  <a:outerShdw blurRad="38100" dist="38100" dir="2700000" algn="tl">
                    <a:srgbClr val="000000">
                      <a:alpha val="43137"/>
                    </a:srgbClr>
                  </a:outerShdw>
                </a:effectLst>
                <a:latin typeface="Arial" panose="020B0604020202020204" pitchFamily="34" charset="0"/>
              </a:rPr>
              <a:t>a cielo </a:t>
            </a:r>
            <a:r>
              <a:rPr lang="es-UY" altLang="es-UY" b="1" dirty="0" smtClean="0">
                <a:effectLst>
                  <a:outerShdw blurRad="38100" dist="38100" dir="2700000" algn="tl">
                    <a:srgbClr val="000000">
                      <a:alpha val="43137"/>
                    </a:srgbClr>
                  </a:outerShdw>
                </a:effectLst>
                <a:latin typeface="Arial" panose="020B0604020202020204" pitchFamily="34" charset="0"/>
              </a:rPr>
              <a:t>abierto </a:t>
            </a:r>
            <a:r>
              <a:rPr lang="es-UY" altLang="es-UY" dirty="0" smtClean="0">
                <a:latin typeface="Arial" panose="020B0604020202020204" pitchFamily="34" charset="0"/>
              </a:rPr>
              <a:t>puede </a:t>
            </a:r>
            <a:r>
              <a:rPr lang="es-UY" altLang="es-UY" dirty="0">
                <a:latin typeface="Arial" panose="020B0604020202020204" pitchFamily="34" charset="0"/>
              </a:rPr>
              <a:t>ser empleada cuando el estrato de carbón se encuentra a menos de 60 metros bajo la superficie. En esta modalidad se remueve capas de tierra y capas de roca de manera que los estratos de carbón queden al descubierto.</a:t>
            </a:r>
          </a:p>
        </p:txBody>
      </p:sp>
      <p:pic>
        <p:nvPicPr>
          <p:cNvPr id="4099" name="Picture 3" descr="https://encrypted-tbn3.gstatic.com/images?q=tbn:ANd9GcSCuQq81-zm_HtAe99q2u_fM6rq0T4900X-XfNrMQvVZwVmW37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35773" y="1778118"/>
            <a:ext cx="5919065" cy="3167500"/>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27536257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215025" y="870730"/>
            <a:ext cx="5313405"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58700" tIns="45720" rIns="158700" bIns="45720" numCol="1" anchor="ctr" anchorCtr="0" compatLnSpc="1">
            <a:prstTxWarp prst="textNoShape">
              <a:avLst/>
            </a:prstTxWarp>
            <a:spAutoFit/>
          </a:bodyPr>
          <a:lstStyle/>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es-UY" altLang="es-UY" dirty="0" smtClean="0">
                <a:latin typeface="Arial Black" panose="020B0A04020102020204" pitchFamily="34" charset="0"/>
              </a:rPr>
              <a:t>M</a:t>
            </a:r>
            <a:r>
              <a:rPr kumimoji="0" lang="es-UY" altLang="es-UY" b="0" i="0" u="none" strike="noStrike" cap="none" normalizeH="0" baseline="0" dirty="0" smtClean="0">
                <a:ln>
                  <a:noFill/>
                </a:ln>
                <a:solidFill>
                  <a:schemeClr val="tx1"/>
                </a:solidFill>
                <a:effectLst/>
                <a:latin typeface="Arial Black" panose="020B0A04020102020204" pitchFamily="34" charset="0"/>
              </a:rPr>
              <a:t>inería </a:t>
            </a:r>
            <a:r>
              <a:rPr kumimoji="0" lang="es-UY" altLang="es-UY" b="0" i="0" u="none" strike="noStrike" cap="none" normalizeH="0" baseline="0" dirty="0">
                <a:ln>
                  <a:noFill/>
                </a:ln>
                <a:solidFill>
                  <a:schemeClr val="tx1"/>
                </a:solidFill>
                <a:effectLst/>
                <a:latin typeface="Arial Black" panose="020B0A04020102020204" pitchFamily="34" charset="0"/>
              </a:rPr>
              <a:t>subterránea, según la cercanía de los estratos de carbón a la superficie. </a:t>
            </a:r>
          </a:p>
        </p:txBody>
      </p:sp>
      <p:sp>
        <p:nvSpPr>
          <p:cNvPr id="5" name="Rectángulo 4"/>
          <p:cNvSpPr/>
          <p:nvPr/>
        </p:nvSpPr>
        <p:spPr>
          <a:xfrm>
            <a:off x="317287" y="2326008"/>
            <a:ext cx="5006275" cy="3170099"/>
          </a:xfrm>
          <a:prstGeom prst="rect">
            <a:avLst/>
          </a:prstGeom>
        </p:spPr>
        <p:txBody>
          <a:bodyPr wrap="square">
            <a:spAutoFit/>
          </a:bodyPr>
          <a:lstStyle/>
          <a:p>
            <a:r>
              <a:rPr lang="es-UY" sz="2800" dirty="0"/>
              <a:t>Es empleada cuando el carbón se encuentra a cientos de metros bajo la superficie. En estas </a:t>
            </a:r>
            <a:r>
              <a:rPr lang="es-UY" sz="3200" dirty="0"/>
              <a:t>minas</a:t>
            </a:r>
            <a:r>
              <a:rPr lang="es-UY" sz="2800" dirty="0"/>
              <a:t> se excavan túneles y se construyen elevadores para el tránsito de maquinaria, personal y del carbón en sí.</a:t>
            </a:r>
          </a:p>
        </p:txBody>
      </p:sp>
      <p:pic>
        <p:nvPicPr>
          <p:cNvPr id="9218" name="Picture 2" descr="http://estaticos.elperiodico.com/resources/jpg/8/3/mina-santa-lucia-leon-138297393463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12285" y="981135"/>
            <a:ext cx="3682652" cy="4730733"/>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766949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275573" y="6011423"/>
            <a:ext cx="6087649" cy="584775"/>
          </a:xfrm>
          <a:prstGeom prst="rect">
            <a:avLst/>
          </a:prstGeom>
        </p:spPr>
        <p:txBody>
          <a:bodyPr wrap="square">
            <a:spAutoFit/>
          </a:bodyPr>
          <a:lstStyle/>
          <a:p>
            <a:r>
              <a:rPr lang="es-UY" sz="1600" dirty="0">
                <a:hlinkClick r:id="rId2"/>
              </a:rPr>
              <a:t>https://</a:t>
            </a:r>
            <a:r>
              <a:rPr lang="es-UY" sz="1600" dirty="0" smtClean="0">
                <a:hlinkClick r:id="rId2"/>
              </a:rPr>
              <a:t>www.carbonbrief.org/mapped-worlds-coal-power-plants</a:t>
            </a:r>
            <a:endParaRPr lang="es-UY" sz="1600" dirty="0" smtClean="0"/>
          </a:p>
          <a:p>
            <a:endParaRPr lang="es-UY" sz="1600" dirty="0"/>
          </a:p>
        </p:txBody>
      </p:sp>
      <p:pic>
        <p:nvPicPr>
          <p:cNvPr id="3" name="Imagen 2">
            <a:hlinkClick r:id="rId2"/>
          </p:cNvPr>
          <p:cNvPicPr>
            <a:picLocks noChangeAspect="1"/>
          </p:cNvPicPr>
          <p:nvPr/>
        </p:nvPicPr>
        <p:blipFill>
          <a:blip r:embed="rId3"/>
          <a:stretch>
            <a:fillRect/>
          </a:stretch>
        </p:blipFill>
        <p:spPr>
          <a:xfrm>
            <a:off x="275573" y="1348172"/>
            <a:ext cx="9444624" cy="4489789"/>
          </a:xfrm>
          <a:prstGeom prst="rect">
            <a:avLst/>
          </a:prstGeom>
        </p:spPr>
      </p:pic>
      <p:sp>
        <p:nvSpPr>
          <p:cNvPr id="4" name="Rectángulo 3"/>
          <p:cNvSpPr/>
          <p:nvPr/>
        </p:nvSpPr>
        <p:spPr>
          <a:xfrm>
            <a:off x="279617" y="565958"/>
            <a:ext cx="6158762" cy="646331"/>
          </a:xfrm>
          <a:prstGeom prst="rect">
            <a:avLst/>
          </a:prstGeom>
        </p:spPr>
        <p:txBody>
          <a:bodyPr wrap="square">
            <a:spAutoFit/>
          </a:bodyPr>
          <a:lstStyle/>
          <a:p>
            <a:r>
              <a:rPr lang="es-UY" b="1" dirty="0">
                <a:latin typeface="Arial Black" panose="020B0A04020102020204" pitchFamily="34" charset="0"/>
              </a:rPr>
              <a:t>M</a:t>
            </a:r>
            <a:r>
              <a:rPr lang="es-UY" b="1" dirty="0" smtClean="0">
                <a:latin typeface="Arial Black" panose="020B0A04020102020204" pitchFamily="34" charset="0"/>
              </a:rPr>
              <a:t>apa interactivo que </a:t>
            </a:r>
            <a:r>
              <a:rPr lang="es-UY" b="1" dirty="0">
                <a:latin typeface="Arial Black" panose="020B0A04020102020204" pitchFamily="34" charset="0"/>
              </a:rPr>
              <a:t>nos muestra la evolución del consumo de carbón en los últimos 20 años</a:t>
            </a:r>
          </a:p>
        </p:txBody>
      </p:sp>
    </p:spTree>
    <p:extLst>
      <p:ext uri="{BB962C8B-B14F-4D97-AF65-F5344CB8AC3E}">
        <p14:creationId xmlns:p14="http://schemas.microsoft.com/office/powerpoint/2010/main" val="251121019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hlinkClick r:id="rId2"/>
          </p:cNvPr>
          <p:cNvPicPr>
            <a:picLocks noChangeAspect="1"/>
          </p:cNvPicPr>
          <p:nvPr/>
        </p:nvPicPr>
        <p:blipFill rotWithShape="1">
          <a:blip r:embed="rId3"/>
          <a:srcRect l="13359" t="16100" r="30354" b="14023"/>
          <a:stretch/>
        </p:blipFill>
        <p:spPr>
          <a:xfrm>
            <a:off x="117455" y="1653051"/>
            <a:ext cx="4789335" cy="3342806"/>
          </a:xfrm>
          <a:prstGeom prst="rect">
            <a:avLst/>
          </a:prstGeom>
        </p:spPr>
      </p:pic>
      <p:sp>
        <p:nvSpPr>
          <p:cNvPr id="4" name="CuadroTexto 3"/>
          <p:cNvSpPr txBox="1"/>
          <p:nvPr/>
        </p:nvSpPr>
        <p:spPr>
          <a:xfrm>
            <a:off x="607756" y="5358091"/>
            <a:ext cx="3357798" cy="461665"/>
          </a:xfrm>
          <a:prstGeom prst="rect">
            <a:avLst/>
          </a:prstGeom>
          <a:noFill/>
        </p:spPr>
        <p:txBody>
          <a:bodyPr wrap="square" rtlCol="0">
            <a:spAutoFit/>
          </a:bodyPr>
          <a:lstStyle/>
          <a:p>
            <a:r>
              <a:rPr lang="es-UY" sz="2400" b="1" dirty="0">
                <a:effectLst>
                  <a:outerShdw blurRad="38100" dist="38100" dir="2700000" algn="tl">
                    <a:srgbClr val="000000">
                      <a:alpha val="43137"/>
                    </a:srgbClr>
                  </a:outerShdw>
                </a:effectLst>
                <a:hlinkClick r:id="rId2"/>
              </a:rPr>
              <a:t>Juego para completar</a:t>
            </a:r>
            <a:endParaRPr lang="es-UY" sz="2400" b="1" dirty="0">
              <a:effectLst>
                <a:outerShdw blurRad="38100" dist="38100" dir="2700000" algn="tl">
                  <a:srgbClr val="000000">
                    <a:alpha val="43137"/>
                  </a:srgbClr>
                </a:outerShdw>
              </a:effectLst>
            </a:endParaRPr>
          </a:p>
        </p:txBody>
      </p:sp>
      <p:pic>
        <p:nvPicPr>
          <p:cNvPr id="5" name="Imagen 4">
            <a:hlinkClick r:id="rId4"/>
          </p:cNvPr>
          <p:cNvPicPr>
            <a:picLocks noChangeAspect="1"/>
          </p:cNvPicPr>
          <p:nvPr/>
        </p:nvPicPr>
        <p:blipFill rotWithShape="1">
          <a:blip r:embed="rId5"/>
          <a:srcRect l="13776" t="16445" r="30693" b="13268"/>
          <a:stretch/>
        </p:blipFill>
        <p:spPr>
          <a:xfrm>
            <a:off x="5052049" y="2221829"/>
            <a:ext cx="4731600" cy="3367095"/>
          </a:xfrm>
          <a:prstGeom prst="rect">
            <a:avLst/>
          </a:prstGeom>
        </p:spPr>
      </p:pic>
      <p:sp>
        <p:nvSpPr>
          <p:cNvPr id="6" name="CuadroTexto 5"/>
          <p:cNvSpPr txBox="1"/>
          <p:nvPr/>
        </p:nvSpPr>
        <p:spPr>
          <a:xfrm>
            <a:off x="6566682" y="1290818"/>
            <a:ext cx="1702334" cy="461665"/>
          </a:xfrm>
          <a:prstGeom prst="rect">
            <a:avLst/>
          </a:prstGeom>
          <a:noFill/>
        </p:spPr>
        <p:txBody>
          <a:bodyPr wrap="square" rtlCol="0">
            <a:spAutoFit/>
          </a:bodyPr>
          <a:lstStyle/>
          <a:p>
            <a:r>
              <a:rPr lang="es-UY" sz="2400" b="1" dirty="0">
                <a:effectLst>
                  <a:outerShdw blurRad="38100" dist="38100" dir="2700000" algn="tl">
                    <a:srgbClr val="000000">
                      <a:alpha val="43137"/>
                    </a:srgbClr>
                  </a:outerShdw>
                </a:effectLst>
                <a:hlinkClick r:id="rId4"/>
              </a:rPr>
              <a:t>Crucigrama</a:t>
            </a:r>
            <a:r>
              <a:rPr lang="es-UY" sz="2400" b="1" dirty="0">
                <a:effectLst>
                  <a:outerShdw blurRad="38100" dist="38100" dir="2700000" algn="tl">
                    <a:srgbClr val="000000">
                      <a:alpha val="43137"/>
                    </a:srgbClr>
                  </a:outerShdw>
                </a:effectLst>
              </a:rPr>
              <a:t> </a:t>
            </a:r>
          </a:p>
        </p:txBody>
      </p:sp>
      <p:sp>
        <p:nvSpPr>
          <p:cNvPr id="7" name="Rectángulo 6"/>
          <p:cNvSpPr/>
          <p:nvPr/>
        </p:nvSpPr>
        <p:spPr>
          <a:xfrm>
            <a:off x="0" y="521376"/>
            <a:ext cx="5905976" cy="769441"/>
          </a:xfrm>
          <a:prstGeom prst="rect">
            <a:avLst/>
          </a:prstGeom>
          <a:noFill/>
        </p:spPr>
        <p:txBody>
          <a:bodyPr wrap="none" lIns="91440" tIns="45720" rIns="91440" bIns="45720">
            <a:spAutoFit/>
          </a:bodyPr>
          <a:lstStyle/>
          <a:p>
            <a:pPr algn="ctr"/>
            <a:r>
              <a:rPr lang="es-ES" sz="4400" dirty="0">
                <a:ln w="0"/>
                <a:effectLst>
                  <a:outerShdw blurRad="38100" dist="19050" dir="2700000" algn="tl" rotWithShape="0">
                    <a:schemeClr val="dk1">
                      <a:alpha val="40000"/>
                    </a:schemeClr>
                  </a:outerShdw>
                </a:effectLst>
                <a:latin typeface="Arial Black" panose="020B0A04020102020204" pitchFamily="34" charset="0"/>
              </a:rPr>
              <a:t>¿Qué aprendimos?</a:t>
            </a:r>
          </a:p>
        </p:txBody>
      </p:sp>
    </p:spTree>
    <p:extLst>
      <p:ext uri="{BB962C8B-B14F-4D97-AF65-F5344CB8AC3E}">
        <p14:creationId xmlns:p14="http://schemas.microsoft.com/office/powerpoint/2010/main" val="154325929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439636" y="388484"/>
            <a:ext cx="2738438" cy="646112"/>
          </a:xfrm>
          <a:prstGeom prst="rect">
            <a:avLst/>
          </a:prstGeom>
        </p:spPr>
        <p:txBody>
          <a:bodyPr wrap="none">
            <a:spAutoFit/>
          </a:bodyPr>
          <a:lstStyle/>
          <a:p>
            <a:pPr>
              <a:defRPr/>
            </a:pPr>
            <a:r>
              <a:rPr lang="es-UY" sz="3600" dirty="0">
                <a:solidFill>
                  <a:schemeClr val="accent5">
                    <a:lumMod val="75000"/>
                  </a:schemeClr>
                </a:solidFill>
                <a:latin typeface="Franklin Gothic Heavy" panose="020B0903020102020204" pitchFamily="34" charset="0"/>
              </a:rPr>
              <a:t>Bibliografía</a:t>
            </a:r>
          </a:p>
        </p:txBody>
      </p:sp>
      <p:sp>
        <p:nvSpPr>
          <p:cNvPr id="12291" name="Rectángulo 2"/>
          <p:cNvSpPr>
            <a:spLocks noChangeArrowheads="1"/>
          </p:cNvSpPr>
          <p:nvPr/>
        </p:nvSpPr>
        <p:spPr bwMode="auto">
          <a:xfrm>
            <a:off x="0" y="1179739"/>
            <a:ext cx="9906000" cy="5047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nSpc>
                <a:spcPct val="115000"/>
              </a:lnSpc>
              <a:spcBef>
                <a:spcPct val="0"/>
              </a:spcBef>
              <a:buFontTx/>
              <a:buNone/>
            </a:pPr>
            <a:r>
              <a:rPr lang="es-MX" altLang="es-UY" sz="1400" b="1" dirty="0">
                <a:latin typeface="Arial" panose="020B0604020202020204" pitchFamily="34" charset="0"/>
                <a:cs typeface="Calibri" panose="020F0502020204030204" pitchFamily="34" charset="0"/>
              </a:rPr>
              <a:t>ANEP CEIP</a:t>
            </a:r>
            <a:r>
              <a:rPr lang="es-MX" altLang="es-UY" sz="1400" dirty="0">
                <a:latin typeface="Arial" panose="020B0604020202020204" pitchFamily="34" charset="0"/>
                <a:cs typeface="Calibri" panose="020F0502020204030204" pitchFamily="34" charset="0"/>
              </a:rPr>
              <a:t> “Programa de Educación Inicial y Primaria (2008) Diseño, realización gráfica e impresión: Imprenta </a:t>
            </a:r>
            <a:r>
              <a:rPr lang="es-MX" altLang="es-UY" sz="1400" dirty="0" err="1">
                <a:latin typeface="Arial" panose="020B0604020202020204" pitchFamily="34" charset="0"/>
                <a:cs typeface="Calibri" panose="020F0502020204030204" pitchFamily="34" charset="0"/>
              </a:rPr>
              <a:t>Rosgal</a:t>
            </a:r>
            <a:r>
              <a:rPr lang="es-MX" altLang="es-UY" sz="1400" dirty="0">
                <a:latin typeface="Arial" panose="020B0604020202020204" pitchFamily="34" charset="0"/>
                <a:cs typeface="Calibri" panose="020F0502020204030204" pitchFamily="34" charset="0"/>
              </a:rPr>
              <a:t> S.A. Montevideo – </a:t>
            </a:r>
            <a:r>
              <a:rPr lang="es-MX" altLang="es-UY" sz="1400" dirty="0" smtClean="0">
                <a:latin typeface="Arial" panose="020B0604020202020204" pitchFamily="34" charset="0"/>
                <a:cs typeface="Calibri" panose="020F0502020204030204" pitchFamily="34" charset="0"/>
              </a:rPr>
              <a:t>Uruguay</a:t>
            </a:r>
            <a:endParaRPr lang="es-MX" altLang="es-UY" sz="1400" dirty="0">
              <a:latin typeface="Arial" panose="020B0604020202020204" pitchFamily="34" charset="0"/>
              <a:cs typeface="Calibri" panose="020F0502020204030204" pitchFamily="34" charset="0"/>
            </a:endParaRPr>
          </a:p>
          <a:p>
            <a:pPr>
              <a:lnSpc>
                <a:spcPct val="115000"/>
              </a:lnSpc>
              <a:spcBef>
                <a:spcPct val="0"/>
              </a:spcBef>
              <a:buNone/>
            </a:pPr>
            <a:r>
              <a:rPr lang="es-UY" altLang="es-UY" sz="1400" b="1" dirty="0" smtClean="0">
                <a:latin typeface="Arial" panose="020B0604020202020204" pitchFamily="34" charset="0"/>
                <a:cs typeface="Calibri" panose="020F0502020204030204" pitchFamily="34" charset="0"/>
              </a:rPr>
              <a:t>………..</a:t>
            </a:r>
            <a:r>
              <a:rPr lang="es-UY" altLang="es-UY" sz="1400" dirty="0" smtClean="0">
                <a:latin typeface="Arial" panose="020B0604020202020204" pitchFamily="34" charset="0"/>
                <a:cs typeface="Calibri" panose="020F0502020204030204" pitchFamily="34" charset="0"/>
              </a:rPr>
              <a:t>Formación del carbón. Centros Educa</a:t>
            </a:r>
            <a:r>
              <a:rPr lang="es-UY" altLang="es-UY" sz="1400" dirty="0">
                <a:latin typeface="Arial" panose="020B0604020202020204" pitchFamily="34" charset="0"/>
                <a:cs typeface="Calibri" panose="020F0502020204030204" pitchFamily="34" charset="0"/>
              </a:rPr>
              <a:t>. Animación</a:t>
            </a:r>
            <a:r>
              <a:rPr lang="es-UY" altLang="es-UY" sz="1400" dirty="0" smtClean="0">
                <a:latin typeface="Arial" panose="020B0604020202020204" pitchFamily="34" charset="0"/>
                <a:cs typeface="Calibri" panose="020F0502020204030204" pitchFamily="34" charset="0"/>
              </a:rPr>
              <a:t>. </a:t>
            </a:r>
            <a:r>
              <a:rPr lang="es-UY" altLang="es-UY" sz="1400" dirty="0" smtClean="0">
                <a:latin typeface="Arial" panose="020B0604020202020204" pitchFamily="34" charset="0"/>
                <a:cs typeface="Calibri" panose="020F0502020204030204" pitchFamily="34" charset="0"/>
              </a:rPr>
              <a:t>Sitio </a:t>
            </a:r>
            <a:r>
              <a:rPr lang="es-UY" altLang="es-UY" sz="1400" dirty="0">
                <a:latin typeface="Arial" panose="020B0604020202020204" pitchFamily="34" charset="0"/>
                <a:cs typeface="Calibri" panose="020F0502020204030204" pitchFamily="34" charset="0"/>
              </a:rPr>
              <a:t>Web: </a:t>
            </a:r>
            <a:r>
              <a:rPr lang="es-UY" altLang="es-UY" sz="1400" dirty="0" smtClean="0">
                <a:latin typeface="Arial" panose="020B0604020202020204" pitchFamily="34" charset="0"/>
                <a:cs typeface="Calibri" panose="020F0502020204030204" pitchFamily="34" charset="0"/>
                <a:hlinkClick r:id="rId2"/>
              </a:rPr>
              <a:t>http</a:t>
            </a:r>
            <a:r>
              <a:rPr lang="es-UY" altLang="es-UY" sz="1400" dirty="0">
                <a:latin typeface="Arial" panose="020B0604020202020204" pitchFamily="34" charset="0"/>
                <a:cs typeface="Calibri" panose="020F0502020204030204" pitchFamily="34" charset="0"/>
                <a:hlinkClick r:id="rId2"/>
              </a:rPr>
              <a:t>://</a:t>
            </a:r>
            <a:r>
              <a:rPr lang="es-UY" altLang="es-UY" sz="1400" dirty="0" smtClean="0">
                <a:latin typeface="Arial" panose="020B0604020202020204" pitchFamily="34" charset="0"/>
                <a:cs typeface="Calibri" panose="020F0502020204030204" pitchFamily="34" charset="0"/>
                <a:hlinkClick r:id="rId2"/>
              </a:rPr>
              <a:t>iespoetaclaudio.centros.educa.jcyl.es/sitio/upload/carbon.swf</a:t>
            </a:r>
            <a:endParaRPr lang="es-UY" altLang="es-UY" sz="1400" dirty="0" smtClean="0">
              <a:latin typeface="Arial" panose="020B0604020202020204" pitchFamily="34" charset="0"/>
              <a:cs typeface="Calibri" panose="020F0502020204030204" pitchFamily="34" charset="0"/>
            </a:endParaRPr>
          </a:p>
          <a:p>
            <a:pPr>
              <a:lnSpc>
                <a:spcPct val="115000"/>
              </a:lnSpc>
              <a:spcBef>
                <a:spcPct val="0"/>
              </a:spcBef>
              <a:buFontTx/>
              <a:buNone/>
            </a:pPr>
            <a:r>
              <a:rPr lang="es-UY" altLang="es-UY" sz="1400" b="1" dirty="0" smtClean="0">
                <a:latin typeface="Arial" panose="020B0604020202020204" pitchFamily="34" charset="0"/>
                <a:cs typeface="Calibri" panose="020F0502020204030204" pitchFamily="34" charset="0"/>
              </a:rPr>
              <a:t>I. </a:t>
            </a:r>
            <a:r>
              <a:rPr lang="es-UY" altLang="es-UY" sz="1400" b="1" dirty="0" err="1" smtClean="0">
                <a:latin typeface="Arial" panose="020B0604020202020204" pitchFamily="34" charset="0"/>
                <a:cs typeface="Calibri" panose="020F0502020204030204" pitchFamily="34" charset="0"/>
              </a:rPr>
              <a:t>Thiel</a:t>
            </a:r>
            <a:r>
              <a:rPr lang="es-UY" altLang="es-UY" sz="1400" b="1" dirty="0" smtClean="0">
                <a:latin typeface="Arial" panose="020B0604020202020204" pitchFamily="34" charset="0"/>
                <a:cs typeface="Calibri" panose="020F0502020204030204" pitchFamily="34" charset="0"/>
              </a:rPr>
              <a:t>. CCT CONICET. </a:t>
            </a:r>
            <a:r>
              <a:rPr lang="es-UY" altLang="es-UY" sz="1400" dirty="0" smtClean="0">
                <a:latin typeface="Arial" panose="020B0604020202020204" pitchFamily="34" charset="0"/>
                <a:cs typeface="Calibri" panose="020F0502020204030204" pitchFamily="34" charset="0"/>
              </a:rPr>
              <a:t>Combustibles fósiles. </a:t>
            </a:r>
            <a:r>
              <a:rPr lang="es-UY" altLang="es-UY" sz="1400" dirty="0">
                <a:latin typeface="Arial" panose="020B0604020202020204" pitchFamily="34" charset="0"/>
                <a:cs typeface="Calibri" panose="020F0502020204030204" pitchFamily="34" charset="0"/>
              </a:rPr>
              <a:t>El carbón. </a:t>
            </a:r>
            <a:r>
              <a:rPr lang="es-UY" altLang="es-UY" sz="1400" dirty="0" smtClean="0">
                <a:latin typeface="Arial" panose="020B0604020202020204" pitchFamily="34" charset="0"/>
                <a:cs typeface="Calibri" panose="020F0502020204030204" pitchFamily="34" charset="0"/>
              </a:rPr>
              <a:t>Sitio </a:t>
            </a:r>
            <a:r>
              <a:rPr lang="es-UY" altLang="es-UY" sz="1400" dirty="0">
                <a:latin typeface="Arial" panose="020B0604020202020204" pitchFamily="34" charset="0"/>
                <a:cs typeface="Calibri" panose="020F0502020204030204" pitchFamily="34" charset="0"/>
              </a:rPr>
              <a:t>Web: </a:t>
            </a:r>
            <a:r>
              <a:rPr lang="es-UY" altLang="es-UY" sz="1400" dirty="0">
                <a:latin typeface="Arial" panose="020B0604020202020204" pitchFamily="34" charset="0"/>
                <a:cs typeface="Calibri" panose="020F0502020204030204" pitchFamily="34" charset="0"/>
                <a:hlinkClick r:id="rId3"/>
              </a:rPr>
              <a:t>https://www.mendoza.conicet.gov.ar/portal//</a:t>
            </a:r>
            <a:r>
              <a:rPr lang="es-UY" altLang="es-UY" sz="1400" dirty="0" smtClean="0">
                <a:latin typeface="Arial" panose="020B0604020202020204" pitchFamily="34" charset="0"/>
                <a:cs typeface="Calibri" panose="020F0502020204030204" pitchFamily="34" charset="0"/>
                <a:hlinkClick r:id="rId3"/>
              </a:rPr>
              <a:t>enciclopedia/terminos/Carbon.htm</a:t>
            </a:r>
            <a:r>
              <a:rPr lang="es-UY" altLang="es-UY" sz="1400" dirty="0" smtClean="0">
                <a:latin typeface="Arial" panose="020B0604020202020204" pitchFamily="34" charset="0"/>
                <a:cs typeface="Calibri" panose="020F0502020204030204" pitchFamily="34" charset="0"/>
              </a:rPr>
              <a:t>   </a:t>
            </a:r>
            <a:r>
              <a:rPr lang="es-UY" altLang="es-UY" sz="1400" dirty="0">
                <a:latin typeface="Arial" panose="020B0604020202020204" pitchFamily="34" charset="0"/>
                <a:cs typeface="Calibri" panose="020F0502020204030204" pitchFamily="34" charset="0"/>
              </a:rPr>
              <a:t>Fecha de publicación </a:t>
            </a:r>
            <a:r>
              <a:rPr lang="es-UY" altLang="es-UY" sz="1400" dirty="0" smtClean="0">
                <a:latin typeface="Arial" panose="020B0604020202020204" pitchFamily="34" charset="0"/>
              </a:rPr>
              <a:t>2011. Mendoza. Argentina.</a:t>
            </a:r>
          </a:p>
          <a:p>
            <a:pPr>
              <a:lnSpc>
                <a:spcPct val="115000"/>
              </a:lnSpc>
              <a:spcBef>
                <a:spcPct val="0"/>
              </a:spcBef>
              <a:buNone/>
            </a:pPr>
            <a:r>
              <a:rPr lang="es-UY" altLang="es-UY" sz="1400" b="1" dirty="0" smtClean="0">
                <a:latin typeface="Arial" panose="020B0604020202020204" pitchFamily="34" charset="0"/>
                <a:cs typeface="Calibri" panose="020F0502020204030204" pitchFamily="34" charset="0"/>
              </a:rPr>
              <a:t>ECURED.</a:t>
            </a:r>
            <a:r>
              <a:rPr lang="es-UY" altLang="es-UY" sz="1400" dirty="0" smtClean="0">
                <a:latin typeface="Arial" panose="020B0604020202020204" pitchFamily="34" charset="0"/>
                <a:cs typeface="Calibri" panose="020F0502020204030204" pitchFamily="34" charset="0"/>
              </a:rPr>
              <a:t> </a:t>
            </a:r>
            <a:r>
              <a:rPr lang="es-UY" altLang="es-UY" sz="1400" dirty="0">
                <a:latin typeface="Arial" panose="020B0604020202020204" pitchFamily="34" charset="0"/>
                <a:cs typeface="Calibri" panose="020F0502020204030204" pitchFamily="34" charset="0"/>
              </a:rPr>
              <a:t>El carbón mineral. </a:t>
            </a:r>
            <a:r>
              <a:rPr lang="es-UY" altLang="es-UY" sz="1400" dirty="0" smtClean="0">
                <a:latin typeface="Arial" panose="020B0604020202020204" pitchFamily="34" charset="0"/>
                <a:cs typeface="Calibri" panose="020F0502020204030204" pitchFamily="34" charset="0"/>
              </a:rPr>
              <a:t>Programa </a:t>
            </a:r>
            <a:r>
              <a:rPr lang="es-UY" altLang="es-UY" sz="1400" dirty="0">
                <a:latin typeface="Arial" panose="020B0604020202020204" pitchFamily="34" charset="0"/>
                <a:cs typeface="Calibri" panose="020F0502020204030204" pitchFamily="34" charset="0"/>
              </a:rPr>
              <a:t>Ahorro de Electricidad en Cuba para la enseñanza media. (2002). </a:t>
            </a:r>
            <a:r>
              <a:rPr lang="es-UY" altLang="es-UY" sz="1400" dirty="0" smtClean="0">
                <a:latin typeface="Arial" panose="020B0604020202020204" pitchFamily="34" charset="0"/>
                <a:cs typeface="Calibri" panose="020F0502020204030204" pitchFamily="34" charset="0"/>
              </a:rPr>
              <a:t>Sitio </a:t>
            </a:r>
            <a:r>
              <a:rPr lang="es-UY" altLang="es-UY" sz="1400" dirty="0">
                <a:latin typeface="Arial" panose="020B0604020202020204" pitchFamily="34" charset="0"/>
                <a:cs typeface="Calibri" panose="020F0502020204030204" pitchFamily="34" charset="0"/>
              </a:rPr>
              <a:t>Web: </a:t>
            </a:r>
            <a:r>
              <a:rPr lang="es-UY" altLang="es-UY" sz="1400" dirty="0">
                <a:latin typeface="Arial" panose="020B0604020202020204" pitchFamily="34" charset="0"/>
                <a:cs typeface="Calibri" panose="020F0502020204030204" pitchFamily="34" charset="0"/>
                <a:hlinkClick r:id="rId4"/>
              </a:rPr>
              <a:t>http://</a:t>
            </a:r>
            <a:r>
              <a:rPr lang="es-UY" altLang="es-UY" sz="1400" dirty="0" smtClean="0">
                <a:latin typeface="Arial" panose="020B0604020202020204" pitchFamily="34" charset="0"/>
                <a:cs typeface="Calibri" panose="020F0502020204030204" pitchFamily="34" charset="0"/>
                <a:hlinkClick r:id="rId4"/>
              </a:rPr>
              <a:t>www.ecured.cu/</a:t>
            </a:r>
            <a:r>
              <a:rPr lang="es-UY" altLang="es-UY" sz="1400" dirty="0" err="1" smtClean="0">
                <a:latin typeface="Arial" panose="020B0604020202020204" pitchFamily="34" charset="0"/>
                <a:cs typeface="Calibri" panose="020F0502020204030204" pitchFamily="34" charset="0"/>
                <a:hlinkClick r:id="rId4"/>
              </a:rPr>
              <a:t>Carbón_mineral</a:t>
            </a:r>
            <a:r>
              <a:rPr lang="es-UY" altLang="es-UY" sz="1400" dirty="0" smtClean="0">
                <a:latin typeface="Arial" panose="020B0604020202020204" pitchFamily="34" charset="0"/>
                <a:cs typeface="Calibri" panose="020F0502020204030204" pitchFamily="34" charset="0"/>
              </a:rPr>
              <a:t> Editora </a:t>
            </a:r>
            <a:r>
              <a:rPr lang="es-UY" altLang="es-UY" sz="1400" dirty="0">
                <a:latin typeface="Arial" panose="020B0604020202020204" pitchFamily="34" charset="0"/>
                <a:cs typeface="Calibri" panose="020F0502020204030204" pitchFamily="34" charset="0"/>
              </a:rPr>
              <a:t>Política/La Habana, p. 31-32</a:t>
            </a:r>
            <a:endParaRPr lang="es-UY" altLang="es-UY" sz="1400" dirty="0">
              <a:latin typeface="Arial" panose="020B0604020202020204" pitchFamily="34" charset="0"/>
            </a:endParaRPr>
          </a:p>
          <a:p>
            <a:pPr>
              <a:lnSpc>
                <a:spcPct val="115000"/>
              </a:lnSpc>
              <a:spcBef>
                <a:spcPct val="0"/>
              </a:spcBef>
              <a:buNone/>
            </a:pPr>
            <a:r>
              <a:rPr lang="es-UY" altLang="es-UY" sz="1400" b="1" dirty="0" smtClean="0">
                <a:latin typeface="Arial" panose="020B0604020202020204" pitchFamily="34" charset="0"/>
                <a:cs typeface="Calibri" panose="020F0502020204030204" pitchFamily="34" charset="0"/>
              </a:rPr>
              <a:t>LUENGO, Lourdes. </a:t>
            </a:r>
            <a:r>
              <a:rPr lang="es-UY" altLang="es-UY" sz="1400" b="1" i="1" dirty="0" smtClean="0">
                <a:latin typeface="Arial" panose="020B0604020202020204" pitchFamily="34" charset="0"/>
                <a:cs typeface="Calibri" panose="020F0502020204030204" pitchFamily="34" charset="0"/>
              </a:rPr>
              <a:t>Animaciones de Geo y Biología</a:t>
            </a:r>
            <a:r>
              <a:rPr lang="es-UY" altLang="es-UY" sz="1400" b="1" dirty="0" smtClean="0">
                <a:latin typeface="Arial" panose="020B0604020202020204" pitchFamily="34" charset="0"/>
                <a:cs typeface="Calibri" panose="020F0502020204030204" pitchFamily="34" charset="0"/>
              </a:rPr>
              <a:t>. </a:t>
            </a:r>
            <a:r>
              <a:rPr lang="es-UY" altLang="es-UY" sz="1400" dirty="0" smtClean="0">
                <a:latin typeface="Arial" panose="020B0604020202020204" pitchFamily="34" charset="0"/>
                <a:cs typeface="Calibri" panose="020F0502020204030204" pitchFamily="34" charset="0"/>
              </a:rPr>
              <a:t>Formación del </a:t>
            </a:r>
            <a:r>
              <a:rPr lang="es-UY" altLang="es-UY" sz="1400" dirty="0">
                <a:latin typeface="Arial" panose="020B0604020202020204" pitchFamily="34" charset="0"/>
                <a:cs typeface="Calibri" panose="020F0502020204030204" pitchFamily="34" charset="0"/>
              </a:rPr>
              <a:t>carbón. Sitio Web: </a:t>
            </a:r>
            <a:r>
              <a:rPr lang="es-UY" altLang="es-UY" sz="1400" dirty="0">
                <a:latin typeface="Arial" panose="020B0604020202020204" pitchFamily="34" charset="0"/>
                <a:cs typeface="Calibri" panose="020F0502020204030204" pitchFamily="34" charset="0"/>
                <a:hlinkClick r:id="rId5"/>
              </a:rPr>
              <a:t>http://www.lourdes-luengo.org/animaciones1</a:t>
            </a:r>
            <a:r>
              <a:rPr lang="es-UY" altLang="es-UY" sz="1400" dirty="0" smtClean="0">
                <a:latin typeface="Arial" panose="020B0604020202020204" pitchFamily="34" charset="0"/>
                <a:cs typeface="Calibri" panose="020F0502020204030204" pitchFamily="34" charset="0"/>
                <a:hlinkClick r:id="rId5"/>
              </a:rPr>
              <a:t>/</a:t>
            </a:r>
            <a:r>
              <a:rPr lang="es-UY" altLang="es-UY" sz="1400" dirty="0" smtClean="0">
                <a:latin typeface="Arial" panose="020B0604020202020204" pitchFamily="34" charset="0"/>
              </a:rPr>
              <a:t>.</a:t>
            </a:r>
          </a:p>
          <a:p>
            <a:pPr>
              <a:lnSpc>
                <a:spcPct val="115000"/>
              </a:lnSpc>
              <a:spcBef>
                <a:spcPct val="0"/>
              </a:spcBef>
              <a:buNone/>
            </a:pPr>
            <a:r>
              <a:rPr lang="es-UY" altLang="es-UY" sz="1400" b="1" dirty="0" smtClean="0">
                <a:latin typeface="Arial" panose="020B0604020202020204" pitchFamily="34" charset="0"/>
                <a:cs typeface="Calibri" panose="020F0502020204030204" pitchFamily="34" charset="0"/>
              </a:rPr>
              <a:t>VIÑAS, Raúl E. </a:t>
            </a:r>
            <a:r>
              <a:rPr lang="es-UY" altLang="es-UY" sz="1400" dirty="0" smtClean="0">
                <a:latin typeface="Arial" panose="020B0604020202020204" pitchFamily="34" charset="0"/>
                <a:cs typeface="Calibri" panose="020F0502020204030204" pitchFamily="34" charset="0"/>
              </a:rPr>
              <a:t>Uruguay 2035. País Renovable. Un invitado de piedra. El </a:t>
            </a:r>
            <a:r>
              <a:rPr lang="es-UY" altLang="es-UY" sz="1400" dirty="0">
                <a:latin typeface="Arial" panose="020B0604020202020204" pitchFamily="34" charset="0"/>
                <a:cs typeface="Calibri" panose="020F0502020204030204" pitchFamily="34" charset="0"/>
              </a:rPr>
              <a:t>carbón. Sitio Web: </a:t>
            </a:r>
            <a:r>
              <a:rPr lang="es-UY" altLang="es-UY" sz="1400" dirty="0">
                <a:latin typeface="Arial" panose="020B0604020202020204" pitchFamily="34" charset="0"/>
                <a:cs typeface="Calibri" panose="020F0502020204030204" pitchFamily="34" charset="0"/>
                <a:hlinkClick r:id="rId6"/>
              </a:rPr>
              <a:t>http://</a:t>
            </a:r>
            <a:r>
              <a:rPr lang="es-UY" altLang="es-UY" sz="1400" dirty="0" smtClean="0">
                <a:latin typeface="Arial" panose="020B0604020202020204" pitchFamily="34" charset="0"/>
                <a:cs typeface="Calibri" panose="020F0502020204030204" pitchFamily="34" charset="0"/>
                <a:hlinkClick r:id="rId6"/>
              </a:rPr>
              <a:t>uruguay2035.blogspot.com/2010/05/un-invitado-de-piedra-el-carbon.html</a:t>
            </a:r>
            <a:r>
              <a:rPr lang="es-UY" altLang="es-UY" sz="1400" dirty="0" smtClean="0">
                <a:latin typeface="Arial" panose="020B0604020202020204" pitchFamily="34" charset="0"/>
                <a:cs typeface="Calibri" panose="020F0502020204030204" pitchFamily="34" charset="0"/>
              </a:rPr>
              <a:t> Fecha </a:t>
            </a:r>
            <a:r>
              <a:rPr lang="es-UY" altLang="es-UY" sz="1400" dirty="0">
                <a:latin typeface="Arial" panose="020B0604020202020204" pitchFamily="34" charset="0"/>
                <a:cs typeface="Calibri" panose="020F0502020204030204" pitchFamily="34" charset="0"/>
              </a:rPr>
              <a:t>de publicación </a:t>
            </a:r>
            <a:r>
              <a:rPr lang="es-UY" altLang="es-UY" sz="1400" dirty="0" smtClean="0">
                <a:latin typeface="Arial" panose="020B0604020202020204" pitchFamily="34" charset="0"/>
                <a:cs typeface="Calibri" panose="020F0502020204030204" pitchFamily="34" charset="0"/>
              </a:rPr>
              <a:t>31/05/</a:t>
            </a:r>
            <a:r>
              <a:rPr lang="es-UY" altLang="es-UY" sz="1400" dirty="0" smtClean="0">
                <a:latin typeface="Arial" panose="020B0604020202020204" pitchFamily="34" charset="0"/>
              </a:rPr>
              <a:t>2010. Uruguay.</a:t>
            </a:r>
          </a:p>
          <a:p>
            <a:pPr>
              <a:lnSpc>
                <a:spcPct val="115000"/>
              </a:lnSpc>
              <a:spcBef>
                <a:spcPct val="0"/>
              </a:spcBef>
              <a:buNone/>
            </a:pPr>
            <a:r>
              <a:rPr lang="es-UY" altLang="es-UY" sz="1400" b="1" dirty="0" smtClean="0">
                <a:latin typeface="Arial" panose="020B0604020202020204" pitchFamily="34" charset="0"/>
                <a:cs typeface="Calibri" panose="020F0502020204030204" pitchFamily="34" charset="0"/>
              </a:rPr>
              <a:t>PELLINI, Claudio. </a:t>
            </a:r>
            <a:r>
              <a:rPr lang="es-UY" altLang="es-UY" sz="1400" dirty="0" smtClean="0">
                <a:latin typeface="Arial" panose="020B0604020202020204" pitchFamily="34" charset="0"/>
                <a:cs typeface="Calibri" panose="020F0502020204030204" pitchFamily="34" charset="0"/>
              </a:rPr>
              <a:t>El </a:t>
            </a:r>
            <a:r>
              <a:rPr lang="es-UY" altLang="es-UY" sz="1400" dirty="0">
                <a:latin typeface="Arial" panose="020B0604020202020204" pitchFamily="34" charset="0"/>
                <a:cs typeface="Calibri" panose="020F0502020204030204" pitchFamily="34" charset="0"/>
              </a:rPr>
              <a:t>carbón</a:t>
            </a:r>
            <a:r>
              <a:rPr lang="es-UY" altLang="es-UY" sz="1400" dirty="0" smtClean="0">
                <a:latin typeface="Arial" panose="020B0604020202020204" pitchFamily="34" charset="0"/>
                <a:cs typeface="Calibri" panose="020F0502020204030204" pitchFamily="34" charset="0"/>
              </a:rPr>
              <a:t>. Formación u origen. Tipos y extracción, hulla, turba y lignito. </a:t>
            </a:r>
            <a:r>
              <a:rPr lang="es-UY" altLang="es-UY" sz="1400" dirty="0">
                <a:latin typeface="Arial" panose="020B0604020202020204" pitchFamily="34" charset="0"/>
                <a:cs typeface="Calibri" panose="020F0502020204030204" pitchFamily="34" charset="0"/>
              </a:rPr>
              <a:t>Sitio Web: </a:t>
            </a:r>
            <a:r>
              <a:rPr lang="es-UY" altLang="es-UY" sz="1400" dirty="0">
                <a:latin typeface="Arial" panose="020B0604020202020204" pitchFamily="34" charset="0"/>
                <a:cs typeface="Calibri" panose="020F0502020204030204" pitchFamily="34" charset="0"/>
                <a:hlinkClick r:id="rId7"/>
              </a:rPr>
              <a:t>https://historiaybiografias.com/carbon</a:t>
            </a:r>
            <a:r>
              <a:rPr lang="es-UY" altLang="es-UY" sz="1400" dirty="0" smtClean="0">
                <a:latin typeface="Arial" panose="020B0604020202020204" pitchFamily="34" charset="0"/>
                <a:cs typeface="Calibri" panose="020F0502020204030204" pitchFamily="34" charset="0"/>
                <a:hlinkClick r:id="rId7"/>
              </a:rPr>
              <a:t>/</a:t>
            </a:r>
            <a:r>
              <a:rPr lang="es-UY" altLang="es-UY" sz="1400" dirty="0" smtClean="0">
                <a:latin typeface="Arial" panose="020B0604020202020204" pitchFamily="34" charset="0"/>
                <a:cs typeface="Calibri" panose="020F0502020204030204" pitchFamily="34" charset="0"/>
              </a:rPr>
              <a:t>    </a:t>
            </a:r>
            <a:r>
              <a:rPr lang="es-UY" altLang="es-UY" sz="1400" dirty="0">
                <a:latin typeface="Arial" panose="020B0604020202020204" pitchFamily="34" charset="0"/>
                <a:cs typeface="Calibri" panose="020F0502020204030204" pitchFamily="34" charset="0"/>
              </a:rPr>
              <a:t>Fecha de publicación </a:t>
            </a:r>
            <a:r>
              <a:rPr lang="es-UY" altLang="es-UY" sz="1400" dirty="0" smtClean="0">
                <a:latin typeface="Arial" panose="020B0604020202020204" pitchFamily="34" charset="0"/>
                <a:cs typeface="Calibri" panose="020F0502020204030204" pitchFamily="34" charset="0"/>
              </a:rPr>
              <a:t>27/11/</a:t>
            </a:r>
            <a:r>
              <a:rPr lang="es-UY" altLang="es-UY" sz="1400" dirty="0" smtClean="0">
                <a:latin typeface="Arial" panose="020B0604020202020204" pitchFamily="34" charset="0"/>
              </a:rPr>
              <a:t>2014. Argentina</a:t>
            </a:r>
            <a:r>
              <a:rPr lang="es-UY" altLang="es-UY" sz="1400" dirty="0">
                <a:latin typeface="Arial" panose="020B0604020202020204" pitchFamily="34" charset="0"/>
              </a:rPr>
              <a:t>.</a:t>
            </a:r>
          </a:p>
          <a:p>
            <a:pPr>
              <a:lnSpc>
                <a:spcPct val="115000"/>
              </a:lnSpc>
              <a:spcBef>
                <a:spcPct val="0"/>
              </a:spcBef>
              <a:buNone/>
            </a:pPr>
            <a:r>
              <a:rPr lang="es-UY" altLang="es-UY" sz="1400" b="1" dirty="0" smtClean="0">
                <a:latin typeface="Arial" panose="020B0604020202020204" pitchFamily="34" charset="0"/>
                <a:cs typeface="Calibri" panose="020F0502020204030204" pitchFamily="34" charset="0"/>
              </a:rPr>
              <a:t>VALEJO, Elida. </a:t>
            </a:r>
            <a:r>
              <a:rPr lang="es-UY" altLang="es-UY" sz="1400" b="1" dirty="0" err="1" smtClean="0">
                <a:latin typeface="Arial" panose="020B0604020202020204" pitchFamily="34" charset="0"/>
                <a:cs typeface="Calibri" panose="020F0502020204030204" pitchFamily="34" charset="0"/>
              </a:rPr>
              <a:t>Educaplay</a:t>
            </a:r>
            <a:r>
              <a:rPr lang="es-UY" altLang="es-UY" sz="1400" b="1" dirty="0" smtClean="0">
                <a:latin typeface="Arial" panose="020B0604020202020204" pitchFamily="34" charset="0"/>
                <a:cs typeface="Calibri" panose="020F0502020204030204" pitchFamily="34" charset="0"/>
              </a:rPr>
              <a:t>. </a:t>
            </a:r>
            <a:r>
              <a:rPr lang="es-UY" altLang="es-UY" sz="1400" dirty="0" smtClean="0">
                <a:latin typeface="Arial" panose="020B0604020202020204" pitchFamily="34" charset="0"/>
                <a:cs typeface="Calibri" panose="020F0502020204030204" pitchFamily="34" charset="0"/>
              </a:rPr>
              <a:t>Carbón</a:t>
            </a:r>
            <a:r>
              <a:rPr lang="es-UY" altLang="es-UY" sz="1400" dirty="0">
                <a:latin typeface="Arial" panose="020B0604020202020204" pitchFamily="34" charset="0"/>
                <a:cs typeface="Calibri" panose="020F0502020204030204" pitchFamily="34" charset="0"/>
              </a:rPr>
              <a:t>. Sitio Web: </a:t>
            </a:r>
            <a:r>
              <a:rPr lang="es-UY" altLang="es-UY" sz="1400" dirty="0">
                <a:latin typeface="Arial" panose="020B0604020202020204" pitchFamily="34" charset="0"/>
                <a:cs typeface="Calibri" panose="020F0502020204030204" pitchFamily="34" charset="0"/>
                <a:hlinkClick r:id="rId8"/>
              </a:rPr>
              <a:t>https://</a:t>
            </a:r>
            <a:r>
              <a:rPr lang="es-UY" altLang="es-UY" sz="1400" dirty="0" smtClean="0">
                <a:latin typeface="Arial" panose="020B0604020202020204" pitchFamily="34" charset="0"/>
                <a:cs typeface="Calibri" panose="020F0502020204030204" pitchFamily="34" charset="0"/>
                <a:hlinkClick r:id="rId8"/>
              </a:rPr>
              <a:t>www.educaplay.com/learning-resources/2357832-carbon.html</a:t>
            </a:r>
            <a:r>
              <a:rPr lang="es-UY" altLang="es-UY" sz="1400" dirty="0" smtClean="0">
                <a:latin typeface="Arial" panose="020B0604020202020204" pitchFamily="34" charset="0"/>
                <a:cs typeface="Calibri" panose="020F0502020204030204" pitchFamily="34" charset="0"/>
              </a:rPr>
              <a:t>    </a:t>
            </a:r>
            <a:r>
              <a:rPr lang="es-UY" altLang="es-UY" sz="1400" dirty="0">
                <a:latin typeface="Arial" panose="020B0604020202020204" pitchFamily="34" charset="0"/>
                <a:cs typeface="Calibri" panose="020F0502020204030204" pitchFamily="34" charset="0"/>
              </a:rPr>
              <a:t>Fecha de publicación </a:t>
            </a:r>
            <a:r>
              <a:rPr lang="es-UY" altLang="es-UY" sz="1400" dirty="0" smtClean="0">
                <a:latin typeface="Arial" panose="020B0604020202020204" pitchFamily="34" charset="0"/>
                <a:cs typeface="Calibri" panose="020F0502020204030204" pitchFamily="34" charset="0"/>
              </a:rPr>
              <a:t>20/04/</a:t>
            </a:r>
            <a:r>
              <a:rPr lang="es-UY" altLang="es-UY" sz="1400" dirty="0" smtClean="0">
                <a:latin typeface="Arial" panose="020B0604020202020204" pitchFamily="34" charset="0"/>
              </a:rPr>
              <a:t>2016. Uruguay.</a:t>
            </a:r>
          </a:p>
          <a:p>
            <a:pPr>
              <a:lnSpc>
                <a:spcPct val="115000"/>
              </a:lnSpc>
              <a:spcBef>
                <a:spcPct val="0"/>
              </a:spcBef>
              <a:buNone/>
            </a:pPr>
            <a:r>
              <a:rPr lang="es-UY" altLang="es-UY" sz="1400" b="1" dirty="0" smtClean="0">
                <a:latin typeface="Arial" panose="020B0604020202020204" pitchFamily="34" charset="0"/>
                <a:cs typeface="Calibri" panose="020F0502020204030204" pitchFamily="34" charset="0"/>
              </a:rPr>
              <a:t>HERNÁNDEZ. WILLIAM. </a:t>
            </a:r>
            <a:r>
              <a:rPr lang="es-UY" altLang="es-UY" sz="1400" b="1" dirty="0" err="1">
                <a:latin typeface="Arial" panose="020B0604020202020204" pitchFamily="34" charset="0"/>
                <a:cs typeface="Calibri" panose="020F0502020204030204" pitchFamily="34" charset="0"/>
              </a:rPr>
              <a:t>Educaplay</a:t>
            </a:r>
            <a:r>
              <a:rPr lang="es-UY" altLang="es-UY" sz="1400" b="1" dirty="0">
                <a:latin typeface="Arial" panose="020B0604020202020204" pitchFamily="34" charset="0"/>
                <a:cs typeface="Calibri" panose="020F0502020204030204" pitchFamily="34" charset="0"/>
              </a:rPr>
              <a:t>. </a:t>
            </a:r>
            <a:r>
              <a:rPr lang="es-UY" altLang="es-UY" sz="1400" b="1" dirty="0" smtClean="0">
                <a:latin typeface="Arial" panose="020B0604020202020204" pitchFamily="34" charset="0"/>
                <a:cs typeface="Calibri" panose="020F0502020204030204" pitchFamily="34" charset="0"/>
              </a:rPr>
              <a:t>Diviértete con el c</a:t>
            </a:r>
            <a:r>
              <a:rPr lang="es-UY" altLang="es-UY" sz="1400" dirty="0" smtClean="0">
                <a:latin typeface="Arial" panose="020B0604020202020204" pitchFamily="34" charset="0"/>
                <a:cs typeface="Calibri" panose="020F0502020204030204" pitchFamily="34" charset="0"/>
              </a:rPr>
              <a:t>arbón</a:t>
            </a:r>
            <a:r>
              <a:rPr lang="es-UY" altLang="es-UY" sz="1400" dirty="0">
                <a:latin typeface="Arial" panose="020B0604020202020204" pitchFamily="34" charset="0"/>
                <a:cs typeface="Calibri" panose="020F0502020204030204" pitchFamily="34" charset="0"/>
              </a:rPr>
              <a:t>. Sitio Web: </a:t>
            </a:r>
            <a:r>
              <a:rPr lang="es-UY" altLang="es-UY" sz="1400" dirty="0">
                <a:latin typeface="Arial" panose="020B0604020202020204" pitchFamily="34" charset="0"/>
                <a:cs typeface="Calibri" panose="020F0502020204030204" pitchFamily="34" charset="0"/>
                <a:hlinkClick r:id="rId9"/>
              </a:rPr>
              <a:t>https://</a:t>
            </a:r>
            <a:r>
              <a:rPr lang="es-UY" altLang="es-UY" sz="1400" dirty="0" smtClean="0">
                <a:latin typeface="Arial" panose="020B0604020202020204" pitchFamily="34" charset="0"/>
                <a:cs typeface="Calibri" panose="020F0502020204030204" pitchFamily="34" charset="0"/>
                <a:hlinkClick r:id="rId9"/>
              </a:rPr>
              <a:t>www.educaplay.com/learning-resources/711184-diviertete_con_el_carbon.html</a:t>
            </a:r>
            <a:r>
              <a:rPr lang="es-UY" altLang="es-UY" sz="1400" dirty="0" smtClean="0">
                <a:latin typeface="Arial" panose="020B0604020202020204" pitchFamily="34" charset="0"/>
                <a:cs typeface="Calibri" panose="020F0502020204030204" pitchFamily="34" charset="0"/>
              </a:rPr>
              <a:t> Fecha </a:t>
            </a:r>
            <a:r>
              <a:rPr lang="es-UY" altLang="es-UY" sz="1400" dirty="0">
                <a:latin typeface="Arial" panose="020B0604020202020204" pitchFamily="34" charset="0"/>
                <a:cs typeface="Calibri" panose="020F0502020204030204" pitchFamily="34" charset="0"/>
              </a:rPr>
              <a:t>de publicación 20/04/</a:t>
            </a:r>
            <a:r>
              <a:rPr lang="es-UY" altLang="es-UY" sz="1400" dirty="0">
                <a:latin typeface="Arial" panose="020B0604020202020204" pitchFamily="34" charset="0"/>
              </a:rPr>
              <a:t>2016. Uruguay</a:t>
            </a:r>
            <a:r>
              <a:rPr lang="es-UY" altLang="es-UY" sz="1400" dirty="0" smtClean="0">
                <a:latin typeface="Arial" panose="020B0604020202020204" pitchFamily="34" charset="0"/>
              </a:rPr>
              <a:t>.</a:t>
            </a:r>
            <a:endParaRPr lang="es-UY" altLang="es-UY" sz="1400" dirty="0">
              <a:latin typeface="Arial" panose="020B0604020202020204" pitchFamily="34" charset="0"/>
            </a:endParaRPr>
          </a:p>
          <a:p>
            <a:pPr>
              <a:lnSpc>
                <a:spcPct val="115000"/>
              </a:lnSpc>
              <a:spcBef>
                <a:spcPct val="0"/>
              </a:spcBef>
              <a:buFontTx/>
              <a:buNone/>
            </a:pPr>
            <a:r>
              <a:rPr lang="es-ES" altLang="es-UY" sz="1400" b="1" dirty="0" smtClean="0">
                <a:latin typeface="Arial" panose="020B0604020202020204" pitchFamily="34" charset="0"/>
                <a:cs typeface="Calibri" panose="020F0502020204030204" pitchFamily="34" charset="0"/>
              </a:rPr>
              <a:t>Imágenes</a:t>
            </a:r>
            <a:r>
              <a:rPr lang="es-ES" altLang="es-UY" sz="1400" dirty="0" smtClean="0">
                <a:latin typeface="Arial" panose="020B0604020202020204" pitchFamily="34" charset="0"/>
                <a:cs typeface="Calibri" panose="020F0502020204030204" pitchFamily="34" charset="0"/>
              </a:rPr>
              <a:t> </a:t>
            </a:r>
            <a:r>
              <a:rPr lang="es-ES" altLang="es-UY" sz="1400" dirty="0">
                <a:latin typeface="Arial" panose="020B0604020202020204" pitchFamily="34" charset="0"/>
                <a:cs typeface="Calibri" panose="020F0502020204030204" pitchFamily="34" charset="0"/>
              </a:rPr>
              <a:t>descargadas del repositorio: </a:t>
            </a:r>
            <a:r>
              <a:rPr lang="es-ES" altLang="es-UY" sz="1400" dirty="0" err="1">
                <a:latin typeface="Arial" panose="020B0604020202020204" pitchFamily="34" charset="0"/>
                <a:cs typeface="Calibri" panose="020F0502020204030204" pitchFamily="34" charset="0"/>
              </a:rPr>
              <a:t>Pixabay</a:t>
            </a:r>
            <a:r>
              <a:rPr lang="es-ES" altLang="es-UY" sz="1400" dirty="0">
                <a:latin typeface="Arial" panose="020B0604020202020204" pitchFamily="34" charset="0"/>
                <a:cs typeface="Calibri" panose="020F0502020204030204" pitchFamily="34" charset="0"/>
              </a:rPr>
              <a:t> </a:t>
            </a:r>
            <a:r>
              <a:rPr lang="es-ES" altLang="es-UY" sz="1400" dirty="0">
                <a:latin typeface="Arial" panose="020B0604020202020204" pitchFamily="34" charset="0"/>
                <a:cs typeface="Calibri" panose="020F0502020204030204" pitchFamily="34" charset="0"/>
                <a:hlinkClick r:id="rId10"/>
              </a:rPr>
              <a:t>https://pixabay.com/es/</a:t>
            </a:r>
            <a:r>
              <a:rPr lang="es-ES" altLang="es-UY" sz="1400" dirty="0">
                <a:latin typeface="Arial" panose="020B0604020202020204" pitchFamily="34" charset="0"/>
                <a:cs typeface="Calibri" panose="020F0502020204030204" pitchFamily="34" charset="0"/>
              </a:rPr>
              <a:t>  </a:t>
            </a:r>
            <a:endParaRPr lang="es-UY" altLang="es-UY" sz="1400" dirty="0">
              <a:latin typeface="Arial" panose="020B0604020202020204" pitchFamily="34" charset="0"/>
              <a:cs typeface="Calibri" panose="020F0502020204030204" pitchFamily="34" charset="0"/>
            </a:endParaRPr>
          </a:p>
        </p:txBody>
      </p:sp>
    </p:spTree>
    <p:extLst>
      <p:ext uri="{BB962C8B-B14F-4D97-AF65-F5344CB8AC3E}">
        <p14:creationId xmlns:p14="http://schemas.microsoft.com/office/powerpoint/2010/main" val="377672021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3 Imagen" descr="fondo ppt 4-3.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953625" cy="6858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1 Título"/>
          <p:cNvSpPr>
            <a:spLocks noGrp="1"/>
          </p:cNvSpPr>
          <p:nvPr>
            <p:ph type="ctrTitle"/>
          </p:nvPr>
        </p:nvSpPr>
        <p:spPr>
          <a:xfrm>
            <a:off x="407988" y="849313"/>
            <a:ext cx="8420100" cy="1470025"/>
          </a:xfrm>
        </p:spPr>
        <p:txBody>
          <a:bodyPr>
            <a:normAutofit fontScale="90000"/>
          </a:bodyPr>
          <a:lstStyle/>
          <a:p>
            <a:pPr eaLnBrk="1" hangingPunct="1">
              <a:defRPr/>
            </a:pPr>
            <a:r>
              <a:rPr lang="es-UY" altLang="es-UY" b="1" dirty="0" smtClean="0">
                <a:solidFill>
                  <a:schemeClr val="accent5">
                    <a:lumMod val="75000"/>
                  </a:schemeClr>
                </a:solidFill>
              </a:rPr>
              <a:t>Derechos de autor y Licencias</a:t>
            </a:r>
          </a:p>
        </p:txBody>
      </p:sp>
      <p:sp>
        <p:nvSpPr>
          <p:cNvPr id="3" name="2 Subtítulo"/>
          <p:cNvSpPr>
            <a:spLocks noGrp="1"/>
          </p:cNvSpPr>
          <p:nvPr>
            <p:ph type="subTitle" idx="1"/>
          </p:nvPr>
        </p:nvSpPr>
        <p:spPr>
          <a:xfrm>
            <a:off x="1150938" y="2647950"/>
            <a:ext cx="6934200" cy="1752600"/>
          </a:xfrm>
        </p:spPr>
        <p:txBody>
          <a:bodyPr rtlCol="0">
            <a:normAutofit/>
          </a:bodyPr>
          <a:lstStyle/>
          <a:p>
            <a:pPr eaLnBrk="1" fontAlgn="auto" hangingPunct="1">
              <a:spcAft>
                <a:spcPts val="0"/>
              </a:spcAft>
              <a:defRPr/>
            </a:pPr>
            <a:r>
              <a:rPr lang="es-UY" dirty="0" smtClean="0"/>
              <a:t>Abril</a:t>
            </a:r>
            <a:r>
              <a:rPr lang="es-UY" dirty="0" smtClean="0"/>
              <a:t> </a:t>
            </a:r>
            <a:r>
              <a:rPr lang="es-UY" dirty="0" smtClean="0"/>
              <a:t>2019</a:t>
            </a:r>
          </a:p>
          <a:p>
            <a:pPr eaLnBrk="1" fontAlgn="auto" hangingPunct="1">
              <a:spcAft>
                <a:spcPts val="0"/>
              </a:spcAft>
              <a:defRPr/>
            </a:pPr>
            <a:r>
              <a:rPr lang="es-UY" dirty="0" smtClean="0"/>
              <a:t>CEIP</a:t>
            </a:r>
          </a:p>
        </p:txBody>
      </p:sp>
      <p:pic>
        <p:nvPicPr>
          <p:cNvPr id="13317" name="Picture 2" descr="C:\Users\Usuario\Documents\Derechos de autor\7 Ejempl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7988" y="5300663"/>
            <a:ext cx="4989512" cy="1214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8" name="6 CuadroTexto"/>
          <p:cNvSpPr txBox="1">
            <a:spLocks noChangeArrowheads="1"/>
          </p:cNvSpPr>
          <p:nvPr/>
        </p:nvSpPr>
        <p:spPr bwMode="auto">
          <a:xfrm>
            <a:off x="631825" y="4429125"/>
            <a:ext cx="40719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defRPr/>
            </a:pPr>
            <a:r>
              <a:rPr lang="es-ES" altLang="es-UY" sz="1800" b="1" dirty="0" smtClean="0">
                <a:solidFill>
                  <a:schemeClr val="accent5">
                    <a:lumMod val="75000"/>
                  </a:schemeClr>
                </a:solidFill>
                <a:latin typeface="Arial" panose="020B0604020202020204" pitchFamily="34" charset="0"/>
              </a:rPr>
              <a:t>Mtra. </a:t>
            </a:r>
            <a:r>
              <a:rPr lang="es-ES" altLang="es-UY" sz="1800" b="1" dirty="0" err="1" smtClean="0">
                <a:solidFill>
                  <a:schemeClr val="accent5">
                    <a:lumMod val="75000"/>
                  </a:schemeClr>
                </a:solidFill>
                <a:latin typeface="Arial" panose="020B0604020202020204" pitchFamily="34" charset="0"/>
              </a:rPr>
              <a:t>Contenidista</a:t>
            </a:r>
            <a:r>
              <a:rPr lang="es-ES" altLang="es-UY" sz="1800" b="1" dirty="0" smtClean="0">
                <a:solidFill>
                  <a:schemeClr val="accent5">
                    <a:lumMod val="75000"/>
                  </a:schemeClr>
                </a:solidFill>
                <a:latin typeface="Arial" panose="020B0604020202020204" pitchFamily="34" charset="0"/>
              </a:rPr>
              <a:t>: Elida Valejo</a:t>
            </a:r>
            <a:endParaRPr lang="es-UY" altLang="es-UY" sz="1800" b="1" dirty="0" smtClean="0">
              <a:solidFill>
                <a:schemeClr val="accent5">
                  <a:lumMod val="75000"/>
                </a:schemeClr>
              </a:solidFill>
              <a:latin typeface="Arial" panose="020B0604020202020204" pitchFamily="34" charset="0"/>
            </a:endParaRPr>
          </a:p>
        </p:txBody>
      </p:sp>
    </p:spTree>
    <p:extLst>
      <p:ext uri="{BB962C8B-B14F-4D97-AF65-F5344CB8AC3E}">
        <p14:creationId xmlns:p14="http://schemas.microsoft.com/office/powerpoint/2010/main" val="404761750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1"/>
          <p:cNvSpPr>
            <a:spLocks noChangeArrowheads="1"/>
          </p:cNvSpPr>
          <p:nvPr/>
        </p:nvSpPr>
        <p:spPr bwMode="auto">
          <a:xfrm>
            <a:off x="141288" y="3562350"/>
            <a:ext cx="9798050" cy="646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s-UY" altLang="es-UY" sz="1800">
                <a:latin typeface="Arial" panose="020B0604020202020204" pitchFamily="34" charset="0"/>
              </a:rPr>
              <a:t/>
            </a:r>
            <a:br>
              <a:rPr lang="es-UY" altLang="es-UY" sz="1800">
                <a:latin typeface="Arial" panose="020B0604020202020204" pitchFamily="34" charset="0"/>
              </a:rPr>
            </a:br>
            <a:endParaRPr lang="es-UY" altLang="es-UY" sz="1800">
              <a:latin typeface="Arial" panose="020B0604020202020204" pitchFamily="34" charset="0"/>
            </a:endParaRPr>
          </a:p>
        </p:txBody>
      </p:sp>
      <p:sp>
        <p:nvSpPr>
          <p:cNvPr id="3" name="Rectángulo 2"/>
          <p:cNvSpPr/>
          <p:nvPr/>
        </p:nvSpPr>
        <p:spPr>
          <a:xfrm>
            <a:off x="992188" y="1058863"/>
            <a:ext cx="7134225" cy="708025"/>
          </a:xfrm>
          <a:prstGeom prst="rect">
            <a:avLst/>
          </a:prstGeom>
        </p:spPr>
        <p:txBody>
          <a:bodyPr wrap="none">
            <a:spAutoFit/>
          </a:bodyPr>
          <a:lstStyle/>
          <a:p>
            <a:pPr algn="ctr">
              <a:defRPr/>
            </a:pPr>
            <a:r>
              <a:rPr lang="es-UY" sz="4000" b="1" cap="all" dirty="0">
                <a:solidFill>
                  <a:schemeClr val="accent5">
                    <a:lumMod val="75000"/>
                  </a:schemeClr>
                </a:solidFill>
                <a:latin typeface="Franklin Gothic Heavy" panose="020B0903020102020204" pitchFamily="34" charset="0"/>
              </a:rPr>
              <a:t>Clasificación curricular</a:t>
            </a:r>
          </a:p>
        </p:txBody>
      </p:sp>
      <p:sp>
        <p:nvSpPr>
          <p:cNvPr id="5" name="Rectángulo 4"/>
          <p:cNvSpPr/>
          <p:nvPr/>
        </p:nvSpPr>
        <p:spPr>
          <a:xfrm>
            <a:off x="0" y="2131079"/>
            <a:ext cx="9906000" cy="2585323"/>
          </a:xfrm>
          <a:prstGeom prst="rect">
            <a:avLst/>
          </a:prstGeom>
        </p:spPr>
        <p:txBody>
          <a:bodyPr>
            <a:spAutoFit/>
          </a:bodyPr>
          <a:lstStyle/>
          <a:p>
            <a:pPr>
              <a:defRPr/>
            </a:pPr>
            <a:r>
              <a:rPr lang="es-UY" sz="2200" b="1" dirty="0">
                <a:solidFill>
                  <a:schemeClr val="accent5">
                    <a:lumMod val="75000"/>
                  </a:schemeClr>
                </a:solidFill>
                <a:effectLst>
                  <a:outerShdw blurRad="38100" dist="38100" dir="2700000" algn="tl">
                    <a:srgbClr val="000000">
                      <a:alpha val="43137"/>
                    </a:srgbClr>
                  </a:outerShdw>
                </a:effectLst>
              </a:rPr>
              <a:t>Nivel		Asignatura/Especialidad		</a:t>
            </a:r>
            <a:r>
              <a:rPr lang="es-UY" sz="2200" b="1" dirty="0" smtClean="0">
                <a:solidFill>
                  <a:schemeClr val="accent5">
                    <a:lumMod val="75000"/>
                  </a:schemeClr>
                </a:solidFill>
                <a:effectLst>
                  <a:outerShdw blurRad="38100" dist="38100" dir="2700000" algn="tl">
                    <a:srgbClr val="000000">
                      <a:alpha val="43137"/>
                    </a:srgbClr>
                  </a:outerShdw>
                </a:effectLst>
              </a:rPr>
              <a:t>Unidad </a:t>
            </a:r>
            <a:r>
              <a:rPr lang="es-UY" sz="2200" b="1" dirty="0">
                <a:solidFill>
                  <a:schemeClr val="accent5">
                    <a:lumMod val="75000"/>
                  </a:schemeClr>
                </a:solidFill>
                <a:effectLst>
                  <a:outerShdw blurRad="38100" dist="38100" dir="2700000" algn="tl">
                    <a:srgbClr val="000000">
                      <a:alpha val="43137"/>
                    </a:srgbClr>
                  </a:outerShdw>
                </a:effectLst>
              </a:rPr>
              <a:t>Temática</a:t>
            </a:r>
          </a:p>
          <a:p>
            <a:pPr>
              <a:defRPr/>
            </a:pPr>
            <a:endParaRPr lang="es-UY" sz="2000" b="1" dirty="0"/>
          </a:p>
          <a:p>
            <a:pPr>
              <a:defRPr/>
            </a:pPr>
            <a:r>
              <a:rPr lang="es-ES" sz="2000" b="1" dirty="0"/>
              <a:t>Primaria – 5º	Área del Conocimiento </a:t>
            </a:r>
            <a:r>
              <a:rPr lang="es-ES" sz="2000" b="1" dirty="0" smtClean="0"/>
              <a:t>Social	La geopolítica de los recursos.</a:t>
            </a:r>
          </a:p>
          <a:p>
            <a:pPr>
              <a:defRPr/>
            </a:pPr>
            <a:r>
              <a:rPr lang="es-ES" sz="2000" b="1" dirty="0"/>
              <a:t>	</a:t>
            </a:r>
            <a:r>
              <a:rPr lang="es-ES" sz="2000" b="1" dirty="0" smtClean="0"/>
              <a:t>	</a:t>
            </a:r>
            <a:r>
              <a:rPr lang="es-ES" sz="2000" b="1" dirty="0"/>
              <a:t>Geografía</a:t>
            </a:r>
            <a:r>
              <a:rPr lang="es-ES" sz="2000" b="1" dirty="0" smtClean="0"/>
              <a:t>			-La sobreexplotación.</a:t>
            </a:r>
          </a:p>
          <a:p>
            <a:pPr>
              <a:defRPr/>
            </a:pPr>
            <a:r>
              <a:rPr lang="es-ES" sz="2000" b="1" dirty="0"/>
              <a:t>	</a:t>
            </a:r>
            <a:r>
              <a:rPr lang="es-ES" sz="2000" b="1" dirty="0" smtClean="0"/>
              <a:t>					-Los recursos del subsuelo, base de la 						industria.</a:t>
            </a:r>
          </a:p>
          <a:p>
            <a:pPr>
              <a:defRPr/>
            </a:pPr>
            <a:r>
              <a:rPr lang="es-ES" sz="2000" b="1" dirty="0"/>
              <a:t>	</a:t>
            </a:r>
            <a:r>
              <a:rPr lang="es-ES" sz="2000" b="1" dirty="0" smtClean="0"/>
              <a:t>					-Industrias extractivas y el mercado 						mundial.</a:t>
            </a:r>
          </a:p>
        </p:txBody>
      </p:sp>
    </p:spTree>
    <p:extLst>
      <p:ext uri="{BB962C8B-B14F-4D97-AF65-F5344CB8AC3E}">
        <p14:creationId xmlns:p14="http://schemas.microsoft.com/office/powerpoint/2010/main" val="329543346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241868" y="1142951"/>
            <a:ext cx="4480033" cy="5262979"/>
          </a:xfrm>
          <a:prstGeom prst="rect">
            <a:avLst/>
          </a:prstGeom>
        </p:spPr>
        <p:txBody>
          <a:bodyPr wrap="square">
            <a:spAutoFit/>
          </a:bodyPr>
          <a:lstStyle/>
          <a:p>
            <a:r>
              <a:rPr lang="es-UY" sz="2800" b="1" dirty="0">
                <a:latin typeface="Arial Black" panose="020B0A04020102020204" pitchFamily="34" charset="0"/>
              </a:rPr>
              <a:t>El carbón</a:t>
            </a:r>
          </a:p>
          <a:p>
            <a:endParaRPr lang="es-UY" sz="2800" b="1" dirty="0">
              <a:latin typeface="Arial, Helvetica, sans-serif"/>
            </a:endParaRPr>
          </a:p>
          <a:p>
            <a:r>
              <a:rPr lang="es-UY" sz="2800" dirty="0">
                <a:latin typeface="Arial, Helvetica, sans-serif"/>
              </a:rPr>
              <a:t>Es un combustible fósil; que se formó hace millones de años por carbonización de material principalmente vegetal.</a:t>
            </a:r>
          </a:p>
          <a:p>
            <a:r>
              <a:rPr lang="es-UY" sz="2800" dirty="0">
                <a:latin typeface="Arial, Helvetica, sans-serif"/>
              </a:rPr>
              <a:t> Este proceso, en ausencia de aire (por degradaciones anaeróbicas), formó azufre, además de carbón de piedra.</a:t>
            </a:r>
            <a:endParaRPr lang="es-UY" sz="2800" dirty="0">
              <a:effectLst/>
            </a:endParaRPr>
          </a:p>
        </p:txBody>
      </p:sp>
      <p:pic>
        <p:nvPicPr>
          <p:cNvPr id="3" name="Picture 2" descr="https://encrypted-tbn2.gstatic.com/images?q=tbn:ANd9GcQzZZp0MBob6XNPpMd9SfKXoACTrjoIcLzp2pOjUd1Be1fkCO7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5061492" y="1236486"/>
            <a:ext cx="4766716" cy="415900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195436227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hlinkClick r:id="rId2"/>
          </p:cNvPr>
          <p:cNvPicPr>
            <a:picLocks noChangeAspect="1"/>
          </p:cNvPicPr>
          <p:nvPr/>
        </p:nvPicPr>
        <p:blipFill rotWithShape="1">
          <a:blip r:embed="rId3"/>
          <a:srcRect l="17203" t="9375" r="17614" b="6875"/>
          <a:stretch/>
        </p:blipFill>
        <p:spPr>
          <a:xfrm>
            <a:off x="819031" y="1322188"/>
            <a:ext cx="8295939" cy="4436198"/>
          </a:xfrm>
          <a:prstGeom prst="rect">
            <a:avLst/>
          </a:prstGeom>
        </p:spPr>
      </p:pic>
      <p:sp>
        <p:nvSpPr>
          <p:cNvPr id="2" name="CuadroTexto 1"/>
          <p:cNvSpPr txBox="1"/>
          <p:nvPr/>
        </p:nvSpPr>
        <p:spPr>
          <a:xfrm>
            <a:off x="0" y="6063189"/>
            <a:ext cx="5915850" cy="584775"/>
          </a:xfrm>
          <a:prstGeom prst="rect">
            <a:avLst/>
          </a:prstGeom>
          <a:noFill/>
        </p:spPr>
        <p:txBody>
          <a:bodyPr wrap="none" rtlCol="0">
            <a:spAutoFit/>
          </a:bodyPr>
          <a:lstStyle/>
          <a:p>
            <a:r>
              <a:rPr lang="es-UY" sz="1600" dirty="0">
                <a:hlinkClick r:id="rId2"/>
              </a:rPr>
              <a:t>http://iespoetaclaudio.centros.educa.jcyl.es/sitio/upload/carbon.swf</a:t>
            </a:r>
            <a:endParaRPr lang="es-UY" sz="1600" dirty="0"/>
          </a:p>
          <a:p>
            <a:endParaRPr lang="es-UY" sz="1600" dirty="0"/>
          </a:p>
        </p:txBody>
      </p:sp>
      <p:sp>
        <p:nvSpPr>
          <p:cNvPr id="4" name="Rectángulo 3"/>
          <p:cNvSpPr/>
          <p:nvPr/>
        </p:nvSpPr>
        <p:spPr>
          <a:xfrm>
            <a:off x="1152859" y="798968"/>
            <a:ext cx="7392280" cy="523220"/>
          </a:xfrm>
          <a:prstGeom prst="rect">
            <a:avLst/>
          </a:prstGeom>
        </p:spPr>
        <p:txBody>
          <a:bodyPr wrap="none">
            <a:spAutoFit/>
          </a:bodyPr>
          <a:lstStyle/>
          <a:p>
            <a:r>
              <a:rPr lang="es-ES" sz="2800" dirty="0" smtClean="0">
                <a:latin typeface="Arial Black" panose="020B0A04020102020204" pitchFamily="34" charset="0"/>
              </a:rPr>
              <a:t>Animación:  la formación del carbón </a:t>
            </a:r>
            <a:endParaRPr lang="es-UY" sz="2800" dirty="0">
              <a:latin typeface="Arial Black" panose="020B0A04020102020204" pitchFamily="34" charset="0"/>
            </a:endParaRPr>
          </a:p>
        </p:txBody>
      </p:sp>
    </p:spTree>
    <p:extLst>
      <p:ext uri="{BB962C8B-B14F-4D97-AF65-F5344CB8AC3E}">
        <p14:creationId xmlns:p14="http://schemas.microsoft.com/office/powerpoint/2010/main" val="104279661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hlinkClick r:id="rId2"/>
          </p:cNvPr>
          <p:cNvSpPr>
            <a:spLocks noChangeArrowheads="1"/>
          </p:cNvSpPr>
          <p:nvPr/>
        </p:nvSpPr>
        <p:spPr bwMode="auto">
          <a:xfrm>
            <a:off x="5429198" y="870108"/>
            <a:ext cx="4239405" cy="4946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158700" bIns="15870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endParaRPr kumimoji="0" lang="es-UY" altLang="es-UY" sz="2200" b="0" i="0" u="none" strike="noStrike" cap="none" normalizeH="0" baseline="0" dirty="0">
              <a:ln>
                <a:noFill/>
              </a:ln>
              <a:solidFill>
                <a:schemeClr val="tx1"/>
              </a:solidFill>
              <a:effectLst/>
              <a:latin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s-UY" altLang="es-UY" sz="2200" b="0" i="0" u="none" strike="noStrike" cap="none" normalizeH="0" baseline="0" dirty="0">
                <a:ln>
                  <a:noFill/>
                </a:ln>
                <a:solidFill>
                  <a:schemeClr val="tx1"/>
                </a:solidFill>
                <a:effectLst/>
                <a:latin typeface="Arial" panose="020B0604020202020204" pitchFamily="34" charset="0"/>
              </a:rPr>
              <a:t> Es un combustible que se elabora a partir del carbonizado de madera. La madera se calienta en un horno a temperaturas mayores a los 500 </a:t>
            </a:r>
            <a:r>
              <a:rPr kumimoji="0" lang="es-UY" altLang="es-UY" sz="2200" b="0" i="0" u="none" strike="noStrike" cap="none" normalizeH="0" baseline="0" dirty="0" err="1">
                <a:ln>
                  <a:noFill/>
                </a:ln>
                <a:solidFill>
                  <a:schemeClr val="tx1"/>
                </a:solidFill>
                <a:effectLst/>
                <a:latin typeface="Arial" panose="020B0604020202020204" pitchFamily="34" charset="0"/>
              </a:rPr>
              <a:t>ºC</a:t>
            </a:r>
            <a:r>
              <a:rPr kumimoji="0" lang="es-UY" altLang="es-UY" sz="2200" b="0" i="0" u="none" strike="noStrike" cap="none" normalizeH="0" baseline="0" dirty="0">
                <a:ln>
                  <a:noFill/>
                </a:ln>
                <a:solidFill>
                  <a:schemeClr val="tx1"/>
                </a:solidFill>
                <a:effectLst/>
                <a:latin typeface="Arial" panose="020B0604020202020204" pitchFamily="34" charset="0"/>
              </a:rPr>
              <a:t> y en ausencia de aire. De esta forma se logra eliminar la mayor parte del agua y elevar el poder calorífico de la madera. El carbón vegetal es un combustible sólido, frágil y poroso con un alto contenido de carbono (alrededor de los 80%)</a:t>
            </a:r>
          </a:p>
        </p:txBody>
      </p:sp>
      <p:pic>
        <p:nvPicPr>
          <p:cNvPr id="1027" name="Picture 3" descr="http://2.fimagenes.com/i/3/b/c9/am_79222_6617130_454409.jpg"/>
          <p:cNvPicPr>
            <a:picLocks noChangeAspect="1" noChangeArrowheads="1"/>
          </p:cNvPicPr>
          <p:nvPr/>
        </p:nvPicPr>
        <p:blipFill rotWithShape="1">
          <a:blip r:embed="rId3">
            <a:extLst>
              <a:ext uri="{28A0092B-C50C-407E-A947-70E740481C1C}">
                <a14:useLocalDpi xmlns:a14="http://schemas.microsoft.com/office/drawing/2010/main" val="0"/>
              </a:ext>
            </a:extLst>
          </a:blip>
          <a:srcRect l="13224" r="15755"/>
          <a:stretch/>
        </p:blipFill>
        <p:spPr bwMode="auto">
          <a:xfrm>
            <a:off x="54009" y="1293122"/>
            <a:ext cx="5375189" cy="5011566"/>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3" name="Rectángulo 2"/>
          <p:cNvSpPr/>
          <p:nvPr/>
        </p:nvSpPr>
        <p:spPr>
          <a:xfrm>
            <a:off x="196649" y="608498"/>
            <a:ext cx="5556649" cy="523220"/>
          </a:xfrm>
          <a:prstGeom prst="rect">
            <a:avLst/>
          </a:prstGeom>
        </p:spPr>
        <p:txBody>
          <a:bodyPr wrap="none">
            <a:spAutoFit/>
          </a:bodyPr>
          <a:lstStyle/>
          <a:p>
            <a:pPr lvl="0" algn="just" eaLnBrk="0" fontAlgn="base" hangingPunct="0">
              <a:spcBef>
                <a:spcPct val="0"/>
              </a:spcBef>
              <a:spcAft>
                <a:spcPct val="0"/>
              </a:spcAft>
            </a:pPr>
            <a:r>
              <a:rPr lang="es-UY" altLang="es-UY" sz="2800" b="1" dirty="0">
                <a:latin typeface="Arial Black" panose="020B0A04020102020204" pitchFamily="34" charset="0"/>
              </a:rPr>
              <a:t>¿Qué es el carbón Vegetal?</a:t>
            </a:r>
            <a:endParaRPr lang="es-UY" altLang="es-UY" sz="2800" dirty="0">
              <a:latin typeface="Arial Black" panose="020B0A04020102020204" pitchFamily="34" charset="0"/>
            </a:endParaRPr>
          </a:p>
        </p:txBody>
      </p:sp>
    </p:spTree>
    <p:extLst>
      <p:ext uri="{BB962C8B-B14F-4D97-AF65-F5344CB8AC3E}">
        <p14:creationId xmlns:p14="http://schemas.microsoft.com/office/powerpoint/2010/main" val="374623016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159658" y="1011385"/>
            <a:ext cx="4949372" cy="5539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s-UY" altLang="es-UY" sz="1800"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UY" altLang="es-UY" sz="2400" b="0" i="0" u="none" strike="noStrike" cap="none" normalizeH="0" baseline="0" dirty="0" smtClean="0">
                <a:ln>
                  <a:noFill/>
                </a:ln>
                <a:solidFill>
                  <a:schemeClr val="tx1"/>
                </a:solidFill>
                <a:effectLst/>
                <a:latin typeface="Arial" panose="020B0604020202020204" pitchFamily="34" charset="0"/>
              </a:rPr>
              <a:t>Básicamente </a:t>
            </a:r>
            <a:r>
              <a:rPr kumimoji="0" lang="es-UY" altLang="es-UY" sz="2400" b="0" i="0" u="none" strike="noStrike" cap="none" normalizeH="0" baseline="0" dirty="0">
                <a:ln>
                  <a:noFill/>
                </a:ln>
                <a:solidFill>
                  <a:schemeClr val="tx1"/>
                </a:solidFill>
                <a:effectLst/>
                <a:latin typeface="Arial" panose="020B0604020202020204" pitchFamily="34" charset="0"/>
              </a:rPr>
              <a:t>de color negro, el carbón es un mineral sedimentario de origen vegetal, compuesto principalmente por carbono, hidrógeno y oxígeno. Se formó producto de descomposición lenta de la materia orgánica, la cual quedo cubierta y endurecida por otro estrato de roca y alterada por el efecto combinado de presión y calor durante millones de años.  En consecuencia podemos afirmar  que el carbón es un combustible fósil.</a:t>
            </a:r>
          </a:p>
        </p:txBody>
      </p:sp>
      <p:pic>
        <p:nvPicPr>
          <p:cNvPr id="3" name="Imagen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98818" y="861325"/>
            <a:ext cx="4707182" cy="4871818"/>
          </a:xfrm>
          <a:prstGeom prst="rect">
            <a:avLst/>
          </a:prstGeom>
        </p:spPr>
      </p:pic>
      <p:sp>
        <p:nvSpPr>
          <p:cNvPr id="5" name="Rectángulo 4"/>
          <p:cNvSpPr/>
          <p:nvPr/>
        </p:nvSpPr>
        <p:spPr>
          <a:xfrm>
            <a:off x="145144" y="583997"/>
            <a:ext cx="6279861" cy="584775"/>
          </a:xfrm>
          <a:prstGeom prst="rect">
            <a:avLst/>
          </a:prstGeom>
        </p:spPr>
        <p:txBody>
          <a:bodyPr wrap="none">
            <a:spAutoFit/>
          </a:bodyPr>
          <a:lstStyle/>
          <a:p>
            <a:pPr lvl="0" eaLnBrk="0" fontAlgn="base" hangingPunct="0">
              <a:spcBef>
                <a:spcPct val="0"/>
              </a:spcBef>
              <a:spcAft>
                <a:spcPct val="0"/>
              </a:spcAft>
            </a:pPr>
            <a:r>
              <a:rPr lang="es-UY" altLang="es-UY" sz="3200" b="1" dirty="0">
                <a:latin typeface="Arial Black" panose="020B0A04020102020204" pitchFamily="34" charset="0"/>
              </a:rPr>
              <a:t>¿Qué es el carbón Mineral?</a:t>
            </a:r>
            <a:endParaRPr lang="es-UY" altLang="es-UY" sz="3200" dirty="0">
              <a:latin typeface="Arial Black" panose="020B0A04020102020204" pitchFamily="34" charset="0"/>
            </a:endParaRPr>
          </a:p>
        </p:txBody>
      </p:sp>
    </p:spTree>
    <p:extLst>
      <p:ext uri="{BB962C8B-B14F-4D97-AF65-F5344CB8AC3E}">
        <p14:creationId xmlns:p14="http://schemas.microsoft.com/office/powerpoint/2010/main" val="397715751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185722" y="414107"/>
            <a:ext cx="9675342" cy="22159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UY" altLang="es-UY" sz="2800" b="1" i="0" u="none" strike="noStrike" cap="none" normalizeH="0" baseline="0" dirty="0">
                <a:ln>
                  <a:noFill/>
                </a:ln>
                <a:solidFill>
                  <a:schemeClr val="tx1"/>
                </a:solidFill>
                <a:effectLst/>
                <a:latin typeface="Arial Black" panose="020B0A04020102020204" pitchFamily="34" charset="0"/>
              </a:rPr>
              <a:t>Tipos de carbón mineral</a:t>
            </a:r>
            <a:endParaRPr kumimoji="0" lang="es-UY" altLang="es-UY" sz="2800" b="0" i="0" u="none" strike="noStrike" cap="none" normalizeH="0" baseline="0" dirty="0">
              <a:ln>
                <a:noFill/>
              </a:ln>
              <a:solidFill>
                <a:schemeClr val="tx1"/>
              </a:solidFill>
              <a:effectLst/>
              <a:latin typeface="Arial Black" panose="020B0A040201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UY" altLang="es-UY" sz="2200" b="0" i="0" u="none" strike="noStrike" cap="none" normalizeH="0" baseline="0" dirty="0">
                <a:ln>
                  <a:noFill/>
                </a:ln>
                <a:solidFill>
                  <a:schemeClr val="tx1"/>
                </a:solidFill>
                <a:effectLst/>
                <a:latin typeface="Arial" panose="020B0604020202020204" pitchFamily="34" charset="0"/>
              </a:rPr>
              <a:t>Según las presiones y temperaturas que los hayan formado distinguimos distintos tipos de carbón. Cuanto más alto es la presión y temperatura, se origina un carbón más compacto y rico en carbono y con mayor poder calorífico.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s-UY" altLang="es-UY" sz="2200" b="0" i="0" u="none" strike="noStrike" cap="none" normalizeH="0" baseline="0" dirty="0">
              <a:ln>
                <a:noFill/>
              </a:ln>
              <a:solidFill>
                <a:schemeClr val="tx1"/>
              </a:solidFill>
              <a:effectLst/>
              <a:latin typeface="Arial" panose="020B0604020202020204" pitchFamily="34" charset="0"/>
            </a:endParaRPr>
          </a:p>
        </p:txBody>
      </p:sp>
      <p:pic>
        <p:nvPicPr>
          <p:cNvPr id="3" name="Imagen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5722" y="2250625"/>
            <a:ext cx="9376228" cy="3606016"/>
          </a:xfrm>
          <a:prstGeom prst="rect">
            <a:avLst/>
          </a:prstGeom>
        </p:spPr>
      </p:pic>
    </p:spTree>
    <p:extLst>
      <p:ext uri="{BB962C8B-B14F-4D97-AF65-F5344CB8AC3E}">
        <p14:creationId xmlns:p14="http://schemas.microsoft.com/office/powerpoint/2010/main" val="19894959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hlinkClick r:id="rId2"/>
          </p:cNvPr>
          <p:cNvPicPr>
            <a:picLocks noChangeAspect="1"/>
          </p:cNvPicPr>
          <p:nvPr/>
        </p:nvPicPr>
        <p:blipFill rotWithShape="1">
          <a:blip r:embed="rId3"/>
          <a:srcRect l="34933" t="15057" r="7247" b="23390"/>
          <a:stretch/>
        </p:blipFill>
        <p:spPr>
          <a:xfrm>
            <a:off x="578095" y="811725"/>
            <a:ext cx="8089916" cy="4842030"/>
          </a:xfrm>
          <a:prstGeom prst="rect">
            <a:avLst/>
          </a:prstGeom>
        </p:spPr>
      </p:pic>
      <p:sp>
        <p:nvSpPr>
          <p:cNvPr id="3" name="Rectángulo 2"/>
          <p:cNvSpPr/>
          <p:nvPr/>
        </p:nvSpPr>
        <p:spPr>
          <a:xfrm>
            <a:off x="687420" y="3088404"/>
            <a:ext cx="1738860" cy="25483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Y"/>
          </a:p>
        </p:txBody>
      </p:sp>
    </p:spTree>
    <p:extLst>
      <p:ext uri="{BB962C8B-B14F-4D97-AF65-F5344CB8AC3E}">
        <p14:creationId xmlns:p14="http://schemas.microsoft.com/office/powerpoint/2010/main" val="160890631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207316" y="1820803"/>
            <a:ext cx="2811456" cy="2677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tabLst/>
            </a:pPr>
            <a:endParaRPr lang="es-UY" altLang="es-UY" sz="2800" dirty="0">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tabLst/>
            </a:pPr>
            <a:r>
              <a:rPr kumimoji="0" lang="es-UY" altLang="es-UY" sz="2800" b="0" i="0" u="none" strike="noStrike" cap="none" normalizeH="0" baseline="0" dirty="0">
                <a:ln>
                  <a:noFill/>
                </a:ln>
                <a:solidFill>
                  <a:schemeClr val="tx1"/>
                </a:solidFill>
                <a:effectLst/>
                <a:latin typeface="Arial" panose="020B0604020202020204" pitchFamily="34" charset="0"/>
              </a:rPr>
              <a:t>Pobre en carbono y </a:t>
            </a:r>
            <a:endParaRPr kumimoji="0" lang="es-UY" altLang="es-UY" sz="2800"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tabLst/>
            </a:pPr>
            <a:r>
              <a:rPr kumimoji="0" lang="es-UY" altLang="es-UY" sz="2800" b="0" i="0" u="none" strike="noStrike" cap="none" normalizeH="0" baseline="0" dirty="0" smtClean="0">
                <a:ln>
                  <a:noFill/>
                </a:ln>
                <a:solidFill>
                  <a:schemeClr val="tx1"/>
                </a:solidFill>
                <a:effectLst/>
                <a:latin typeface="Arial" panose="020B0604020202020204" pitchFamily="34" charset="0"/>
              </a:rPr>
              <a:t>muy </a:t>
            </a:r>
            <a:r>
              <a:rPr kumimoji="0" lang="es-UY" altLang="es-UY" sz="2800" b="0" i="0" u="none" strike="noStrike" cap="none" normalizeH="0" baseline="0" dirty="0">
                <a:ln>
                  <a:noFill/>
                </a:ln>
                <a:solidFill>
                  <a:schemeClr val="tx1"/>
                </a:solidFill>
                <a:effectLst/>
                <a:latin typeface="Arial" panose="020B0604020202020204" pitchFamily="34" charset="0"/>
              </a:rPr>
              <a:t>mal combustible.</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s-UY" altLang="es-UY" sz="2800" b="0" i="0" u="none" strike="noStrike" cap="none" normalizeH="0" baseline="0" dirty="0">
              <a:ln>
                <a:noFill/>
              </a:ln>
              <a:solidFill>
                <a:schemeClr val="tx1"/>
              </a:solidFill>
              <a:effectLst/>
              <a:latin typeface="Arial" panose="020B0604020202020204" pitchFamily="34" charset="0"/>
            </a:endParaRPr>
          </a:p>
        </p:txBody>
      </p:sp>
      <p:pic>
        <p:nvPicPr>
          <p:cNvPr id="8194" name="Picture 2" descr="http://scms.machteamsoft.ro/uploads/photos/652x450/652x450_066907-turb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18772" y="1451664"/>
            <a:ext cx="6725039" cy="400660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3" name="Rectángulo 2"/>
          <p:cNvSpPr/>
          <p:nvPr/>
        </p:nvSpPr>
        <p:spPr>
          <a:xfrm>
            <a:off x="375896" y="772824"/>
            <a:ext cx="1724126" cy="523220"/>
          </a:xfrm>
          <a:prstGeom prst="rect">
            <a:avLst/>
          </a:prstGeom>
        </p:spPr>
        <p:txBody>
          <a:bodyPr wrap="none">
            <a:spAutoFit/>
          </a:bodyPr>
          <a:lstStyle/>
          <a:p>
            <a:pPr lvl="0" eaLnBrk="0" fontAlgn="base" hangingPunct="0">
              <a:spcBef>
                <a:spcPct val="0"/>
              </a:spcBef>
              <a:spcAft>
                <a:spcPct val="0"/>
              </a:spcAft>
              <a:buFontTx/>
              <a:buChar char="•"/>
            </a:pPr>
            <a:r>
              <a:rPr lang="es-UY" altLang="es-UY" sz="2800" b="1" dirty="0">
                <a:latin typeface="Arial Black" panose="020B0A04020102020204" pitchFamily="34" charset="0"/>
              </a:rPr>
              <a:t>Turba</a:t>
            </a:r>
            <a:r>
              <a:rPr lang="es-UY" altLang="es-UY" sz="2800" dirty="0">
                <a:latin typeface="Arial Black" panose="020B0A04020102020204" pitchFamily="34" charset="0"/>
              </a:rPr>
              <a:t>: </a:t>
            </a:r>
          </a:p>
        </p:txBody>
      </p:sp>
    </p:spTree>
    <p:extLst>
      <p:ext uri="{BB962C8B-B14F-4D97-AF65-F5344CB8AC3E}">
        <p14:creationId xmlns:p14="http://schemas.microsoft.com/office/powerpoint/2010/main" val="1243079748"/>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e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1648</TotalTime>
  <Words>673</Words>
  <Application>Microsoft Office PowerPoint</Application>
  <PresentationFormat>A4 (210 x 297 mm)</PresentationFormat>
  <Paragraphs>65</Paragraphs>
  <Slides>18</Slides>
  <Notes>0</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18</vt:i4>
      </vt:variant>
    </vt:vector>
  </HeadingPairs>
  <TitlesOfParts>
    <vt:vector size="26" baseType="lpstr">
      <vt:lpstr>AR DARLING</vt:lpstr>
      <vt:lpstr>Arial</vt:lpstr>
      <vt:lpstr>Arial Black</vt:lpstr>
      <vt:lpstr>Arial, Helvetica, sans-serif</vt:lpstr>
      <vt:lpstr>Calibri</vt:lpstr>
      <vt:lpstr>Calibri Light</vt:lpstr>
      <vt:lpstr>Franklin Gothic Heavy</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Derechos de autor y Licencias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USUARIA</dc:creator>
  <cp:lastModifiedBy>Elida Valejo</cp:lastModifiedBy>
  <cp:revision>63</cp:revision>
  <dcterms:created xsi:type="dcterms:W3CDTF">2015-03-21T12:39:56Z</dcterms:created>
  <dcterms:modified xsi:type="dcterms:W3CDTF">2019-04-05T15:23:54Z</dcterms:modified>
</cp:coreProperties>
</file>