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2" r:id="rId1"/>
    <p:sldMasterId id="2147483925" r:id="rId2"/>
    <p:sldMasterId id="2147484517" r:id="rId3"/>
  </p:sldMasterIdLst>
  <p:notesMasterIdLst>
    <p:notesMasterId r:id="rId15"/>
  </p:notesMasterIdLst>
  <p:sldIdLst>
    <p:sldId id="282" r:id="rId4"/>
    <p:sldId id="257" r:id="rId5"/>
    <p:sldId id="283" r:id="rId6"/>
    <p:sldId id="284" r:id="rId7"/>
    <p:sldId id="259" r:id="rId8"/>
    <p:sldId id="287" r:id="rId9"/>
    <p:sldId id="285" r:id="rId10"/>
    <p:sldId id="262" r:id="rId11"/>
    <p:sldId id="286" r:id="rId12"/>
    <p:sldId id="290" r:id="rId13"/>
    <p:sldId id="2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6" autoAdjust="0"/>
    <p:restoredTop sz="85696" autoAdjust="0"/>
  </p:normalViewPr>
  <p:slideViewPr>
    <p:cSldViewPr snapToGrid="0">
      <p:cViewPr varScale="1">
        <p:scale>
          <a:sx n="62" d="100"/>
          <a:sy n="62" d="100"/>
        </p:scale>
        <p:origin x="16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71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8177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89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51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72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26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21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9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8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37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16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6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TÍTULO DE LA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46915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260" y="462455"/>
            <a:ext cx="10515600" cy="8222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D24726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5936"/>
            <a:ext cx="10515600" cy="4351338"/>
          </a:xfrm>
        </p:spPr>
        <p:txBody>
          <a:bodyPr/>
          <a:lstStyle>
            <a:lvl1pPr>
              <a:defRPr sz="14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2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2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2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2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52500" y="1284718"/>
            <a:ext cx="103632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525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097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57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95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79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486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9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519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78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58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70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20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60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6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TÍTULO DE LA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02359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08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3C633830-2244-49AE-BC4A-47F415C177C6}" type="datetimeFigureOut">
              <a:rPr lang="en-US" smtClean="0"/>
              <a:pPr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2AC27A5A-7290-4DE1-BA94-4BE8A8E57DC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74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90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6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683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619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946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21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99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13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224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72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16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478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9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747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940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675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001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489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rtlCol="0" anchor="b"/>
          <a:lstStyle>
            <a:lvl1pPr algn="r">
              <a:lnSpc>
                <a:spcPts val="6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TÍTULO DE LA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rtlCol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852259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5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7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74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3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11/30/2018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19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652CD92-9D15-43B4-8516-073FCDAC90D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E1560-7126-406C-A531-3A398E8D0E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5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652CD92-9D15-43B4-8516-073FCDAC90D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E1560-7126-406C-A531-3A398E8D0E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3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52CD92-9D15-43B4-8516-073FCDAC90D4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5E1560-7126-406C-A531-3A398E8D0E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797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18" r:id="rId1"/>
    <p:sldLayoutId id="2147484519" r:id="rId2"/>
    <p:sldLayoutId id="2147484520" r:id="rId3"/>
    <p:sldLayoutId id="2147484521" r:id="rId4"/>
    <p:sldLayoutId id="2147484522" r:id="rId5"/>
    <p:sldLayoutId id="2147484523" r:id="rId6"/>
    <p:sldLayoutId id="2147484524" r:id="rId7"/>
    <p:sldLayoutId id="2147484525" r:id="rId8"/>
    <p:sldLayoutId id="2147484526" r:id="rId9"/>
    <p:sldLayoutId id="2147484527" r:id="rId10"/>
    <p:sldLayoutId id="2147484528" r:id="rId11"/>
    <p:sldLayoutId id="2147484529" r:id="rId12"/>
    <p:sldLayoutId id="2147484530" r:id="rId13"/>
    <p:sldLayoutId id="2147484531" r:id="rId14"/>
    <p:sldLayoutId id="2147484532" r:id="rId15"/>
    <p:sldLayoutId id="2147484533" r:id="rId16"/>
    <p:sldLayoutId id="2147484534" r:id="rId17"/>
    <p:sldLayoutId id="2147484535" r:id="rId18"/>
    <p:sldLayoutId id="2147484536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2411CA0B-8E20-7C48-9074-8D57423981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6" r="37936"/>
          <a:stretch>
            <a:fillRect/>
          </a:stretch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990" y="790414"/>
            <a:ext cx="6690585" cy="4513106"/>
          </a:xfrm>
          <a:solidFill>
            <a:schemeClr val="bg2"/>
          </a:solidFill>
        </p:spPr>
        <p:txBody>
          <a:bodyPr rtlCol="0">
            <a:normAutofit fontScale="90000"/>
          </a:bodyPr>
          <a:lstStyle/>
          <a:p>
            <a:pPr rtl="0"/>
            <a:r>
              <a:rPr lang="es-ES" sz="4800" b="0" i="1" dirty="0">
                <a:latin typeface="Bookman Old Style" panose="02050604050505020204" pitchFamily="18" charset="0"/>
              </a:rPr>
              <a:t>Fines y objetivos de las consignas de escritura en bachillerato: </a:t>
            </a:r>
            <a:br>
              <a:rPr lang="es-ES" sz="4800" b="0" i="1" dirty="0">
                <a:latin typeface="Bookman Old Style" panose="02050604050505020204" pitchFamily="18" charset="0"/>
              </a:rPr>
            </a:br>
            <a:r>
              <a:rPr lang="es-ES" sz="4800" b="0" i="1" dirty="0">
                <a:latin typeface="Bookman Old Style" panose="02050604050505020204" pitchFamily="18" charset="0"/>
              </a:rPr>
              <a:t>del ejercicio a la producción crítica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1904" y="4045058"/>
            <a:ext cx="4593106" cy="2484193"/>
          </a:xfrm>
          <a:solidFill>
            <a:schemeClr val="accent3">
              <a:lumMod val="60000"/>
              <a:lumOff val="40000"/>
              <a:alpha val="71000"/>
            </a:schemeClr>
          </a:solidFill>
        </p:spPr>
        <p:txBody>
          <a:bodyPr rtlCol="0">
            <a:normAutofit/>
          </a:bodyPr>
          <a:lstStyle/>
          <a:p>
            <a:pPr rtl="0"/>
            <a:r>
              <a:rPr lang="es-ES" b="1" dirty="0"/>
              <a:t>«Somos criaturas lectoras, ingerimos palabras, estamos hechos de palabras, sabemos que las palabras son nuestro medio de estar en el mundo, y es a través de las palabras que identificamos nuestra realidad y a través de ellas que nos identificamos a nosotros mismos.»</a:t>
            </a:r>
          </a:p>
          <a:p>
            <a:pPr algn="r" rtl="0"/>
            <a:r>
              <a:rPr lang="es-ES" b="1" dirty="0"/>
              <a:t>Alberto Manguel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A7E1EE6-2F1B-4F22-BDBA-090D030670A8}"/>
              </a:ext>
            </a:extLst>
          </p:cNvPr>
          <p:cNvSpPr txBox="1"/>
          <p:nvPr/>
        </p:nvSpPr>
        <p:spPr>
          <a:xfrm>
            <a:off x="842393" y="6067586"/>
            <a:ext cx="255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dirty="0">
                <a:latin typeface="Garamond" panose="02020404030301010803" pitchFamily="18" charset="0"/>
              </a:rPr>
              <a:t>Prof. Cecilia Pouso</a:t>
            </a:r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ED46A41-BD78-4FBA-ABAC-6027CD830ECC}"/>
              </a:ext>
            </a:extLst>
          </p:cNvPr>
          <p:cNvSpPr txBox="1"/>
          <p:nvPr/>
        </p:nvSpPr>
        <p:spPr>
          <a:xfrm>
            <a:off x="836908" y="480447"/>
            <a:ext cx="7082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800" dirty="0">
                <a:latin typeface="Bookman Old Style" panose="02050604050505020204" pitchFamily="18" charset="0"/>
              </a:rPr>
              <a:t>Referencias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02EE31B-C232-47AF-A2FD-158410BB95C5}"/>
              </a:ext>
            </a:extLst>
          </p:cNvPr>
          <p:cNvSpPr txBox="1"/>
          <p:nvPr/>
        </p:nvSpPr>
        <p:spPr>
          <a:xfrm>
            <a:off x="836908" y="1286360"/>
            <a:ext cx="110502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>
                <a:latin typeface="Bookman Old Style" panose="02050604050505020204" pitchFamily="18" charset="0"/>
              </a:rPr>
              <a:t>Alfonzo, Laura y  Elizabeth García. </a:t>
            </a:r>
            <a:r>
              <a:rPr lang="es-UY" i="1" dirty="0">
                <a:latin typeface="Bookman Old Style" panose="02050604050505020204" pitchFamily="18" charset="0"/>
              </a:rPr>
              <a:t>Curso y manual de literatura. introducción a la práctica y al 	pensamiento literario</a:t>
            </a:r>
            <a:r>
              <a:rPr lang="es-UY" dirty="0">
                <a:latin typeface="Bookman Old Style" panose="02050604050505020204" pitchFamily="18" charset="0"/>
              </a:rPr>
              <a:t>. Montevideo: Fin de Siglo, 2018.</a:t>
            </a:r>
          </a:p>
          <a:p>
            <a:endParaRPr lang="es-UY" dirty="0">
              <a:latin typeface="Bookman Old Style" panose="02050604050505020204" pitchFamily="18" charset="0"/>
            </a:endParaRPr>
          </a:p>
          <a:p>
            <a:r>
              <a:rPr lang="es-UY" dirty="0">
                <a:latin typeface="Bookman Old Style" panose="02050604050505020204" pitchFamily="18" charset="0"/>
              </a:rPr>
              <a:t>Cassany, Daniel. </a:t>
            </a:r>
            <a:r>
              <a:rPr lang="es-UY" i="1" dirty="0">
                <a:latin typeface="Bookman Old Style" panose="02050604050505020204" pitchFamily="18" charset="0"/>
              </a:rPr>
              <a:t>La cocina de la escritura. </a:t>
            </a:r>
            <a:r>
              <a:rPr lang="es-UY" dirty="0">
                <a:latin typeface="Bookman Old Style" panose="02050604050505020204" pitchFamily="18" charset="0"/>
              </a:rPr>
              <a:t>Barcelona, Anagrama, 2009 (1995).</a:t>
            </a:r>
          </a:p>
          <a:p>
            <a:endParaRPr lang="es-UY" dirty="0">
              <a:latin typeface="Bookman Old Style" panose="02050604050505020204" pitchFamily="18" charset="0"/>
            </a:endParaRPr>
          </a:p>
          <a:p>
            <a:r>
              <a:rPr lang="es-UY" dirty="0">
                <a:latin typeface="Bookman Old Style" panose="02050604050505020204" pitchFamily="18" charset="0"/>
              </a:rPr>
              <a:t>---. </a:t>
            </a:r>
            <a:r>
              <a:rPr lang="es-UY" i="1" dirty="0">
                <a:latin typeface="Bookman Old Style" panose="02050604050505020204" pitchFamily="18" charset="0"/>
              </a:rPr>
              <a:t>Tras las líneas. </a:t>
            </a:r>
            <a:r>
              <a:rPr lang="es-UY" dirty="0">
                <a:latin typeface="Bookman Old Style" panose="02050604050505020204" pitchFamily="18" charset="0"/>
              </a:rPr>
              <a:t>Barcelona: Anagrama, 2006.</a:t>
            </a:r>
          </a:p>
          <a:p>
            <a:endParaRPr lang="es-UY" dirty="0">
              <a:latin typeface="Bookman Old Style" panose="02050604050505020204" pitchFamily="18" charset="0"/>
            </a:endParaRPr>
          </a:p>
          <a:p>
            <a:r>
              <a:rPr lang="es-UY" dirty="0">
                <a:latin typeface="Bookman Old Style" panose="02050604050505020204" pitchFamily="18" charset="0"/>
              </a:rPr>
              <a:t>Gadamer, H-G. </a:t>
            </a:r>
            <a:r>
              <a:rPr lang="es-UY" i="1" dirty="0">
                <a:latin typeface="Bookman Old Style" panose="02050604050505020204" pitchFamily="18" charset="0"/>
              </a:rPr>
              <a:t>Verdad y método. </a:t>
            </a:r>
            <a:r>
              <a:rPr lang="es-UY" dirty="0">
                <a:latin typeface="Bookman Old Style" panose="02050604050505020204" pitchFamily="18" charset="0"/>
              </a:rPr>
              <a:t>Salamanca: Ediciones Sígueme, 1993.</a:t>
            </a:r>
          </a:p>
          <a:p>
            <a:endParaRPr lang="es-UY" dirty="0">
              <a:latin typeface="Bookman Old Style" panose="02050604050505020204" pitchFamily="18" charset="0"/>
            </a:endParaRPr>
          </a:p>
          <a:p>
            <a:r>
              <a:rPr lang="es-UY" dirty="0">
                <a:latin typeface="Bookman Old Style" panose="02050604050505020204" pitchFamily="18" charset="0"/>
              </a:rPr>
              <a:t>Giroux, Henry. </a:t>
            </a:r>
            <a:r>
              <a:rPr lang="es-UY" i="1" dirty="0">
                <a:latin typeface="Bookman Old Style" panose="02050604050505020204" pitchFamily="18" charset="0"/>
              </a:rPr>
              <a:t>La educación y la crisis del valor de lo público</a:t>
            </a:r>
            <a:r>
              <a:rPr lang="es-UY" dirty="0">
                <a:latin typeface="Bookman Old Style" panose="02050604050505020204" pitchFamily="18" charset="0"/>
              </a:rPr>
              <a:t>. Montevideo: Criatura Editora, 	2012.</a:t>
            </a:r>
          </a:p>
          <a:p>
            <a:endParaRPr lang="es-UY" dirty="0">
              <a:latin typeface="Bookman Old Style" panose="02050604050505020204" pitchFamily="18" charset="0"/>
            </a:endParaRPr>
          </a:p>
          <a:p>
            <a:r>
              <a:rPr lang="es-UY" dirty="0">
                <a:latin typeface="Bookman Old Style" panose="02050604050505020204" pitchFamily="18" charset="0"/>
              </a:rPr>
              <a:t>Heidegger, Martin. </a:t>
            </a:r>
            <a:r>
              <a:rPr lang="es-UY" i="1" dirty="0">
                <a:latin typeface="Bookman Old Style" panose="02050604050505020204" pitchFamily="18" charset="0"/>
              </a:rPr>
              <a:t>Caminos de bosque</a:t>
            </a:r>
            <a:r>
              <a:rPr lang="es-UY" dirty="0">
                <a:latin typeface="Bookman Old Style" panose="02050604050505020204" pitchFamily="18" charset="0"/>
              </a:rPr>
              <a:t>. Madrid: Alianza Editorial, 2015.</a:t>
            </a:r>
          </a:p>
          <a:p>
            <a:endParaRPr lang="es-UY" dirty="0">
              <a:latin typeface="Bookman Old Style" panose="02050604050505020204" pitchFamily="18" charset="0"/>
            </a:endParaRPr>
          </a:p>
          <a:p>
            <a:r>
              <a:rPr lang="es-UY" dirty="0" err="1">
                <a:latin typeface="Bookman Old Style" panose="02050604050505020204" pitchFamily="18" charset="0"/>
              </a:rPr>
              <a:t>KUNSTKOPIE.DE</a:t>
            </a:r>
            <a:r>
              <a:rPr lang="es-UY" dirty="0">
                <a:latin typeface="Bookman Old Style" panose="02050604050505020204" pitchFamily="18" charset="0"/>
              </a:rPr>
              <a:t>. Acceso el 1.° de diciembre de 2018. </a:t>
            </a:r>
          </a:p>
          <a:p>
            <a:r>
              <a:rPr lang="es-UY" dirty="0">
                <a:latin typeface="Bookman Old Style" panose="02050604050505020204" pitchFamily="18" charset="0"/>
              </a:rPr>
              <a:t>	https://</a:t>
            </a:r>
            <a:r>
              <a:rPr lang="es-UY" dirty="0" err="1">
                <a:latin typeface="Bookman Old Style" panose="02050604050505020204" pitchFamily="18" charset="0"/>
              </a:rPr>
              <a:t>www.kunstkopie.de</a:t>
            </a:r>
            <a:endParaRPr lang="es-UY" dirty="0">
              <a:latin typeface="Bookman Old Style" panose="02050604050505020204" pitchFamily="18" charset="0"/>
            </a:endParaRPr>
          </a:p>
          <a:p>
            <a:endParaRPr lang="es-UY" dirty="0">
              <a:latin typeface="Bookman Old Style" panose="02050604050505020204" pitchFamily="18" charset="0"/>
            </a:endParaRPr>
          </a:p>
          <a:p>
            <a:endParaRPr lang="es-UY" dirty="0">
              <a:latin typeface="Bookman Old Style" panose="02050604050505020204" pitchFamily="18" charset="0"/>
            </a:endParaRPr>
          </a:p>
          <a:p>
            <a:endParaRPr lang="es-UY" dirty="0">
              <a:latin typeface="Bookman Old Style" panose="02050604050505020204" pitchFamily="18" charset="0"/>
            </a:endParaRPr>
          </a:p>
          <a:p>
            <a:endParaRPr lang="es-UY" dirty="0">
              <a:latin typeface="Bookman Old Style" panose="02050604050505020204" pitchFamily="18" charset="0"/>
            </a:endParaRPr>
          </a:p>
          <a:p>
            <a:endParaRPr lang="es-UY" dirty="0">
              <a:latin typeface="Bookman Old Style" panose="02050604050505020204" pitchFamily="18" charset="0"/>
            </a:endParaRPr>
          </a:p>
          <a:p>
            <a:endParaRPr lang="es-UY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369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ED46A41-BD78-4FBA-ABAC-6027CD830ECC}"/>
              </a:ext>
            </a:extLst>
          </p:cNvPr>
          <p:cNvSpPr txBox="1"/>
          <p:nvPr/>
        </p:nvSpPr>
        <p:spPr>
          <a:xfrm>
            <a:off x="836908" y="480447"/>
            <a:ext cx="7082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800" dirty="0">
                <a:latin typeface="Bookman Old Style" panose="02050604050505020204" pitchFamily="18" charset="0"/>
              </a:rPr>
              <a:t>Referencias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02EE31B-C232-47AF-A2FD-158410BB95C5}"/>
              </a:ext>
            </a:extLst>
          </p:cNvPr>
          <p:cNvSpPr txBox="1"/>
          <p:nvPr/>
        </p:nvSpPr>
        <p:spPr>
          <a:xfrm>
            <a:off x="836908" y="1286360"/>
            <a:ext cx="110502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>
                <a:latin typeface="Bookman Old Style" panose="02050604050505020204" pitchFamily="18" charset="0"/>
              </a:rPr>
              <a:t>Manguel, Alberto. </a:t>
            </a:r>
            <a:r>
              <a:rPr lang="es-UY" i="1" dirty="0">
                <a:latin typeface="Bookman Old Style" panose="02050604050505020204" pitchFamily="18" charset="0"/>
              </a:rPr>
              <a:t>El viajero, la torre y la larva</a:t>
            </a:r>
            <a:r>
              <a:rPr lang="es-UY" dirty="0">
                <a:latin typeface="Bookman Old Style" panose="02050604050505020204" pitchFamily="18" charset="0"/>
              </a:rPr>
              <a:t>. Bs. As.: Fondo de Cultura Económica, 2014.</a:t>
            </a:r>
          </a:p>
          <a:p>
            <a:endParaRPr lang="es-UY" dirty="0">
              <a:latin typeface="Bookman Old Style" panose="02050604050505020204" pitchFamily="18" charset="0"/>
            </a:endParaRPr>
          </a:p>
          <a:p>
            <a:r>
              <a:rPr lang="es-UY" dirty="0">
                <a:latin typeface="Bookman Old Style" panose="02050604050505020204" pitchFamily="18" charset="0"/>
              </a:rPr>
              <a:t>Martos Núñez, Eloy. </a:t>
            </a:r>
            <a:r>
              <a:rPr lang="es-UY" i="1" dirty="0">
                <a:latin typeface="Bookman Old Style" panose="02050604050505020204" pitchFamily="18" charset="0"/>
              </a:rPr>
              <a:t>Métodos y diseños de investigación en didáctica de la Literatura</a:t>
            </a:r>
            <a:r>
              <a:rPr lang="es-UY" dirty="0">
                <a:latin typeface="Bookman Old Style" panose="02050604050505020204" pitchFamily="18" charset="0"/>
              </a:rPr>
              <a:t>. Madrid: 	Ministerio de Educación y Ciencia, 1988.</a:t>
            </a:r>
          </a:p>
          <a:p>
            <a:endParaRPr lang="es-UY" dirty="0">
              <a:latin typeface="Bookman Old Style" panose="02050604050505020204" pitchFamily="18" charset="0"/>
            </a:endParaRPr>
          </a:p>
          <a:p>
            <a:r>
              <a:rPr lang="es-UY" dirty="0">
                <a:latin typeface="Bookman Old Style" panose="02050604050505020204" pitchFamily="18" charset="0"/>
              </a:rPr>
              <a:t>Meirieu, Philippe. </a:t>
            </a:r>
            <a:r>
              <a:rPr lang="es-UY" i="1" dirty="0">
                <a:latin typeface="Bookman Old Style" panose="02050604050505020204" pitchFamily="18" charset="0"/>
              </a:rPr>
              <a:t>La opción de educar</a:t>
            </a:r>
            <a:r>
              <a:rPr lang="es-UY" dirty="0">
                <a:latin typeface="Bookman Old Style" panose="02050604050505020204" pitchFamily="18" charset="0"/>
              </a:rPr>
              <a:t>. Barcelona: Octaedro, 2001.</a:t>
            </a:r>
          </a:p>
          <a:p>
            <a:endParaRPr lang="es-UY" dirty="0">
              <a:latin typeface="Bookman Old Style" panose="02050604050505020204" pitchFamily="18" charset="0"/>
            </a:endParaRPr>
          </a:p>
          <a:p>
            <a:r>
              <a:rPr lang="es-UY" dirty="0">
                <a:latin typeface="Bookman Old Style" panose="02050604050505020204" pitchFamily="18" charset="0"/>
              </a:rPr>
              <a:t>Montes, Graciela. </a:t>
            </a:r>
            <a:r>
              <a:rPr lang="es-UY" i="1" dirty="0">
                <a:latin typeface="Bookman Old Style" panose="02050604050505020204" pitchFamily="18" charset="0"/>
              </a:rPr>
              <a:t>La gran ocasión, la escuela como sociedad de lectura.</a:t>
            </a:r>
            <a:r>
              <a:rPr lang="es-UY" dirty="0">
                <a:latin typeface="Bookman Old Style" panose="02050604050505020204" pitchFamily="18" charset="0"/>
              </a:rPr>
              <a:t> Bs. As.: Plan Nacional 	de Lectura, Ministerio de Educación Ciencia y Tecnología, 2007. </a:t>
            </a:r>
          </a:p>
          <a:p>
            <a:endParaRPr lang="es-UY" dirty="0">
              <a:latin typeface="Bookman Old Style" panose="02050604050505020204" pitchFamily="18" charset="0"/>
            </a:endParaRPr>
          </a:p>
          <a:p>
            <a:r>
              <a:rPr lang="es-UY" dirty="0">
                <a:latin typeface="Bookman Old Style" panose="02050604050505020204" pitchFamily="18" charset="0"/>
              </a:rPr>
              <a:t>Perrenoud, Philippe. </a:t>
            </a:r>
            <a:r>
              <a:rPr lang="es-UY" i="1" dirty="0">
                <a:latin typeface="Bookman Old Style" panose="02050604050505020204" pitchFamily="18" charset="0"/>
              </a:rPr>
              <a:t>Cuando la escuela pretende preparar para la vida</a:t>
            </a:r>
            <a:r>
              <a:rPr lang="es-UY" dirty="0">
                <a:latin typeface="Bookman Old Style" panose="02050604050505020204" pitchFamily="18" charset="0"/>
              </a:rPr>
              <a:t>. Barcelona: Graó, 2012.</a:t>
            </a:r>
          </a:p>
          <a:p>
            <a:endParaRPr lang="es-UY" dirty="0">
              <a:latin typeface="Bookman Old Style" panose="02050604050505020204" pitchFamily="18" charset="0"/>
            </a:endParaRPr>
          </a:p>
          <a:p>
            <a:r>
              <a:rPr lang="es-UY" dirty="0">
                <a:latin typeface="Bookman Old Style" panose="02050604050505020204" pitchFamily="18" charset="0"/>
              </a:rPr>
              <a:t>Platón. </a:t>
            </a:r>
            <a:r>
              <a:rPr lang="es-UY" i="1" dirty="0">
                <a:latin typeface="Bookman Old Style" panose="02050604050505020204" pitchFamily="18" charset="0"/>
              </a:rPr>
              <a:t>Menón</a:t>
            </a:r>
            <a:r>
              <a:rPr lang="es-UY" dirty="0">
                <a:latin typeface="Bookman Old Style" panose="02050604050505020204" pitchFamily="18" charset="0"/>
              </a:rPr>
              <a:t> en Diálogos II. Madrid: Gredos, 1983.</a:t>
            </a:r>
          </a:p>
          <a:p>
            <a:endParaRPr lang="es-UY" dirty="0">
              <a:latin typeface="Bookman Old Style" panose="02050604050505020204" pitchFamily="18" charset="0"/>
            </a:endParaRPr>
          </a:p>
          <a:p>
            <a:endParaRPr lang="es-UY" dirty="0">
              <a:latin typeface="Bookman Old Style" panose="02050604050505020204" pitchFamily="18" charset="0"/>
            </a:endParaRPr>
          </a:p>
          <a:p>
            <a:endParaRPr lang="es-UY" dirty="0">
              <a:latin typeface="Bookman Old Style" panose="02050604050505020204" pitchFamily="18" charset="0"/>
            </a:endParaRPr>
          </a:p>
          <a:p>
            <a:endParaRPr lang="es-UY" dirty="0">
              <a:latin typeface="Bookman Old Style" panose="02050604050505020204" pitchFamily="18" charset="0"/>
            </a:endParaRPr>
          </a:p>
          <a:p>
            <a:endParaRPr lang="es-UY" dirty="0">
              <a:latin typeface="Bookman Old Style" panose="02050604050505020204" pitchFamily="18" charset="0"/>
            </a:endParaRPr>
          </a:p>
          <a:p>
            <a:endParaRPr lang="es-UY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016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609600"/>
            <a:ext cx="5219699" cy="1456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2500" dirty="0">
                <a:latin typeface="Bookman Old Style" panose="02050604050505020204" pitchFamily="18" charset="0"/>
              </a:rPr>
              <a:t>Los alumnos que efectivamente tenemos en el aula son los que podemos transformar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85801" y="2142067"/>
            <a:ext cx="5219699" cy="36491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i="0" cap="none" dirty="0">
                <a:latin typeface="Bookman Old Style" panose="02050604050505020204" pitchFamily="18" charset="0"/>
              </a:rPr>
              <a:t>Tres formas de </a:t>
            </a:r>
            <a:r>
              <a:rPr lang="en-US" i="0" cap="none" dirty="0" err="1">
                <a:latin typeface="Bookman Old Style" panose="02050604050505020204" pitchFamily="18" charset="0"/>
              </a:rPr>
              <a:t>lectura</a:t>
            </a:r>
            <a:r>
              <a:rPr lang="en-US" i="0" cap="none" dirty="0">
                <a:latin typeface="Bookman Old Style" panose="02050604050505020204" pitchFamily="18" charset="0"/>
              </a:rPr>
              <a:t>:  </a:t>
            </a:r>
            <a:r>
              <a:rPr lang="en-US" i="0" cap="none" dirty="0" err="1">
                <a:latin typeface="Bookman Old Style" panose="02050604050505020204" pitchFamily="18" charset="0"/>
              </a:rPr>
              <a:t>informativa</a:t>
            </a:r>
            <a:r>
              <a:rPr lang="en-US" i="0" cap="none" dirty="0">
                <a:latin typeface="Bookman Old Style" panose="02050604050505020204" pitchFamily="18" charset="0"/>
              </a:rPr>
              <a:t>, </a:t>
            </a:r>
            <a:r>
              <a:rPr lang="en-US" i="0" cap="none" dirty="0" err="1">
                <a:latin typeface="Bookman Old Style" panose="02050604050505020204" pitchFamily="18" charset="0"/>
              </a:rPr>
              <a:t>recreativa</a:t>
            </a:r>
            <a:r>
              <a:rPr lang="en-US" i="0" cap="none" dirty="0">
                <a:latin typeface="Bookman Old Style" panose="02050604050505020204" pitchFamily="18" charset="0"/>
              </a:rPr>
              <a:t>, </a:t>
            </a:r>
            <a:r>
              <a:rPr lang="en-US" i="0" cap="none" dirty="0" err="1">
                <a:latin typeface="Bookman Old Style" panose="02050604050505020204" pitchFamily="18" charset="0"/>
              </a:rPr>
              <a:t>formativa</a:t>
            </a:r>
            <a:r>
              <a:rPr lang="en-US" i="0" cap="none" dirty="0">
                <a:latin typeface="Bookman Old Style" panose="02050604050505020204" pitchFamily="18" charset="0"/>
              </a:rPr>
              <a:t>.</a:t>
            </a:r>
          </a:p>
          <a:p>
            <a:pPr algn="l"/>
            <a:r>
              <a:rPr lang="en-US" i="0" cap="none" dirty="0">
                <a:latin typeface="Bookman Old Style" panose="02050604050505020204" pitchFamily="18" charset="0"/>
              </a:rPr>
              <a:t>«La </a:t>
            </a:r>
            <a:r>
              <a:rPr lang="en-US" i="0" cap="none" dirty="0" err="1">
                <a:latin typeface="Bookman Old Style" panose="02050604050505020204" pitchFamily="18" charset="0"/>
              </a:rPr>
              <a:t>obra</a:t>
            </a:r>
            <a:r>
              <a:rPr lang="en-US" i="0" cap="none" dirty="0">
                <a:latin typeface="Bookman Old Style" panose="02050604050505020204" pitchFamily="18" charset="0"/>
              </a:rPr>
              <a:t> </a:t>
            </a:r>
            <a:r>
              <a:rPr lang="en-US" i="0" cap="none" dirty="0" err="1">
                <a:latin typeface="Bookman Old Style" panose="02050604050505020204" pitchFamily="18" charset="0"/>
              </a:rPr>
              <a:t>literaria</a:t>
            </a:r>
            <a:r>
              <a:rPr lang="en-US" i="0" cap="none" dirty="0">
                <a:latin typeface="Bookman Old Style" panose="02050604050505020204" pitchFamily="18" charset="0"/>
              </a:rPr>
              <a:t> es un </a:t>
            </a:r>
            <a:r>
              <a:rPr lang="en-US" i="0" cap="none" dirty="0" err="1">
                <a:latin typeface="Bookman Old Style" panose="02050604050505020204" pitchFamily="18" charset="0"/>
              </a:rPr>
              <a:t>producto</a:t>
            </a:r>
            <a:r>
              <a:rPr lang="en-US" i="0" cap="none" dirty="0">
                <a:latin typeface="Bookman Old Style" panose="02050604050505020204" pitchFamily="18" charset="0"/>
              </a:rPr>
              <a:t> </a:t>
            </a:r>
            <a:r>
              <a:rPr lang="en-US" i="0" cap="none" dirty="0" err="1">
                <a:latin typeface="Bookman Old Style" panose="02050604050505020204" pitchFamily="18" charset="0"/>
              </a:rPr>
              <a:t>lingüístico</a:t>
            </a:r>
            <a:r>
              <a:rPr lang="en-US" i="0" cap="none" dirty="0">
                <a:latin typeface="Bookman Old Style" panose="02050604050505020204" pitchFamily="18" charset="0"/>
              </a:rPr>
              <a:t> textual “</a:t>
            </a:r>
            <a:r>
              <a:rPr lang="en-US" i="0" cap="none" dirty="0" err="1">
                <a:latin typeface="Bookman Old Style" panose="02050604050505020204" pitchFamily="18" charset="0"/>
              </a:rPr>
              <a:t>privilegiado</a:t>
            </a:r>
            <a:r>
              <a:rPr lang="en-US" i="0" cap="none" dirty="0">
                <a:latin typeface="Bookman Old Style" panose="02050604050505020204" pitchFamily="18" charset="0"/>
              </a:rPr>
              <a:t>” y </a:t>
            </a:r>
            <a:r>
              <a:rPr lang="en-US" i="0" cap="none" dirty="0" err="1">
                <a:latin typeface="Bookman Old Style" panose="02050604050505020204" pitchFamily="18" charset="0"/>
              </a:rPr>
              <a:t>tal</a:t>
            </a:r>
            <a:r>
              <a:rPr lang="en-US" i="0" cap="none" dirty="0">
                <a:latin typeface="Bookman Old Style" panose="02050604050505020204" pitchFamily="18" charset="0"/>
              </a:rPr>
              <a:t> privilegio se </a:t>
            </a:r>
            <a:r>
              <a:rPr lang="en-US" i="0" cap="none" dirty="0" err="1">
                <a:latin typeface="Bookman Old Style" panose="02050604050505020204" pitchFamily="18" charset="0"/>
              </a:rPr>
              <a:t>cifra</a:t>
            </a:r>
            <a:r>
              <a:rPr lang="en-US" i="0" cap="none" dirty="0">
                <a:latin typeface="Bookman Old Style" panose="02050604050505020204" pitchFamily="18" charset="0"/>
              </a:rPr>
              <a:t> </a:t>
            </a:r>
            <a:r>
              <a:rPr lang="en-US" i="0" cap="none" dirty="0" err="1">
                <a:latin typeface="Bookman Old Style" panose="02050604050505020204" pitchFamily="18" charset="0"/>
              </a:rPr>
              <a:t>en</a:t>
            </a:r>
            <a:r>
              <a:rPr lang="en-US" i="0" cap="none" dirty="0">
                <a:latin typeface="Bookman Old Style" panose="02050604050505020204" pitchFamily="18" charset="0"/>
              </a:rPr>
              <a:t> la </a:t>
            </a:r>
            <a:r>
              <a:rPr lang="en-US" i="0" cap="none" dirty="0" err="1">
                <a:latin typeface="Bookman Old Style" panose="02050604050505020204" pitchFamily="18" charset="0"/>
              </a:rPr>
              <a:t>capacidad</a:t>
            </a:r>
            <a:r>
              <a:rPr lang="en-US" i="0" cap="none" dirty="0">
                <a:latin typeface="Bookman Old Style" panose="02050604050505020204" pitchFamily="18" charset="0"/>
              </a:rPr>
              <a:t> que </a:t>
            </a:r>
            <a:r>
              <a:rPr lang="en-US" i="0" cap="none" dirty="0" err="1">
                <a:latin typeface="Bookman Old Style" panose="02050604050505020204" pitchFamily="18" charset="0"/>
              </a:rPr>
              <a:t>tal</a:t>
            </a:r>
            <a:r>
              <a:rPr lang="en-US" i="0" cap="none" dirty="0">
                <a:latin typeface="Bookman Old Style" panose="02050604050505020204" pitchFamily="18" charset="0"/>
              </a:rPr>
              <a:t> </a:t>
            </a:r>
            <a:r>
              <a:rPr lang="en-US" i="0" cap="none" dirty="0" err="1">
                <a:latin typeface="Bookman Old Style" panose="02050604050505020204" pitchFamily="18" charset="0"/>
              </a:rPr>
              <a:t>obra</a:t>
            </a:r>
            <a:r>
              <a:rPr lang="en-US" i="0" cap="none" dirty="0">
                <a:latin typeface="Bookman Old Style" panose="02050604050505020204" pitchFamily="18" charset="0"/>
              </a:rPr>
              <a:t> </a:t>
            </a:r>
            <a:r>
              <a:rPr lang="en-US" i="0" cap="none" dirty="0" err="1">
                <a:latin typeface="Bookman Old Style" panose="02050604050505020204" pitchFamily="18" charset="0"/>
              </a:rPr>
              <a:t>tiene</a:t>
            </a:r>
            <a:r>
              <a:rPr lang="en-US" i="0" cap="none" dirty="0">
                <a:latin typeface="Bookman Old Style" panose="02050604050505020204" pitchFamily="18" charset="0"/>
              </a:rPr>
              <a:t> de </a:t>
            </a:r>
            <a:r>
              <a:rPr lang="en-US" i="0" cap="none" dirty="0" err="1">
                <a:latin typeface="Bookman Old Style" panose="02050604050505020204" pitchFamily="18" charset="0"/>
              </a:rPr>
              <a:t>llamar</a:t>
            </a:r>
            <a:r>
              <a:rPr lang="en-US" i="0" cap="none" dirty="0">
                <a:latin typeface="Bookman Old Style" panose="02050604050505020204" pitchFamily="18" charset="0"/>
              </a:rPr>
              <a:t> la </a:t>
            </a:r>
            <a:r>
              <a:rPr lang="en-US" i="0" cap="none" dirty="0" err="1">
                <a:latin typeface="Bookman Old Style" panose="02050604050505020204" pitchFamily="18" charset="0"/>
              </a:rPr>
              <a:t>atención</a:t>
            </a:r>
            <a:r>
              <a:rPr lang="en-US" i="0" cap="none" dirty="0">
                <a:latin typeface="Bookman Old Style" panose="02050604050505020204" pitchFamily="18" charset="0"/>
              </a:rPr>
              <a:t> del lector </a:t>
            </a:r>
            <a:r>
              <a:rPr lang="en-US" i="0" cap="none" dirty="0" err="1">
                <a:latin typeface="Bookman Old Style" panose="02050604050505020204" pitchFamily="18" charset="0"/>
              </a:rPr>
              <a:t>común</a:t>
            </a:r>
            <a:r>
              <a:rPr lang="en-US" i="0" cap="none" dirty="0">
                <a:latin typeface="Bookman Old Style" panose="02050604050505020204" pitchFamily="18" charset="0"/>
              </a:rPr>
              <a:t> y de </a:t>
            </a:r>
            <a:r>
              <a:rPr lang="en-US" i="0" cap="none" dirty="0" err="1">
                <a:latin typeface="Bookman Old Style" panose="02050604050505020204" pitchFamily="18" charset="0"/>
              </a:rPr>
              <a:t>atraer</a:t>
            </a:r>
            <a:r>
              <a:rPr lang="en-US" i="0" cap="none" dirty="0">
                <a:latin typeface="Bookman Old Style" panose="02050604050505020204" pitchFamily="18" charset="0"/>
              </a:rPr>
              <a:t> el </a:t>
            </a:r>
            <a:r>
              <a:rPr lang="en-US" i="0" cap="none" dirty="0" err="1">
                <a:latin typeface="Bookman Old Style" panose="02050604050505020204" pitchFamily="18" charset="0"/>
              </a:rPr>
              <a:t>estudio</a:t>
            </a:r>
            <a:r>
              <a:rPr lang="en-US" i="0" cap="none" dirty="0">
                <a:latin typeface="Bookman Old Style" panose="02050604050505020204" pitchFamily="18" charset="0"/>
              </a:rPr>
              <a:t> y el </a:t>
            </a:r>
            <a:r>
              <a:rPr lang="en-US" i="0" cap="none" dirty="0" err="1">
                <a:latin typeface="Bookman Old Style" panose="02050604050505020204" pitchFamily="18" charset="0"/>
              </a:rPr>
              <a:t>análisis</a:t>
            </a:r>
            <a:r>
              <a:rPr lang="en-US" i="0" cap="none" dirty="0">
                <a:latin typeface="Bookman Old Style" panose="02050604050505020204" pitchFamily="18" charset="0"/>
              </a:rPr>
              <a:t> del lector </a:t>
            </a:r>
            <a:r>
              <a:rPr lang="en-US" i="0" cap="none" dirty="0" err="1">
                <a:latin typeface="Bookman Old Style" panose="02050604050505020204" pitchFamily="18" charset="0"/>
              </a:rPr>
              <a:t>especializado</a:t>
            </a:r>
            <a:r>
              <a:rPr lang="en-US" i="0" cap="none" dirty="0">
                <a:latin typeface="Bookman Old Style" panose="02050604050505020204" pitchFamily="18" charset="0"/>
              </a:rPr>
              <a:t>…»</a:t>
            </a:r>
          </a:p>
          <a:p>
            <a:pPr marL="283464" indent="-283464" algn="l">
              <a:buFont typeface="Arial"/>
              <a:buChar char="•"/>
            </a:pPr>
            <a:endParaRPr lang="en-US" i="0" cap="none" dirty="0">
              <a:latin typeface="Bookman Old Style" panose="02050604050505020204" pitchFamily="18" charset="0"/>
            </a:endParaRPr>
          </a:p>
          <a:p>
            <a:r>
              <a:rPr lang="en-US" i="0" cap="none" dirty="0">
                <a:latin typeface="Bookman Old Style" panose="02050604050505020204" pitchFamily="18" charset="0"/>
              </a:rPr>
              <a:t>Álvarez </a:t>
            </a:r>
            <a:r>
              <a:rPr lang="en-US" i="0" cap="none" dirty="0" err="1">
                <a:latin typeface="Bookman Old Style" panose="02050604050505020204" pitchFamily="18" charset="0"/>
              </a:rPr>
              <a:t>Amorós</a:t>
            </a:r>
            <a:r>
              <a:rPr lang="en-US" i="0" cap="none" dirty="0">
                <a:latin typeface="Bookman Old Style" panose="02050604050505020204" pitchFamily="18" charset="0"/>
              </a:rPr>
              <a:t> (2004: 49)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46802" y="5870575"/>
            <a:ext cx="5199097" cy="3778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>
              <a:lnSpc>
                <a:spcPct val="90000"/>
              </a:lnSpc>
              <a:spcAft>
                <a:spcPts val="600"/>
              </a:spcAft>
            </a:pPr>
            <a:r>
              <a:rPr lang="en-US" sz="14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Autor: Francois Casanova. </a:t>
            </a:r>
          </a:p>
          <a:p>
            <a:pPr algn="r" defTabSz="914400">
              <a:lnSpc>
                <a:spcPct val="90000"/>
              </a:lnSpc>
              <a:spcAft>
                <a:spcPts val="600"/>
              </a:spcAft>
            </a:pPr>
            <a:r>
              <a:rPr lang="en-US" sz="1400" b="0" i="0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Fotografía</a:t>
            </a:r>
            <a:endParaRPr lang="en-US" sz="1400" b="0" i="0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B89177C-B698-4ECF-B6F2-2476304363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99" r="1353" b="2"/>
          <a:stretch/>
        </p:blipFill>
        <p:spPr>
          <a:xfrm>
            <a:off x="6446803" y="375626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643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8AFB29A-5E09-4251-99F9-03493F201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6CACE33-F01F-4C0D-BE9B-1BBF9CFE3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30288"/>
            <a:ext cx="4785744" cy="380518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err="1">
                <a:latin typeface="Bookman Old Style" panose="02050604050505020204" pitchFamily="18" charset="0"/>
              </a:rPr>
              <a:t>Dimensión</a:t>
            </a:r>
            <a:r>
              <a:rPr lang="en-US" dirty="0">
                <a:latin typeface="Bookman Old Style" panose="02050604050505020204" pitchFamily="18" charset="0"/>
              </a:rPr>
              <a:t> instrumental </a:t>
            </a:r>
            <a:br>
              <a:rPr lang="en-US" dirty="0">
                <a:latin typeface="Bookman Old Style" panose="02050604050505020204" pitchFamily="18" charset="0"/>
              </a:rPr>
            </a:br>
            <a:r>
              <a:rPr lang="en-US" dirty="0">
                <a:latin typeface="Bookman Old Style" panose="02050604050505020204" pitchFamily="18" charset="0"/>
              </a:rPr>
              <a:t>y </a:t>
            </a:r>
            <a:r>
              <a:rPr lang="en-US" dirty="0" err="1">
                <a:latin typeface="Bookman Old Style" panose="02050604050505020204" pitchFamily="18" charset="0"/>
              </a:rPr>
              <a:t>dimensión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estética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en</a:t>
            </a:r>
            <a:r>
              <a:rPr lang="en-US" dirty="0">
                <a:latin typeface="Bookman Old Style" panose="02050604050505020204" pitchFamily="18" charset="0"/>
              </a:rPr>
              <a:t> el </a:t>
            </a:r>
            <a:r>
              <a:rPr lang="en-US" dirty="0" err="1">
                <a:latin typeface="Bookman Old Style" panose="02050604050505020204" pitchFamily="18" charset="0"/>
              </a:rPr>
              <a:t>manejo</a:t>
            </a:r>
            <a:r>
              <a:rPr lang="en-US" dirty="0">
                <a:latin typeface="Bookman Old Style" panose="02050604050505020204" pitchFamily="18" charset="0"/>
              </a:rPr>
              <a:t> de la </a:t>
            </a:r>
            <a:r>
              <a:rPr lang="en-US" dirty="0" err="1">
                <a:latin typeface="Bookman Old Style" panose="02050604050505020204" pitchFamily="18" charset="0"/>
              </a:rPr>
              <a:t>lengua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en</a:t>
            </a:r>
            <a:r>
              <a:rPr lang="en-US" dirty="0">
                <a:latin typeface="Bookman Old Style" panose="02050604050505020204" pitchFamily="18" charset="0"/>
              </a:rPr>
              <a:t> la </a:t>
            </a:r>
            <a:r>
              <a:rPr lang="en-US" dirty="0" err="1">
                <a:latin typeface="Bookman Old Style" panose="02050604050505020204" pitchFamily="18" charset="0"/>
              </a:rPr>
              <a:t>clase</a:t>
            </a:r>
            <a:r>
              <a:rPr lang="en-US" dirty="0">
                <a:latin typeface="Bookman Old Style" panose="02050604050505020204" pitchFamily="18" charset="0"/>
              </a:rPr>
              <a:t> de </a:t>
            </a:r>
            <a:r>
              <a:rPr lang="en-US" dirty="0" err="1">
                <a:latin typeface="Bookman Old Style" panose="02050604050505020204" pitchFamily="18" charset="0"/>
              </a:rPr>
              <a:t>literatura</a:t>
            </a:r>
            <a:br>
              <a:rPr lang="en-US" dirty="0">
                <a:latin typeface="Bookman Old Style" panose="02050604050505020204" pitchFamily="18" charset="0"/>
              </a:rPr>
            </a:br>
            <a:br>
              <a:rPr lang="en-US" dirty="0">
                <a:latin typeface="Bookman Old Style" panose="02050604050505020204" pitchFamily="18" charset="0"/>
              </a:rPr>
            </a:br>
            <a:r>
              <a:rPr lang="en-US" dirty="0" err="1">
                <a:latin typeface="Bookman Old Style" panose="02050604050505020204" pitchFamily="18" charset="0"/>
              </a:rPr>
              <a:t>Lectores</a:t>
            </a:r>
            <a:r>
              <a:rPr lang="en-US" dirty="0">
                <a:latin typeface="Bookman Old Style" panose="02050604050505020204" pitchFamily="18" charset="0"/>
              </a:rPr>
              <a:t> y </a:t>
            </a:r>
            <a:r>
              <a:rPr lang="en-US" dirty="0" err="1">
                <a:latin typeface="Bookman Old Style" panose="02050604050505020204" pitchFamily="18" charset="0"/>
              </a:rPr>
              <a:t>lecturas</a:t>
            </a:r>
            <a:br>
              <a:rPr lang="en-US" dirty="0">
                <a:latin typeface="Bookman Old Style" panose="02050604050505020204" pitchFamily="18" charset="0"/>
              </a:rPr>
            </a:br>
            <a:br>
              <a:rPr lang="en-US" dirty="0">
                <a:latin typeface="Bookman Old Style" panose="02050604050505020204" pitchFamily="18" charset="0"/>
              </a:rPr>
            </a:br>
            <a:r>
              <a:rPr lang="en-US" dirty="0" err="1">
                <a:latin typeface="Bookman Old Style" panose="02050604050505020204" pitchFamily="18" charset="0"/>
              </a:rPr>
              <a:t>libertades</a:t>
            </a:r>
            <a:r>
              <a:rPr lang="en-US" dirty="0">
                <a:latin typeface="Bookman Old Style" panose="02050604050505020204" pitchFamily="18" charset="0"/>
              </a:rPr>
              <a:t> y </a:t>
            </a:r>
            <a:r>
              <a:rPr lang="en-US" dirty="0" err="1">
                <a:latin typeface="Bookman Old Style" panose="02050604050505020204" pitchFamily="18" charset="0"/>
              </a:rPr>
              <a:t>límites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necesarios</a:t>
            </a:r>
            <a:r>
              <a:rPr lang="en-US" dirty="0">
                <a:latin typeface="Bookman Old Style" panose="02050604050505020204" pitchFamily="18" charset="0"/>
              </a:rPr>
              <a:t> para la </a:t>
            </a:r>
            <a:r>
              <a:rPr lang="en-US" dirty="0" err="1">
                <a:latin typeface="Bookman Old Style" panose="02050604050505020204" pitchFamily="18" charset="0"/>
              </a:rPr>
              <a:t>interpretación</a:t>
            </a:r>
            <a:br>
              <a:rPr lang="en-US" dirty="0"/>
            </a:br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8A7BFD-F1A7-4DB6-B6C0-A92EC85C5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588936"/>
            <a:ext cx="4785744" cy="5238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Marcador de posición de imagen 5" descr="Chat">
            <a:extLst>
              <a:ext uri="{FF2B5EF4-FFF2-40B4-BE49-F238E27FC236}">
                <a16:creationId xmlns:a16="http://schemas.microsoft.com/office/drawing/2014/main" id="{2179C8D5-97A0-493E-AEA5-00AD75A669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4115" r="14115"/>
          <a:stretch>
            <a:fillRect/>
          </a:stretch>
        </p:blipFill>
        <p:spPr>
          <a:xfrm>
            <a:off x="5904853" y="1030288"/>
            <a:ext cx="2791141" cy="3047903"/>
          </a:xfrm>
          <a:prstGeom prst="roundRect">
            <a:avLst>
              <a:gd name="adj" fmla="val 7306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Gráfico 7" descr="Libros">
            <a:extLst>
              <a:ext uri="{FF2B5EF4-FFF2-40B4-BE49-F238E27FC236}">
                <a16:creationId xmlns:a16="http://schemas.microsoft.com/office/drawing/2014/main" id="{FC98657A-BED2-433A-B056-352FF4B5C1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39618" y="588937"/>
            <a:ext cx="2346103" cy="2271738"/>
          </a:xfrm>
          <a:prstGeom prst="roundRect">
            <a:avLst>
              <a:gd name="adj" fmla="val 7306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Gráfico 13" descr="Maestro">
            <a:extLst>
              <a:ext uri="{FF2B5EF4-FFF2-40B4-BE49-F238E27FC236}">
                <a16:creationId xmlns:a16="http://schemas.microsoft.com/office/drawing/2014/main" id="{AC098EA6-A428-4AEC-8F3A-19F116CE04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78863" y="3462873"/>
            <a:ext cx="2791142" cy="2791142"/>
          </a:xfrm>
          <a:prstGeom prst="roundRect">
            <a:avLst>
              <a:gd name="adj" fmla="val 7306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939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142A34-5D7B-49C8-93FF-ED5ED567B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6678" y="309966"/>
            <a:ext cx="4231037" cy="553289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>
              <a:lnSpc>
                <a:spcPct val="90000"/>
              </a:lnSpc>
            </a:pPr>
            <a:r>
              <a:rPr lang="en-US" dirty="0">
                <a:latin typeface="Bookman Old Style" panose="02050604050505020204" pitchFamily="18" charset="0"/>
              </a:rPr>
              <a:t>¿Por </a:t>
            </a:r>
            <a:r>
              <a:rPr lang="en-US" dirty="0" err="1">
                <a:latin typeface="Bookman Old Style" panose="02050604050505020204" pitchFamily="18" charset="0"/>
              </a:rPr>
              <a:t>qué</a:t>
            </a:r>
            <a:r>
              <a:rPr lang="en-US" dirty="0">
                <a:latin typeface="Bookman Old Style" panose="02050604050505020204" pitchFamily="18" charset="0"/>
              </a:rPr>
              <a:t> y para </a:t>
            </a:r>
            <a:r>
              <a:rPr lang="en-US" dirty="0" err="1">
                <a:latin typeface="Bookman Old Style" panose="02050604050505020204" pitchFamily="18" charset="0"/>
              </a:rPr>
              <a:t>qué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escribir</a:t>
            </a:r>
            <a:r>
              <a:rPr lang="en-US" dirty="0">
                <a:latin typeface="Bookman Old Style" panose="02050604050505020204" pitchFamily="18" charset="0"/>
              </a:rPr>
              <a:t> «</a:t>
            </a:r>
            <a:r>
              <a:rPr lang="en-US" dirty="0" err="1">
                <a:latin typeface="Bookman Old Style" panose="02050604050505020204" pitchFamily="18" charset="0"/>
              </a:rPr>
              <a:t>mejor</a:t>
            </a:r>
            <a:r>
              <a:rPr lang="en-US" dirty="0">
                <a:latin typeface="Bookman Old Style" panose="02050604050505020204" pitchFamily="18" charset="0"/>
              </a:rPr>
              <a:t>»?</a:t>
            </a:r>
            <a:br>
              <a:rPr lang="en-US" dirty="0">
                <a:latin typeface="Bookman Old Style" panose="02050604050505020204" pitchFamily="18" charset="0"/>
              </a:rPr>
            </a:br>
            <a:r>
              <a:rPr lang="en-US" sz="2200" dirty="0" err="1">
                <a:latin typeface="Bookman Old Style" panose="02050604050505020204" pitchFamily="18" charset="0"/>
              </a:rPr>
              <a:t>Evaluación</a:t>
            </a:r>
            <a:r>
              <a:rPr lang="en-US" sz="2200" dirty="0">
                <a:latin typeface="Bookman Old Style" panose="02050604050505020204" pitchFamily="18" charset="0"/>
              </a:rPr>
              <a:t> </a:t>
            </a:r>
            <a:br>
              <a:rPr lang="en-US" sz="2200" dirty="0">
                <a:latin typeface="Bookman Old Style" panose="02050604050505020204" pitchFamily="18" charset="0"/>
              </a:rPr>
            </a:br>
            <a:r>
              <a:rPr lang="en-US" sz="2200" dirty="0">
                <a:latin typeface="Bookman Old Style" panose="02050604050505020204" pitchFamily="18" charset="0"/>
              </a:rPr>
              <a:t>y </a:t>
            </a:r>
            <a:r>
              <a:rPr lang="en-US" sz="2200" dirty="0" err="1">
                <a:latin typeface="Bookman Old Style" panose="02050604050505020204" pitchFamily="18" charset="0"/>
              </a:rPr>
              <a:t>motivación</a:t>
            </a:r>
            <a:br>
              <a:rPr lang="en-US" dirty="0">
                <a:latin typeface="Bookman Old Style" panose="02050604050505020204" pitchFamily="18" charset="0"/>
              </a:rPr>
            </a:br>
            <a:br>
              <a:rPr lang="en-US" dirty="0">
                <a:latin typeface="Bookman Old Style" panose="02050604050505020204" pitchFamily="18" charset="0"/>
              </a:rPr>
            </a:br>
            <a:r>
              <a:rPr lang="en-US" dirty="0">
                <a:latin typeface="Bookman Old Style" panose="02050604050505020204" pitchFamily="18" charset="0"/>
              </a:rPr>
              <a:t>Leer y </a:t>
            </a:r>
            <a:r>
              <a:rPr lang="en-US" dirty="0" err="1">
                <a:latin typeface="Bookman Old Style" panose="02050604050505020204" pitchFamily="18" charset="0"/>
              </a:rPr>
              <a:t>escribir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en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este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en-US" dirty="0" err="1">
                <a:latin typeface="Bookman Old Style" panose="02050604050505020204" pitchFamily="18" charset="0"/>
              </a:rPr>
              <a:t>siglo</a:t>
            </a:r>
            <a:br>
              <a:rPr lang="en-US" dirty="0">
                <a:latin typeface="Bookman Old Style" panose="02050604050505020204" pitchFamily="18" charset="0"/>
              </a:rPr>
            </a:br>
            <a:br>
              <a:rPr lang="en-US" dirty="0">
                <a:latin typeface="Bookman Old Style" panose="02050604050505020204" pitchFamily="18" charset="0"/>
              </a:rPr>
            </a:br>
            <a:r>
              <a:rPr lang="en-US" dirty="0">
                <a:latin typeface="Bookman Old Style" panose="02050604050505020204" pitchFamily="18" charset="0"/>
              </a:rPr>
              <a:t>La </a:t>
            </a:r>
            <a:r>
              <a:rPr lang="en-US" dirty="0" err="1">
                <a:latin typeface="Bookman Old Style" panose="02050604050505020204" pitchFamily="18" charset="0"/>
              </a:rPr>
              <a:t>construcción</a:t>
            </a:r>
            <a:r>
              <a:rPr lang="en-US" dirty="0">
                <a:latin typeface="Bookman Old Style" panose="02050604050505020204" pitchFamily="18" charset="0"/>
              </a:rPr>
              <a:t> de un lector </a:t>
            </a:r>
            <a:r>
              <a:rPr lang="en-US" dirty="0" err="1">
                <a:latin typeface="Bookman Old Style" panose="02050604050505020204" pitchFamily="18" charset="0"/>
              </a:rPr>
              <a:t>crítico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Marcador de posición de imagen 5" descr="Imagen que contiene pared, interior, mesa, flor&#10;&#10;Descripción generada automáticamente">
            <a:extLst>
              <a:ext uri="{FF2B5EF4-FFF2-40B4-BE49-F238E27FC236}">
                <a16:creationId xmlns:a16="http://schemas.microsoft.com/office/drawing/2014/main" id="{19F415B5-5B5F-4894-A55D-B808A450748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15514" r="15514"/>
          <a:stretch/>
        </p:blipFill>
        <p:spPr>
          <a:xfrm>
            <a:off x="0" y="86027"/>
            <a:ext cx="6096000" cy="66557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C7A0996-E88F-48EE-8333-B77DC2CCC11E}"/>
              </a:ext>
            </a:extLst>
          </p:cNvPr>
          <p:cNvSpPr txBox="1"/>
          <p:nvPr/>
        </p:nvSpPr>
        <p:spPr>
          <a:xfrm>
            <a:off x="6214820" y="5912604"/>
            <a:ext cx="488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dirty="0" err="1">
                <a:latin typeface="Arial" panose="020B0604020202020204" pitchFamily="34" charset="0"/>
                <a:cs typeface="Arial" panose="020B0604020202020204" pitchFamily="34" charset="0"/>
              </a:rPr>
              <a:t>Autor:Delphine</a:t>
            </a:r>
            <a:r>
              <a:rPr lang="es-UY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Y" sz="1400" dirty="0" err="1">
                <a:latin typeface="Arial" panose="020B0604020202020204" pitchFamily="34" charset="0"/>
                <a:cs typeface="Arial" panose="020B0604020202020204" pitchFamily="34" charset="0"/>
              </a:rPr>
              <a:t>Devos</a:t>
            </a:r>
            <a:endParaRPr lang="es-UY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UY" sz="1400" dirty="0">
                <a:latin typeface="Arial" panose="020B0604020202020204" pitchFamily="34" charset="0"/>
                <a:cs typeface="Arial" panose="020B0604020202020204" pitchFamily="34" charset="0"/>
              </a:rPr>
              <a:t>Fotografía</a:t>
            </a:r>
          </a:p>
        </p:txBody>
      </p:sp>
    </p:spTree>
    <p:extLst>
      <p:ext uri="{BB962C8B-B14F-4D97-AF65-F5344CB8AC3E}">
        <p14:creationId xmlns:p14="http://schemas.microsoft.com/office/powerpoint/2010/main" val="830576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0" b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643466"/>
            <a:ext cx="4966919" cy="5168398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800" dirty="0">
                <a:latin typeface="Bookman Old Style" panose="02050604050505020204" pitchFamily="18" charset="0"/>
              </a:rPr>
              <a:t>Los </a:t>
            </a:r>
            <a:r>
              <a:rPr lang="en-US" sz="4800" dirty="0" err="1">
                <a:latin typeface="Bookman Old Style" panose="02050604050505020204" pitchFamily="18" charset="0"/>
              </a:rPr>
              <a:t>caminos</a:t>
            </a:r>
            <a:r>
              <a:rPr lang="en-US" sz="4800" dirty="0">
                <a:latin typeface="Bookman Old Style" panose="02050604050505020204" pitchFamily="18" charset="0"/>
              </a:rPr>
              <a:t> </a:t>
            </a:r>
            <a:br>
              <a:rPr lang="en-US" sz="4800" dirty="0">
                <a:latin typeface="Bookman Old Style" panose="02050604050505020204" pitchFamily="18" charset="0"/>
              </a:rPr>
            </a:br>
            <a:r>
              <a:rPr lang="en-US" sz="4800" dirty="0">
                <a:latin typeface="Bookman Old Style" panose="02050604050505020204" pitchFamily="18" charset="0"/>
              </a:rPr>
              <a:t>y los </a:t>
            </a:r>
            <a:r>
              <a:rPr lang="en-US" sz="4800" dirty="0" err="1">
                <a:latin typeface="Bookman Old Style" panose="02050604050505020204" pitchFamily="18" charset="0"/>
              </a:rPr>
              <a:t>accidentes</a:t>
            </a:r>
            <a:r>
              <a:rPr lang="en-US" sz="4800" dirty="0">
                <a:latin typeface="Bookman Old Style" panose="02050604050505020204" pitchFamily="18" charset="0"/>
              </a:rPr>
              <a:t> del </a:t>
            </a:r>
            <a:r>
              <a:rPr lang="en-US" sz="4800" dirty="0" err="1">
                <a:latin typeface="Bookman Old Style" panose="02050604050505020204" pitchFamily="18" charset="0"/>
              </a:rPr>
              <a:t>bosque</a:t>
            </a:r>
            <a:br>
              <a:rPr lang="en-US" sz="4800" dirty="0">
                <a:latin typeface="Bookman Old Style" panose="02050604050505020204" pitchFamily="18" charset="0"/>
              </a:rPr>
            </a:br>
            <a:br>
              <a:rPr lang="en-US" sz="4800" dirty="0">
                <a:latin typeface="Bookman Old Style" panose="02050604050505020204" pitchFamily="18" charset="0"/>
              </a:rPr>
            </a:br>
            <a:r>
              <a:rPr lang="en-US" sz="4800" dirty="0">
                <a:latin typeface="Bookman Old Style" panose="02050604050505020204" pitchFamily="18" charset="0"/>
              </a:rPr>
              <a:t>Fines y </a:t>
            </a:r>
            <a:r>
              <a:rPr lang="en-US" sz="4800" dirty="0" err="1">
                <a:latin typeface="Bookman Old Style" panose="02050604050505020204" pitchFamily="18" charset="0"/>
              </a:rPr>
              <a:t>objetivos</a:t>
            </a:r>
            <a:br>
              <a:rPr lang="en-US" sz="4800" dirty="0">
                <a:latin typeface="Bookman Old Style" panose="02050604050505020204" pitchFamily="18" charset="0"/>
              </a:rPr>
            </a:br>
            <a:endParaRPr lang="en-US" sz="4800" dirty="0">
              <a:latin typeface="Bookman Old Style" panose="02050604050505020204" pitchFamily="18" charset="0"/>
            </a:endParaRPr>
          </a:p>
        </p:txBody>
      </p:sp>
      <p:pic>
        <p:nvPicPr>
          <p:cNvPr id="5" name="Marcador de contenido 4" descr="Imagen que contiene nieve, exterior, árbol&#10;&#10;Descripción generada automáticamente">
            <a:extLst>
              <a:ext uri="{FF2B5EF4-FFF2-40B4-BE49-F238E27FC236}">
                <a16:creationId xmlns:a16="http://schemas.microsoft.com/office/drawing/2014/main" id="{0172443A-FB15-42B8-971E-CF38D9184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81260" y="4000500"/>
            <a:ext cx="211074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FBDE7F9-396C-49C9-A021-8962253A0C4B}"/>
              </a:ext>
            </a:extLst>
          </p:cNvPr>
          <p:cNvSpPr txBox="1"/>
          <p:nvPr/>
        </p:nvSpPr>
        <p:spPr>
          <a:xfrm>
            <a:off x="643466" y="6090834"/>
            <a:ext cx="397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dirty="0">
                <a:latin typeface="Arial" panose="020B0604020202020204" pitchFamily="34" charset="0"/>
                <a:cs typeface="Arial" panose="020B0604020202020204" pitchFamily="34" charset="0"/>
              </a:rPr>
              <a:t>Autor: Norbert Maier</a:t>
            </a:r>
          </a:p>
          <a:p>
            <a:r>
              <a:rPr lang="es-UY" sz="1400" dirty="0">
                <a:latin typeface="Arial" panose="020B0604020202020204" pitchFamily="34" charset="0"/>
                <a:cs typeface="Arial" panose="020B0604020202020204" pitchFamily="34" charset="0"/>
              </a:rPr>
              <a:t>Fotografía</a:t>
            </a:r>
          </a:p>
        </p:txBody>
      </p:sp>
    </p:spTree>
    <p:extLst>
      <p:ext uri="{BB962C8B-B14F-4D97-AF65-F5344CB8AC3E}">
        <p14:creationId xmlns:p14="http://schemas.microsoft.com/office/powerpoint/2010/main" val="3159595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1D3973-4CC0-45BE-B1F6-791CE9336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876" y="2032000"/>
            <a:ext cx="4513792" cy="2819398"/>
          </a:xfrm>
        </p:spPr>
        <p:txBody>
          <a:bodyPr>
            <a:normAutofit fontScale="90000"/>
          </a:bodyPr>
          <a:lstStyle/>
          <a:p>
            <a:r>
              <a:rPr lang="es-UY" dirty="0">
                <a:latin typeface="Bookman Old Style" panose="02050604050505020204" pitchFamily="18" charset="0"/>
              </a:rPr>
              <a:t>Experiencias de lectura </a:t>
            </a:r>
            <a:br>
              <a:rPr lang="es-UY" dirty="0">
                <a:latin typeface="Bookman Old Style" panose="02050604050505020204" pitchFamily="18" charset="0"/>
              </a:rPr>
            </a:br>
            <a:r>
              <a:rPr lang="es-UY" dirty="0">
                <a:latin typeface="Bookman Old Style" panose="02050604050505020204" pitchFamily="18" charset="0"/>
              </a:rPr>
              <a:t>y escritura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54E086-D901-4B8D-BFA0-4553DD19C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875" y="6185421"/>
            <a:ext cx="5778219" cy="556342"/>
          </a:xfrm>
        </p:spPr>
        <p:txBody>
          <a:bodyPr>
            <a:noAutofit/>
          </a:bodyPr>
          <a:lstStyle/>
          <a:p>
            <a:r>
              <a:rPr lang="es-UY" sz="1400" dirty="0">
                <a:latin typeface="Arial" panose="020B0604020202020204" pitchFamily="34" charset="0"/>
                <a:cs typeface="Arial" panose="020B0604020202020204" pitchFamily="34" charset="0"/>
              </a:rPr>
              <a:t>Autor: Renato j. López</a:t>
            </a:r>
          </a:p>
          <a:p>
            <a:r>
              <a:rPr lang="es-UY" sz="1400" dirty="0">
                <a:latin typeface="Arial" panose="020B0604020202020204" pitchFamily="34" charset="0"/>
                <a:cs typeface="Arial" panose="020B0604020202020204" pitchFamily="34" charset="0"/>
              </a:rPr>
              <a:t>Fotografía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20BF13BF-F822-4E8D-8CD1-D9FA00EDA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F0251C95-A8B8-482B-9B2C-15BA87ED8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08F711-8969-43E3-A7DF-953262312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B4AA45A-0483-48B1-BE0F-62C21218B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9D619E5-5ED0-44A1-85EB-93BDA7C08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149A985-B350-42AE-AD3B-6B74E179F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D50328-EE7A-4297-A048-B92873811C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9543775-45E6-4680-A778-64E3D435F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EDA04AC-E63A-4A42-A85F-9E32FB82F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3A2EC67-B472-4AA9-A112-DDD0BB6831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8C28F3-3683-44FB-94F6-24B173AB3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47062B7-7717-4098-B038-3489B9844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EFF800C-B1D9-4F5E-8DB5-B63CD51316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204135A-581A-43F4-B9E6-345123091C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239DC20-1B3B-4C35-BC75-1FE859870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B93B30A-9114-42FA-B3AC-D95615CB6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7BEA997-F65B-413C-A8D0-97FF19691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777B325-2E99-4295-8C82-7341EBE92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8FC0746-F10A-41A2-8015-0DE358743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DF3BF9C-DDA0-4F81-9547-053EB4597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9AD751D-9941-4C79-90CD-55AFED717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0520504-AD44-4048-A6B5-A460A7C1A2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A1A07A8-3795-408D-AF47-1EBE603A7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C6E6FD0-27DC-45B8-A52F-8D80AA0EF1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C247530-4581-48B7-9DA4-24D2C4B1C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ED2D15A-2B43-4D93-9713-505D3A1D2E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F2F3F4C-A78A-4B39-A26A-CFC1CC51A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4A919E5-1314-40E6-983B-DE1029256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6E43EFF-48D1-4057-BF1D-F1F9EFFD6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25CA8CF-55E2-4D52-9960-692004D66B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8AC9705-BCBF-47AE-8F3E-F1618BA84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0ABA541-10C4-4CE7-BF26-11A4717112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4CB43F2-D3A1-4D9E-971D-2C38DC6C4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BC2AFB1-810D-4D65-8F47-6054F4E7D7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911D1EC-8652-4DC7-8461-37B9F81949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90B9897-7135-4E39-BDEA-096D9B5A7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D5DF99B-C4B7-46D7-BB05-F8A5C462A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EC5F9B7-C665-4891-8FBF-6AC2C2E7DD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FFF8610-952D-4501-9929-65D96EAC3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C152BA7-E5B1-4059-AD50-2875A19FA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7223687-03EA-46EF-858E-409004945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2BEE5EB-7AE2-4314-9C60-075C60EED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42951DA-C087-49F1-B9C4-55C373071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E106FCB-4E57-4512-9AB7-7C33201CF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1AB2A71-2971-4072-8B43-1A0131355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4BEE56B-94E5-4731-AEA3-6653B5D65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FCE729D-5308-4590-97A6-FA7683FF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CBBA487-12EF-4D5A-AE64-C3580927B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913B03B-F03F-418B-974F-F89474717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38F4019-64F7-4B7A-8BD8-01A7846E73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1B29259-D209-4BF9-8F09-AC9BF73FC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4855B33-C412-4D05-B44E-F9EB1B15E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0295E82-7856-435C-8EA8-028F5A60E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A3FC20A-AF01-4DD2-BED6-C85633DA4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2AFD455-5DBA-4CD7-8F24-DDF1F8268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6276F84-B235-4C15-BEAB-71AC53ACC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865E87-F6E6-4262-8F94-027EA315FD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3791DB5-AB84-4DFE-86A5-2F80CC735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E243680-2222-4CC7-89AA-CD153AB53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EC878B1-01D4-4B20-9B01-79F7CE531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F979239-9574-4078-8CD8-8C70FC0B5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8536134-D798-4DF8-9305-83B44C05A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FB281E6-202A-4F53-B0BE-23582E60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D1C2ED7-7EA3-4D86-B354-505FBFD1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633E295-D486-4BAC-B3B2-480F1BB68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F7AE55B-5021-46F3-BE33-D459A7BA3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021F9FF-37CF-4039-9BD4-904D1AAD8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8AD4F60-3B7F-4F2A-AC11-E9DADA9DB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399B806-3165-4D8C-8187-C69D6F7BD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3CE12A4-8443-49D7-ADC5-B776A05C5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FC2DBDA-6BEA-4292-9A1E-978A7073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A5AC3DF-CE18-40B2-9B4B-89EC41106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F9DF227-D845-4082-BF39-E7AF0DFD0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59BBD464-360A-4551-A3F9-A86B79099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50D3EE5-E711-48C3-873C-348633247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FB1C1CF-DC7D-456D-B80A-52A8487EA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5639E1F-60B9-4E6C-B4A2-FA4F3E31B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BDB4041-9A97-4D91-A192-44B9A5FAC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1F6921C-1389-43C0-9876-EA3DC3B34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5D90A0A-A0BC-41FA-84A9-A0D004F5C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44A0E5CE-A1EC-4BB6-AC4C-A88975191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Imagen 4" descr="Imagen que contiene exterior, cielo, mamífero, animal&#10;&#10;Descripción generada automáticamente">
            <a:extLst>
              <a:ext uri="{FF2B5EF4-FFF2-40B4-BE49-F238E27FC236}">
                <a16:creationId xmlns:a16="http://schemas.microsoft.com/office/drawing/2014/main" id="{FCF57A5B-5E77-47FB-9F72-A5B82BDCB3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55" b="37837"/>
          <a:stretch/>
        </p:blipFill>
        <p:spPr>
          <a:xfrm>
            <a:off x="7355001" y="2361264"/>
            <a:ext cx="3686910" cy="334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69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EBA5B9-3E85-49D7-954E-5844AC1B6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37" y="973668"/>
            <a:ext cx="10460427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s-UY" dirty="0">
                <a:latin typeface="Bookman Old Style" panose="02050604050505020204" pitchFamily="18" charset="0"/>
              </a:rPr>
              <a:t>Consignas centradas en la escritura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674AEE-8BFD-4D03-81A6-7239D0ECC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076773"/>
            <a:ext cx="3141878" cy="1102991"/>
          </a:xfrm>
        </p:spPr>
        <p:txBody>
          <a:bodyPr/>
          <a:lstStyle/>
          <a:p>
            <a:r>
              <a:rPr lang="es-UY" dirty="0">
                <a:latin typeface="Bookman Old Style" panose="02050604050505020204" pitchFamily="18" charset="0"/>
              </a:rPr>
              <a:t>Tareas implementadas a lo largo del año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901EAA-54FD-417F-A929-8A539051921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154953" y="3428998"/>
            <a:ext cx="3141879" cy="2956303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Y" sz="1600" dirty="0">
                <a:latin typeface="Bookman Old Style" panose="02050604050505020204" pitchFamily="18" charset="0"/>
              </a:rPr>
              <a:t>Consignas tradicionales.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Y" sz="1600" dirty="0">
                <a:latin typeface="Bookman Old Style" panose="02050604050505020204" pitchFamily="18" charset="0"/>
              </a:rPr>
              <a:t>Tareas de escritura creativa y ensayística.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Y" sz="1600" dirty="0">
                <a:latin typeface="Bookman Old Style" panose="02050604050505020204" pitchFamily="18" charset="0"/>
              </a:rPr>
              <a:t>Escritura y memoria: a propósito de un cuento de Dostoievski.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Y" sz="1600" dirty="0">
                <a:latin typeface="Bookman Old Style" panose="02050604050505020204" pitchFamily="18" charset="0"/>
              </a:rPr>
              <a:t>Elaboración del «comentario» de texto en lugar del «análisis».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3977374-8BF1-4587-BD04-1692F88E81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46711" y="2185261"/>
            <a:ext cx="3300984" cy="1363852"/>
          </a:xfrm>
        </p:spPr>
        <p:txBody>
          <a:bodyPr/>
          <a:lstStyle/>
          <a:p>
            <a:r>
              <a:rPr lang="es-UY" dirty="0">
                <a:latin typeface="Bookman Old Style" panose="02050604050505020204" pitchFamily="18" charset="0"/>
              </a:rPr>
              <a:t>Modalidades de trabajo y acompañamiento docente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61DD421-256F-445A-A2E9-B8F542B4B7ED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441435" y="3688597"/>
            <a:ext cx="3300984" cy="2598058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Y" sz="1600" dirty="0">
                <a:latin typeface="Bookman Old Style" panose="02050604050505020204" pitchFamily="18" charset="0"/>
              </a:rPr>
              <a:t>Presencialidad y extensión del tiempo pedagógico.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Y" sz="1600" dirty="0">
                <a:latin typeface="Bookman Old Style" panose="02050604050505020204" pitchFamily="18" charset="0"/>
              </a:rPr>
              <a:t>Máxima explicitación del criterio y pautas de trabajo.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Y" sz="1600" dirty="0">
                <a:latin typeface="Bookman Old Style" panose="02050604050505020204" pitchFamily="18" charset="0"/>
              </a:rPr>
              <a:t>Necesidad de generar la pregunta en el estudiante.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Y" sz="1600" dirty="0">
                <a:latin typeface="Bookman Old Style" panose="02050604050505020204" pitchFamily="18" charset="0"/>
              </a:rPr>
              <a:t>Aprender haciendo.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UY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D7538FB1-9ABF-407E-93E5-D2D4F653D2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8135" y="1968284"/>
            <a:ext cx="3145730" cy="1211479"/>
          </a:xfrm>
        </p:spPr>
        <p:txBody>
          <a:bodyPr/>
          <a:lstStyle/>
          <a:p>
            <a:r>
              <a:rPr lang="es-UY" dirty="0">
                <a:latin typeface="Bookman Old Style" panose="02050604050505020204" pitchFamily="18" charset="0"/>
              </a:rPr>
              <a:t>Una experiencia grupal, como cierre del curso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767FEAAC-3094-4D12-BE0A-A97DA37A0279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888329" y="3428996"/>
            <a:ext cx="3145536" cy="3080291"/>
          </a:xfrm>
        </p:spPr>
        <p:txBody>
          <a:bodyPr>
            <a:normAutofit fontScale="700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Y" sz="2300" dirty="0">
                <a:latin typeface="Bookman Old Style" panose="02050604050505020204" pitchFamily="18" charset="0"/>
              </a:rPr>
              <a:t>Uso del blog y del correo de consultas.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Y" sz="2300" dirty="0">
                <a:latin typeface="Bookman Old Style" panose="02050604050505020204" pitchFamily="18" charset="0"/>
              </a:rPr>
              <a:t>Pautas de organización y producción en las distintas etapas de la consigna.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Y" sz="2300" dirty="0">
                <a:latin typeface="Bookman Old Style" panose="02050604050505020204" pitchFamily="18" charset="0"/>
              </a:rPr>
              <a:t>Manejo de imprevistos y del tiempo pautado.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Y" sz="2300" dirty="0">
                <a:latin typeface="Bookman Old Style" panose="02050604050505020204" pitchFamily="18" charset="0"/>
              </a:rPr>
              <a:t>Acompañamiento virtual.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UY" sz="2300" dirty="0">
                <a:latin typeface="Bookman Old Style" panose="02050604050505020204" pitchFamily="18" charset="0"/>
              </a:rPr>
              <a:t>Criterios de evaluación y proceso desarrollado.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225971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E5B9192-9D8D-4D86-829B-19A9CFD17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709" y="4050264"/>
            <a:ext cx="5700416" cy="14128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100" dirty="0" err="1">
                <a:latin typeface="Bookman Old Style" panose="02050604050505020204" pitchFamily="18" charset="0"/>
              </a:rPr>
              <a:t>Escribir</a:t>
            </a:r>
            <a:r>
              <a:rPr lang="en-US" sz="3100" dirty="0">
                <a:latin typeface="Bookman Old Style" panose="02050604050505020204" pitchFamily="18" charset="0"/>
              </a:rPr>
              <a:t> es una forma de leer y </a:t>
            </a:r>
            <a:r>
              <a:rPr lang="en-US" sz="3100" dirty="0" err="1">
                <a:latin typeface="Bookman Old Style" panose="02050604050505020204" pitchFamily="18" charset="0"/>
              </a:rPr>
              <a:t>nunca</a:t>
            </a:r>
            <a:r>
              <a:rPr lang="en-US" sz="3100" dirty="0">
                <a:latin typeface="Bookman Old Style" panose="02050604050505020204" pitchFamily="18" charset="0"/>
              </a:rPr>
              <a:t> es un </a:t>
            </a:r>
            <a:r>
              <a:rPr lang="en-US" sz="3100" dirty="0" err="1">
                <a:latin typeface="Bookman Old Style" panose="02050604050505020204" pitchFamily="18" charset="0"/>
              </a:rPr>
              <a:t>proceso</a:t>
            </a:r>
            <a:r>
              <a:rPr lang="en-US" sz="3100" dirty="0">
                <a:latin typeface="Bookman Old Style" panose="02050604050505020204" pitchFamily="18" charset="0"/>
              </a:rPr>
              <a:t> </a:t>
            </a:r>
            <a:r>
              <a:rPr lang="en-US" sz="3100" dirty="0" err="1">
                <a:latin typeface="Bookman Old Style" panose="02050604050505020204" pitchFamily="18" charset="0"/>
              </a:rPr>
              <a:t>solitario</a:t>
            </a:r>
            <a:endParaRPr lang="en-US" sz="3100" dirty="0">
              <a:latin typeface="Bookman Old Style" panose="020506040505050202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CD506B-5789-49B8-934B-029CF6A38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1339066">
            <a:off x="6271701" y="-388326"/>
            <a:ext cx="4860947" cy="4224413"/>
            <a:chOff x="5281603" y="104899"/>
            <a:chExt cx="6910397" cy="6005491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22CFDDA4-1B3A-4182-B62B-1E0BE3182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0073F5A-A735-4776-877B-261573377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671AE68-D410-46D6-A08E-6662BB9A07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1AFE31F-86D3-4087-8732-9C8ABFF182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B77853F-C3E9-47F0-8591-044833DA00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3FA2DD1-3397-4C50-9054-EC1A2D284B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13A5296-5291-4EBC-8CF4-29904DC51C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8B30193-6031-4ADD-8B90-DDDC979698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FBBF0B8-8B8C-473E-B28F-1C2C376F00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FC9D9AF-7159-4AE3-BEAA-707B1A1698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E2583E8-C024-48D7-B6FB-BEE89960B3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B73BB80-5824-4C98-A896-0A027A8A3D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CFAD452-CE96-44E8-939B-9130845F8E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2467FFE-38C1-469B-A58E-887587F350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0362931-97A3-4EB5-8245-E84F7B962D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9E5EB7C-6A1D-4C43-950B-BC0ADAE670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86CBE87-910B-46A0-98D9-5F8120E846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E43F5E4-0EFD-46B0-8642-380131A6F4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8BACEC7-3FD5-4936-8497-70B9500293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555951C-F7E6-4921-89CB-EBCC30B795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4B791B3-DBFE-42E8-A65C-8AA3BC050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86EF9725-D533-4A1D-A17E-BA3A6E5EF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D697353-807D-43C4-A3AB-6FEC51032B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2057FDF-2348-4C41-BB20-440A3BEDED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4116FA3-C82F-41B6-96DA-52996F5B0C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B935179-96FD-4F2E-A2AE-620C179383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A0EA31F-72B6-4F33-9969-B7E4F2A60B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D3002D2-C1EF-46B5-A8AA-EF9CC8CD21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CA6BCBD-B4CD-48B1-A7D9-4CC9B08BD4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8E1ECED-7112-4953-AA17-35923AB34F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B737035-0657-4B2E-AC3D-5B6CB9EDE8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5B42404-B1E6-462B-B370-C1909400C1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533C5C8-912D-43BB-8C3A-B3D9C8D221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8DEC6E5-8412-4238-BD17-461676BB06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46343C4-C365-4196-8CA5-BC9FC555EE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B9217183-37B3-4BD3-85A9-D8891FADA9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64977C5-38A7-47ED-A93C-0B7C8D4258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C1E49E44-0782-4578-AF48-253759E1AD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57867EF-1E8A-4B81-9F13-EA887BDE7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915EABA-2FEE-4023-9C58-09EC0B0E83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BEBAAE54-1BEF-4986-BF3F-ED6029A180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7D201A7E-347D-424D-B440-7C53AA5DB5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1E81CCB0-8DEB-419F-BD00-E7E61F803E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83E6709-449F-45EC-961A-A3E32036D6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982C7266-A1FE-488D-91F3-4488125152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81BF7D0-5FD5-4932-9339-22A35CD59A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285E9DF6-FF3B-4317-9787-69A91E83C8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A421A480-1A95-4CFD-A13E-B46D77A9FE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61E0A493-698F-46FE-BEF6-1AD733929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F40B8DFF-9958-4FB2-ACFD-1051201C8F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4B860771-1B2A-46E5-960A-B6B3704CED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82E3A93E-5340-4919-B83A-3BC2E52B48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E3471041-ED19-4657-95F9-882D519DC7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E2180BC6-19B5-4BEE-8C8F-F7166CAAC7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71104F9-378A-4883-B56A-068E89E37B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B1BF1B30-A4E5-47B8-AA7E-B3CD2A7AE2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18728EA4-9065-4ABF-AEF0-5FC8748E3B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7BDDD935-6AC8-496E-A2BF-59BE809079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7BEE4195-0271-46F6-893C-BD0BF010E1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DF5223F3-425E-4380-9251-A8818BA746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83350063-C166-4688-8AAC-89E4A74F5E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8481F61F-6A56-43B6-958F-F1D45290EF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50F776F-BA53-455C-9F67-E89EADC28B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D6F7DD2B-AF78-4CD1-9C73-AF75DCDF8C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48859B2A-C899-4BB8-879B-83FF1F2AB2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DCFBC944-A680-45E8-BAB6-30B5582F24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F5B0D30B-47A3-493A-BAEE-700FFD72C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CAE705E0-E27A-41BF-A956-B1C0DDCA8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2FC03BAC-00A8-4B69-B12F-264472376B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094D6AF4-55F4-4D89-A197-513A7F45C4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C461E786-A575-41EC-A327-1CE64F8C8A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B22FAF69-C547-4EEC-99B9-7A4B65B2D8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BAA9DC44-6646-4940-B555-FBA1137B5B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2A4A9296-4181-4020-A340-3AE622610D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B60BDCF3-43E3-438F-99E9-074973654C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D304A3DE-1C84-42B3-AB07-E70B13FFB9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F0DF9E3-AC86-4035-9F4B-2E2F6B62C7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13DA65A0-6D27-401E-9B77-92D834934C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02A6E0E1-2275-4875-9B08-75AE719921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2920094D-4BFA-4A36-8F93-56AEAADFFC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" name="Imagen 4" descr="Imagen que contiene persona, hombre, interior, sentado&#10;&#10;Descripción generada automáticamente">
            <a:extLst>
              <a:ext uri="{FF2B5EF4-FFF2-40B4-BE49-F238E27FC236}">
                <a16:creationId xmlns:a16="http://schemas.microsoft.com/office/drawing/2014/main" id="{4A8FA2AA-9C76-4AF5-AC38-15861498A0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356" r="-2" b="-2"/>
          <a:stretch/>
        </p:blipFill>
        <p:spPr>
          <a:xfrm>
            <a:off x="6080591" y="-2008"/>
            <a:ext cx="4787317" cy="3415082"/>
          </a:xfrm>
          <a:custGeom>
            <a:avLst/>
            <a:gdLst>
              <a:gd name="connsiteX0" fmla="*/ 211873 w 4411344"/>
              <a:gd name="connsiteY0" fmla="*/ 0 h 3146878"/>
              <a:gd name="connsiteX1" fmla="*/ 4199471 w 4411344"/>
              <a:gd name="connsiteY1" fmla="*/ 0 h 3146878"/>
              <a:gd name="connsiteX2" fmla="*/ 4205314 w 4411344"/>
              <a:gd name="connsiteY2" fmla="*/ 11242 h 3146878"/>
              <a:gd name="connsiteX3" fmla="*/ 4411344 w 4411344"/>
              <a:gd name="connsiteY3" fmla="*/ 943304 h 3146878"/>
              <a:gd name="connsiteX4" fmla="*/ 2431189 w 4411344"/>
              <a:gd name="connsiteY4" fmla="*/ 3137588 h 3146878"/>
              <a:gd name="connsiteX5" fmla="*/ 2247220 w 4411344"/>
              <a:gd name="connsiteY5" fmla="*/ 3146878 h 3146878"/>
              <a:gd name="connsiteX6" fmla="*/ 2164124 w 4411344"/>
              <a:gd name="connsiteY6" fmla="*/ 3146878 h 3146878"/>
              <a:gd name="connsiteX7" fmla="*/ 1980155 w 4411344"/>
              <a:gd name="connsiteY7" fmla="*/ 3137588 h 3146878"/>
              <a:gd name="connsiteX8" fmla="*/ 0 w 4411344"/>
              <a:gd name="connsiteY8" fmla="*/ 943304 h 3146878"/>
              <a:gd name="connsiteX9" fmla="*/ 206030 w 4411344"/>
              <a:gd name="connsiteY9" fmla="*/ 11242 h 314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1344" h="3146878">
                <a:moveTo>
                  <a:pt x="211873" y="0"/>
                </a:moveTo>
                <a:lnTo>
                  <a:pt x="4199471" y="0"/>
                </a:lnTo>
                <a:lnTo>
                  <a:pt x="4205314" y="11242"/>
                </a:lnTo>
                <a:cubicBezTo>
                  <a:pt x="4337510" y="294369"/>
                  <a:pt x="4411344" y="610214"/>
                  <a:pt x="4411344" y="943304"/>
                </a:cubicBezTo>
                <a:cubicBezTo>
                  <a:pt x="4411344" y="2085328"/>
                  <a:pt x="3543413" y="3024636"/>
                  <a:pt x="2431189" y="3137588"/>
                </a:cubicBezTo>
                <a:lnTo>
                  <a:pt x="2247220" y="3146878"/>
                </a:lnTo>
                <a:lnTo>
                  <a:pt x="2164124" y="3146878"/>
                </a:lnTo>
                <a:lnTo>
                  <a:pt x="1980155" y="3137588"/>
                </a:lnTo>
                <a:cubicBezTo>
                  <a:pt x="867932" y="3024636"/>
                  <a:pt x="0" y="2085328"/>
                  <a:pt x="0" y="943304"/>
                </a:cubicBezTo>
                <a:cubicBezTo>
                  <a:pt x="0" y="610214"/>
                  <a:pt x="73835" y="294369"/>
                  <a:pt x="206030" y="11242"/>
                </a:cubicBezTo>
                <a:close/>
              </a:path>
            </a:pathLst>
          </a:cu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8664DC75-8751-4112-94C2-CA1073BB7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33" y="4357158"/>
            <a:ext cx="723900" cy="177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002709B-D548-4CD0-96F6-CA9F60586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9884888">
            <a:off x="-455822" y="254671"/>
            <a:ext cx="6564414" cy="5704814"/>
            <a:chOff x="5281603" y="104899"/>
            <a:chExt cx="6910397" cy="6005491"/>
          </a:xfrm>
        </p:grpSpPr>
        <p:sp>
          <p:nvSpPr>
            <p:cNvPr id="99" name="Freeform 97">
              <a:extLst>
                <a:ext uri="{FF2B5EF4-FFF2-40B4-BE49-F238E27FC236}">
                  <a16:creationId xmlns:a16="http://schemas.microsoft.com/office/drawing/2014/main" id="{74F189AC-9CC4-4549-9BE1-A35495430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F57F458F-62D3-4C52-97D4-CF633892B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704A5E49-0316-45A7-842A-341D570496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414F19E7-BF18-48A1-90CC-27F15090A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C7652019-2732-4825-8B7B-18C68E9DC9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54DB94B-F792-4798-AEB4-DA051B4D98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53A083B4-FED0-42B1-96B2-785C09951B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790C0F14-4FE8-403F-80B6-6FBB7FF832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630FA237-0FFD-4406-BCB8-EC0C3A977A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D7F5D9CA-48BF-4407-9B8B-B3EA3991C1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DD29C150-84FC-4BD4-8400-BCA0938FA3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9587F10B-A508-40AE-9E6F-8577048E40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78AAEE22-357A-49F6-9F3C-BF8E6E643C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3922D274-2815-4D67-9A7A-E49EC3D540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13AA8605-189D-4796-B35F-557DC3F1C0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74139D7-BFE8-444D-B2CF-8814FC8175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A2033DD6-41DB-4161-8287-515639B73F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49AC2BC9-59E9-42A7-9996-D15D9A6CC1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FC25BA49-42B4-4D68-9EE7-F19D3A77D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CC136475-D2CE-4205-9065-D688E4FAC2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C3B18C98-279F-4CB4-B7FC-0EC9383462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5F10329E-78A2-4A16-8C04-A66FA84CEB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FF82B59E-9267-484C-A7F1-18624EFD87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BFF461C0-41DC-4C65-AED4-AFA9328A34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1F30C6CB-4F1B-4DD6-A270-A5067C12DC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40CC49F2-AEF2-4AEB-B877-B53B5F2442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1B0A859A-F67F-494E-92DC-E17A364494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8BE1C4D7-B8A5-46E1-952D-0F88E2F7C4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A3A7FD04-7131-4CBF-83ED-EAEDD5D721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208E28DE-76B5-4AE0-B12D-BB23A0A199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AC62A4B-16FA-42E3-B8F5-6E85875BD2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5C57644B-D60A-4973-B7C1-C435C482C8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AD0B7DFD-955C-462A-AD5B-EB91E58667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EEEA842-CBE0-40B3-AFFA-015F07DCE6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7E25C9DE-9DA7-4B1A-8A2B-DEDBBF1B83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6DEB2CD0-1DA6-4DB9-AAEB-48C3706C07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2E7236A-35DE-49A2-B92D-7E202881D0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F0CBDFBA-DB5F-4091-88B9-CEDF266B89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6816ADE7-67F5-4B7C-B29F-FCC1ED93AF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F2C603F1-2150-4CD6-9276-FB6B6A0E1A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0236CD8B-0357-4225-B000-9BBB765396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4CE317EA-9FA5-48BF-9E22-F180BD50D7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19F80A4A-6B4F-4096-AD84-3AD619326E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CE30ECD9-467D-4BA7-910E-3F9CDCEB69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C805CFD8-5B67-4DD9-BF63-19A9350AF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A9AEBEF9-B3CF-40C3-828D-AF36307BD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C60B61B1-20EF-47E7-B138-A37259007C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B77E4354-ADA1-4E96-B1F0-55B7A9FFDA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E5AC4282-FDF6-4EAC-9A0D-6DA1281535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176E50A7-7EED-42DD-89FC-63AE867CCF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F9C8FC5D-DA2B-4BBF-B1A3-04FB2944B0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ADD82A5A-D3E5-4770-84F4-3F9367A2EB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4B5AD4DE-B54D-4233-8499-99C139671B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37B986FE-A856-4806-B8AC-E839A8B867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DD2F9BA9-BAB4-4BEF-BAB9-BE0E603425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6D11B5F5-D7B2-45CF-A051-215DDDEB4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C3347619-AC53-4ED3-AD53-5ADD7713CC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2C685FC2-04F6-4F45-9567-75AF4D54B5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FACEBDFC-6F11-4F38-B254-CAF51B1E59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0962FBE5-3C36-4457-BA7F-1815EC0BF2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A595B0B7-1AC6-4BB4-A4C6-74CC33898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9AE4B14E-EF81-49F4-B580-61A64F470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B64D2026-289A-4B3A-A942-82CBB250BE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012A2870-559B-46FB-83ED-411468528F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FFB6C3B7-9954-4D08-9E49-AB94F77ECB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F3F440-72C4-4F62-A9EE-251AB85F87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1708E7C8-C0E3-46E6-8FF4-6EDFBA4C4F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95E5C2C8-C2F6-4309-95F5-59AAA5020F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42C888C1-722C-471F-BD65-BD26B86A07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88F62CE2-D21D-4722-AD76-686AC6F370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DBCA926E-F1EC-48F1-94E7-6AD15D47D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73856147-053B-466C-90D7-90335BA339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FBAB2087-7CEC-4BF4-B620-02F15EFB7B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B4B6F58-341C-40F7-9058-71A17F9482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D4CD7546-FFE0-4AFB-9B1D-5FB028AE3B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1FDDBF4A-8AF8-4D98-B38A-BB4B924FD4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AE085392-9614-42D8-B557-6C63967763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BFA60F80-0AE0-41DE-B1D5-4384EE54D8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C8642D20-C66C-4877-9929-10BF65DD57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05C99353-8813-4BD1-A507-7626DB7F9A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C2178423-FFF5-404D-A839-12A33DBC4D8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030" r="3" b="11036"/>
          <a:stretch/>
        </p:blipFill>
        <p:spPr>
          <a:xfrm>
            <a:off x="-2334" y="10"/>
            <a:ext cx="5441859" cy="5654930"/>
          </a:xfrm>
          <a:custGeom>
            <a:avLst/>
            <a:gdLst>
              <a:gd name="connsiteX0" fmla="*/ 0 w 5067519"/>
              <a:gd name="connsiteY0" fmla="*/ 0 h 5265942"/>
              <a:gd name="connsiteX1" fmla="*/ 4097786 w 5067519"/>
              <a:gd name="connsiteY1" fmla="*/ 0 h 5265942"/>
              <a:gd name="connsiteX2" fmla="*/ 4176264 w 5067519"/>
              <a:gd name="connsiteY2" fmla="*/ 71326 h 5265942"/>
              <a:gd name="connsiteX3" fmla="*/ 5067519 w 5067519"/>
              <a:gd name="connsiteY3" fmla="*/ 2223006 h 5265942"/>
              <a:gd name="connsiteX4" fmla="*/ 2024583 w 5067519"/>
              <a:gd name="connsiteY4" fmla="*/ 5265942 h 5265942"/>
              <a:gd name="connsiteX5" fmla="*/ 145914 w 5067519"/>
              <a:gd name="connsiteY5" fmla="*/ 4616926 h 5265942"/>
              <a:gd name="connsiteX6" fmla="*/ 0 w 5067519"/>
              <a:gd name="connsiteY6" fmla="*/ 4489006 h 526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9195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8E1446-2BCD-44C8-A337-2A6EC5C6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944" y="643463"/>
            <a:ext cx="4639036" cy="1608124"/>
          </a:xfrm>
        </p:spPr>
        <p:txBody>
          <a:bodyPr>
            <a:normAutofit/>
          </a:bodyPr>
          <a:lstStyle/>
          <a:p>
            <a:r>
              <a:rPr lang="es-UY" dirty="0"/>
              <a:t> </a:t>
            </a:r>
            <a:r>
              <a:rPr lang="es-UY" dirty="0">
                <a:latin typeface="Bookman Old Style" panose="02050604050505020204" pitchFamily="18" charset="0"/>
              </a:rPr>
              <a:t>Muchas gracias</a:t>
            </a:r>
          </a:p>
        </p:txBody>
      </p:sp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FE19BF74-7DD6-444F-8CBB-BF7AC47691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23" r="3555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9F0F913-1BAB-449E-A4FE-AFE3357F8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2944" y="6214537"/>
            <a:ext cx="4019624" cy="64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Autor: Carl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Spitzweg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Óleo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27584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399</Words>
  <Application>Microsoft Office PowerPoint</Application>
  <PresentationFormat>Panorámica</PresentationFormat>
  <Paragraphs>84</Paragraphs>
  <Slides>11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23" baseType="lpstr">
      <vt:lpstr>Arial</vt:lpstr>
      <vt:lpstr>Bookman Old Style</vt:lpstr>
      <vt:lpstr>Calibri</vt:lpstr>
      <vt:lpstr>Calibri Light</vt:lpstr>
      <vt:lpstr>Garamond</vt:lpstr>
      <vt:lpstr>Segoe UI Light</vt:lpstr>
      <vt:lpstr>Segoe UI Semilight</vt:lpstr>
      <vt:lpstr>Times New Roman</vt:lpstr>
      <vt:lpstr>Wingdings 2</vt:lpstr>
      <vt:lpstr>HDOfficeLightV0</vt:lpstr>
      <vt:lpstr>1_HDOfficeLightV0</vt:lpstr>
      <vt:lpstr>Celestial</vt:lpstr>
      <vt:lpstr>Fines y objetivos de las consignas de escritura en bachillerato:  del ejercicio a la producción crítica</vt:lpstr>
      <vt:lpstr>Los alumnos que efectivamente tenemos en el aula son los que podemos transformar</vt:lpstr>
      <vt:lpstr>Dimensión instrumental  y dimensión estética en el manejo de la lengua en la clase de literatura  Lectores y lecturas  libertades y límites necesarios para la interpretación </vt:lpstr>
      <vt:lpstr>¿Por qué y para qué escribir «mejor»? Evaluación  y motivación  Leer y escribir en este siglo  La construcción de un lector crítico    </vt:lpstr>
      <vt:lpstr>Los caminos  y los accidentes del bosque  Fines y objetivos </vt:lpstr>
      <vt:lpstr>Experiencias de lectura  y escritura</vt:lpstr>
      <vt:lpstr>Consignas centradas en la escritura</vt:lpstr>
      <vt:lpstr>Escribir es una forma de leer y nunca es un proceso solitario</vt:lpstr>
      <vt:lpstr> Muchas gracias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Fines y objetivos de las consignas de escritura en bachillerato: del ejercicio a la producción crítica</dc:title>
  <dc:creator>Pablo Guerra</dc:creator>
  <cp:lastModifiedBy>Pablo Guerra</cp:lastModifiedBy>
  <cp:revision>25</cp:revision>
  <dcterms:created xsi:type="dcterms:W3CDTF">2018-12-01T03:58:42Z</dcterms:created>
  <dcterms:modified xsi:type="dcterms:W3CDTF">2018-12-01T05:48:22Z</dcterms:modified>
</cp:coreProperties>
</file>