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" initials="C" lastIdx="8" clrIdx="0"/>
  <p:cmAuthor id="1" name="Mesa De Ayuda" initials="MD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Protección de Datos Personales </a:t>
            </a:r>
            <a:br>
              <a:rPr lang="es-E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enfocado a docentes, padres y tutores</a:t>
            </a:r>
            <a:endParaRPr lang="es-E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sz="2800" dirty="0" smtClean="0"/>
          </a:p>
          <a:p>
            <a:r>
              <a:rPr lang="es-E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Dra. Paula Saravia Di Luca</a:t>
            </a:r>
            <a:endParaRPr lang="es-E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88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Normativa Nacional sobre Protección de Datos Personales-Ley 18331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8789" y="2160589"/>
            <a:ext cx="9543245" cy="4369000"/>
          </a:xfrm>
        </p:spPr>
        <p:txBody>
          <a:bodyPr>
            <a:normAutofit fontScale="92500"/>
          </a:bodyPr>
          <a:lstStyle/>
          <a:p>
            <a:r>
              <a:rPr lang="es-ES" sz="2400" dirty="0" smtClean="0"/>
              <a:t>Definiciones a tener en cuenta:</a:t>
            </a:r>
          </a:p>
          <a:p>
            <a:pPr lvl="1" algn="just"/>
            <a:r>
              <a:rPr lang="es-ES" sz="2200" dirty="0" smtClean="0"/>
              <a:t>Art. 4 Lit. D: Define que es un dato personal: información de cualquier tipo referida a personas físicas o jurídicas determinadas o determinables.</a:t>
            </a:r>
            <a:endParaRPr lang="es-ES" sz="2400" dirty="0" smtClean="0"/>
          </a:p>
          <a:p>
            <a:pPr lvl="1" algn="just"/>
            <a:r>
              <a:rPr lang="es-ES" sz="2200" dirty="0" smtClean="0"/>
              <a:t>Art. 4 Lit. E: Define que son datos sensibles: datos personales que revelen origen recial y étnico, preferencias políticas, convicciones religiosas o morales, afiliación sindical e informaciones referentes a la salud o a la vida sexual.</a:t>
            </a:r>
            <a:endParaRPr lang="es-ES" sz="2400" dirty="0" smtClean="0"/>
          </a:p>
          <a:p>
            <a:pPr lvl="1" algn="just"/>
            <a:r>
              <a:rPr lang="es-ES" sz="2200" dirty="0" smtClean="0"/>
              <a:t>Art. 4 Lit. A: Define que es una base de datos: indistintamente, designan al conjunto organizado de datos personales que sean objeto de tratamiento o procesamiento, electrónico o no, cualquiera que fuere </a:t>
            </a:r>
            <a:r>
              <a:rPr lang="es-ES" sz="2200" dirty="0"/>
              <a:t>l</a:t>
            </a:r>
            <a:r>
              <a:rPr lang="es-ES" sz="2200" dirty="0" smtClean="0"/>
              <a:t>a modalidad de su formación, almacenamiento, organización o acceso.</a:t>
            </a:r>
          </a:p>
        </p:txBody>
      </p:sp>
    </p:spTree>
    <p:extLst>
      <p:ext uri="{BB962C8B-B14F-4D97-AF65-F5344CB8AC3E}">
        <p14:creationId xmlns:p14="http://schemas.microsoft.com/office/powerpoint/2010/main" val="348408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Datos que manejan los docentes y su tratamiento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602590" cy="3880773"/>
          </a:xfrm>
        </p:spPr>
        <p:txBody>
          <a:bodyPr/>
          <a:lstStyle/>
          <a:p>
            <a:r>
              <a:rPr lang="es-ES" dirty="0" smtClean="0"/>
              <a:t>¿Qué datos se manejan? </a:t>
            </a:r>
          </a:p>
          <a:p>
            <a:pPr lvl="6"/>
            <a:r>
              <a:rPr lang="es-ES" sz="1800" dirty="0" smtClean="0"/>
              <a:t>Datos personales: nombre, apellido, CI, domicilio, etc.</a:t>
            </a:r>
            <a:endParaRPr lang="es-ES" dirty="0"/>
          </a:p>
          <a:p>
            <a:pPr lvl="6"/>
            <a:r>
              <a:rPr lang="es-ES" sz="1800" dirty="0" smtClean="0"/>
              <a:t>Datos sensibles: patología física de un alumno</a:t>
            </a:r>
          </a:p>
          <a:p>
            <a:endParaRPr lang="es-ES" dirty="0" smtClean="0"/>
          </a:p>
          <a:p>
            <a:r>
              <a:rPr lang="es-ES" dirty="0" smtClean="0"/>
              <a:t>Cómo hacer un buen tratamiento de los datos:</a:t>
            </a:r>
            <a:endParaRPr lang="es-ES" strike="sngStrike" dirty="0" smtClean="0"/>
          </a:p>
          <a:p>
            <a:pPr lvl="2"/>
            <a:r>
              <a:rPr lang="es-ES" sz="1600" dirty="0" smtClean="0"/>
              <a:t>Seguridad de los datos:  para garantizar la seguridad y confidencialidad	</a:t>
            </a:r>
          </a:p>
          <a:p>
            <a:pPr lvl="2"/>
            <a:r>
              <a:rPr lang="es-ES" sz="1600" dirty="0" smtClean="0"/>
              <a:t>Reserva: utilizar los datos en forma reservada y para la finalidad </a:t>
            </a:r>
            <a:r>
              <a:rPr lang="es-ES" sz="1600" smtClean="0"/>
              <a:t>que estos </a:t>
            </a:r>
            <a:r>
              <a:rPr lang="es-ES" sz="1600" dirty="0" smtClean="0"/>
              <a:t>tienen </a:t>
            </a:r>
            <a:r>
              <a:rPr lang="es-ES" sz="1600" strike="sngStrike" dirty="0" smtClean="0"/>
              <a:t> </a:t>
            </a:r>
          </a:p>
          <a:p>
            <a:pPr marL="0" indent="0">
              <a:buNone/>
            </a:pPr>
            <a:endParaRPr lang="es-ES" sz="16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698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Padres y tutores ante el uso de datos personales de sus hijos o tutelados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¿Todo  padre o madre tiene derecho a adquirir datos de sus hijos relacionados al ámbito educativo?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					Si, pero existen excepciones.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Excepciones: </a:t>
            </a:r>
          </a:p>
          <a:p>
            <a:pPr lvl="3"/>
            <a:r>
              <a:rPr lang="es-ES" sz="1600" b="1" dirty="0" smtClean="0"/>
              <a:t>Pérdida de la Patria Potestad</a:t>
            </a:r>
          </a:p>
          <a:p>
            <a:pPr lvl="3"/>
            <a:r>
              <a:rPr lang="es-ES" sz="1600" b="1" dirty="0" smtClean="0"/>
              <a:t>Suspensión de la Patria Potestad</a:t>
            </a:r>
          </a:p>
          <a:p>
            <a:pPr lvl="3"/>
            <a:r>
              <a:rPr lang="es-ES" sz="1600" b="1" dirty="0" smtClean="0"/>
              <a:t>Limitación de la Patria Potestad</a:t>
            </a:r>
          </a:p>
          <a:p>
            <a:pPr lvl="3"/>
            <a:endParaRPr lang="es-ES" dirty="0" smtClean="0"/>
          </a:p>
          <a:p>
            <a:r>
              <a:rPr lang="es-ES" dirty="0" smtClean="0"/>
              <a:t>Tutela: tiene por objeto la guarda de la persona y bienes del menor que no está bajo PP (art. 313 CC)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00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 de cómo proteger los datos</a:t>
            </a:r>
            <a:endParaRPr lang="es-ES" strike="sngStrik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48496"/>
            <a:ext cx="8596668" cy="4971245"/>
          </a:xfrm>
        </p:spPr>
        <p:txBody>
          <a:bodyPr/>
          <a:lstStyle/>
          <a:p>
            <a:r>
              <a:rPr lang="es-ES" dirty="0" smtClean="0"/>
              <a:t>Observaciones o </a:t>
            </a:r>
            <a:r>
              <a:rPr lang="es-ES" dirty="0"/>
              <a:t>datos que incluyen los docentes en sus </a:t>
            </a:r>
            <a:r>
              <a:rPr lang="es-ES" dirty="0" smtClean="0"/>
              <a:t>libretas</a:t>
            </a:r>
          </a:p>
          <a:p>
            <a:pPr lvl="1"/>
            <a:r>
              <a:rPr lang="es-ES" dirty="0" smtClean="0"/>
              <a:t>Tener en cuenta que la libreta puede ser vista por otros actores</a:t>
            </a:r>
          </a:p>
          <a:p>
            <a:pPr lvl="1"/>
            <a:r>
              <a:rPr lang="es-ES" dirty="0" smtClean="0"/>
              <a:t>Que los datos pueden circular en otras esferas </a:t>
            </a:r>
          </a:p>
          <a:p>
            <a:pPr lvl="1"/>
            <a:r>
              <a:rPr lang="es-ES" dirty="0" smtClean="0"/>
              <a:t>Aplicar la reserva y seguridad de los datos</a:t>
            </a:r>
          </a:p>
          <a:p>
            <a:pPr lvl="1"/>
            <a:r>
              <a:rPr lang="es-ES" dirty="0" smtClean="0"/>
              <a:t>Ejemplo: Observaciones en GURI -&gt; Privadas y Públicas</a:t>
            </a:r>
            <a:endParaRPr lang="es-ES" dirty="0"/>
          </a:p>
          <a:p>
            <a:endParaRPr lang="es-ES" dirty="0" smtClean="0"/>
          </a:p>
          <a:p>
            <a:r>
              <a:rPr lang="es-ES" dirty="0"/>
              <a:t>Padres </a:t>
            </a:r>
            <a:r>
              <a:rPr lang="es-ES" dirty="0" smtClean="0"/>
              <a:t>separados: </a:t>
            </a:r>
          </a:p>
          <a:p>
            <a:pPr lvl="1"/>
            <a:r>
              <a:rPr lang="es-ES" dirty="0" smtClean="0"/>
              <a:t>Saber si el padre que viene a pedir información tiene alguna restricción</a:t>
            </a:r>
          </a:p>
          <a:p>
            <a:endParaRPr lang="es-ES" dirty="0"/>
          </a:p>
          <a:p>
            <a:r>
              <a:rPr lang="es-ES" dirty="0" smtClean="0"/>
              <a:t>Publicaciones de imágenes en redes sociales</a:t>
            </a:r>
          </a:p>
          <a:p>
            <a:pPr lvl="1"/>
            <a:r>
              <a:rPr lang="es-ES" dirty="0" smtClean="0"/>
              <a:t>Ejemplo: salida didáctica donde se toman fotos y se suben a las redes.</a:t>
            </a:r>
          </a:p>
          <a:p>
            <a:pPr lvl="1"/>
            <a:endParaRPr lang="es-ES" dirty="0" smtClean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48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 las interrogantes a los desafíos.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es-ES" sz="2000" dirty="0" smtClean="0"/>
              <a:t>Unificar criterios entre todos los actores</a:t>
            </a:r>
            <a:endParaRPr lang="es-ES" sz="2000" dirty="0"/>
          </a:p>
          <a:p>
            <a:pPr lvl="1"/>
            <a:r>
              <a:rPr lang="es-ES" sz="2000" dirty="0" smtClean="0"/>
              <a:t>Creación de protocolos de acción </a:t>
            </a:r>
          </a:p>
          <a:p>
            <a:pPr lvl="1"/>
            <a:endParaRPr lang="es-ES" sz="2000" dirty="0"/>
          </a:p>
          <a:p>
            <a:pPr lvl="1"/>
            <a:endParaRPr lang="es-ES" sz="2000" dirty="0" smtClean="0"/>
          </a:p>
          <a:p>
            <a:r>
              <a:rPr lang="es-ES" sz="2000" dirty="0" smtClean="0"/>
              <a:t>Sociabilizar la información para crear una cadena de sensibilización hacia otros actores</a:t>
            </a:r>
          </a:p>
          <a:p>
            <a:pPr lvl="1"/>
            <a:r>
              <a:rPr lang="es-ES" sz="2000" dirty="0" smtClean="0"/>
              <a:t>Colegas docentes</a:t>
            </a:r>
          </a:p>
          <a:p>
            <a:pPr lvl="1"/>
            <a:r>
              <a:rPr lang="es-ES" sz="2000" dirty="0" smtClean="0"/>
              <a:t>Estudiantes</a:t>
            </a:r>
          </a:p>
          <a:p>
            <a:pPr lvl="1"/>
            <a:endParaRPr lang="es-ES" sz="2000" dirty="0"/>
          </a:p>
          <a:p>
            <a:pPr lvl="1"/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41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0609" y="499214"/>
            <a:ext cx="9042182" cy="49485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4800" dirty="0" smtClean="0"/>
          </a:p>
          <a:p>
            <a:pPr marL="0" indent="0" algn="ctr">
              <a:buNone/>
            </a:pPr>
            <a:endParaRPr lang="es-ES" sz="4800" dirty="0" smtClean="0"/>
          </a:p>
          <a:p>
            <a:pPr marL="0" indent="0" algn="ctr">
              <a:buNone/>
            </a:pPr>
            <a:r>
              <a:rPr lang="es-ES" sz="4800" dirty="0" smtClean="0"/>
              <a:t>Muchas gracias por su atención</a:t>
            </a:r>
            <a:endParaRPr lang="es-ES" sz="4800" dirty="0"/>
          </a:p>
          <a:p>
            <a:pPr marL="0" indent="0" algn="ctr">
              <a:buNone/>
            </a:pPr>
            <a:endParaRPr lang="es-ES" sz="4800" dirty="0" smtClean="0"/>
          </a:p>
          <a:p>
            <a:pPr marL="0" indent="0" algn="ctr">
              <a:buNone/>
            </a:pPr>
            <a:r>
              <a:rPr lang="es-ES" sz="4000" dirty="0" smtClean="0"/>
              <a:t>drapaulasaravia@gmail.com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96638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444</TotalTime>
  <Words>362</Words>
  <Application>Microsoft Office PowerPoint</Application>
  <PresentationFormat>Panorámica</PresentationFormat>
  <Paragraphs>52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Protección de Datos Personales  enfocado a docentes, padres y tutores</vt:lpstr>
      <vt:lpstr>Normativa Nacional sobre Protección de Datos Personales-Ley 18331</vt:lpstr>
      <vt:lpstr>Datos que manejan los docentes y su tratamiento</vt:lpstr>
      <vt:lpstr>Padres y tutores ante el uso de datos personales de sus hijos o tutelados</vt:lpstr>
      <vt:lpstr>Ejemplos de cómo proteger los datos</vt:lpstr>
      <vt:lpstr>De las interrogantes a los desafíos.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Protección de Datos Personales  enfocado a docentes, padres y tutores</dc:title>
  <dc:creator>Paula</dc:creator>
  <cp:lastModifiedBy>Lucia Uriarte</cp:lastModifiedBy>
  <cp:revision>24</cp:revision>
  <dcterms:created xsi:type="dcterms:W3CDTF">2017-09-03T13:13:04Z</dcterms:created>
  <dcterms:modified xsi:type="dcterms:W3CDTF">2018-01-22T17:12:36Z</dcterms:modified>
</cp:coreProperties>
</file>