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6" r:id="rId10"/>
    <p:sldId id="267" r:id="rId11"/>
    <p:sldId id="265" r:id="rId1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 descr="fONDO_PRESENTACIONES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97A44B-532D-4A03-86A7-D4FCCC18D6D3}" type="datetimeFigureOut">
              <a:rPr lang="es-ES" smtClean="0"/>
              <a:pPr/>
              <a:t>30/08/2016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914AF4B-60F7-4D43-AE87-BF19C10D245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97A44B-532D-4A03-86A7-D4FCCC18D6D3}" type="datetimeFigureOut">
              <a:rPr lang="es-ES" smtClean="0"/>
              <a:pPr/>
              <a:t>30/08/2016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914AF4B-60F7-4D43-AE87-BF19C10D245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97A44B-532D-4A03-86A7-D4FCCC18D6D3}" type="datetimeFigureOut">
              <a:rPr lang="es-ES" smtClean="0"/>
              <a:pPr/>
              <a:t>30/08/2016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914AF4B-60F7-4D43-AE87-BF19C10D245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97A44B-532D-4A03-86A7-D4FCCC18D6D3}" type="datetimeFigureOut">
              <a:rPr lang="es-ES" smtClean="0"/>
              <a:pPr/>
              <a:t>30/08/2016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914AF4B-60F7-4D43-AE87-BF19C10D245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97A44B-532D-4A03-86A7-D4FCCC18D6D3}" type="datetimeFigureOut">
              <a:rPr lang="es-ES" smtClean="0"/>
              <a:pPr/>
              <a:t>30/08/2016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914AF4B-60F7-4D43-AE87-BF19C10D245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97A44B-532D-4A03-86A7-D4FCCC18D6D3}" type="datetimeFigureOut">
              <a:rPr lang="es-ES" smtClean="0"/>
              <a:pPr/>
              <a:t>30/08/2016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914AF4B-60F7-4D43-AE87-BF19C10D245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97A44B-532D-4A03-86A7-D4FCCC18D6D3}" type="datetimeFigureOut">
              <a:rPr lang="es-ES" smtClean="0"/>
              <a:pPr/>
              <a:t>30/08/2016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914AF4B-60F7-4D43-AE87-BF19C10D245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97A44B-532D-4A03-86A7-D4FCCC18D6D3}" type="datetimeFigureOut">
              <a:rPr lang="es-ES" smtClean="0"/>
              <a:pPr/>
              <a:t>30/08/2016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914AF4B-60F7-4D43-AE87-BF19C10D245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97A44B-532D-4A03-86A7-D4FCCC18D6D3}" type="datetimeFigureOut">
              <a:rPr lang="es-ES" smtClean="0"/>
              <a:pPr/>
              <a:t>30/08/2016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914AF4B-60F7-4D43-AE87-BF19C10D245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97A44B-532D-4A03-86A7-D4FCCC18D6D3}" type="datetimeFigureOut">
              <a:rPr lang="es-ES" smtClean="0"/>
              <a:pPr/>
              <a:t>30/08/2016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914AF4B-60F7-4D43-AE87-BF19C10D245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97A44B-532D-4A03-86A7-D4FCCC18D6D3}" type="datetimeFigureOut">
              <a:rPr lang="es-ES" smtClean="0"/>
              <a:pPr/>
              <a:t>30/08/2016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914AF4B-60F7-4D43-AE87-BF19C10D245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7 Imagen" descr="FONDO_BLANCO_PRESENTACIONES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-2479"/>
            <a:ext cx="9144000" cy="6862958"/>
          </a:xfrm>
          <a:prstGeom prst="rect">
            <a:avLst/>
          </a:prstGeom>
        </p:spPr>
      </p:pic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ielosur.com/escorpion.php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User:Bronger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214423"/>
            <a:ext cx="7772400" cy="1214446"/>
          </a:xfrm>
        </p:spPr>
        <p:txBody>
          <a:bodyPr/>
          <a:lstStyle/>
          <a:p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cs typeface="Arial" pitchFamily="34" charset="0"/>
              </a:rPr>
              <a:t>Constelación Escorpión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  <a:cs typeface="Arial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857884" y="5429264"/>
            <a:ext cx="3286148" cy="1071570"/>
          </a:xfrm>
        </p:spPr>
        <p:txBody>
          <a:bodyPr/>
          <a:lstStyle/>
          <a:p>
            <a:endParaRPr lang="es-ES" b="1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E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Mtra. Andrea Etchartea</a:t>
            </a:r>
            <a:endParaRPr lang="es-ES" sz="24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3 Imagen" descr="escorpion uni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1321547">
            <a:off x="1717366" y="2488263"/>
            <a:ext cx="5003598" cy="359050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/>
          <a:lstStyle/>
          <a:p>
            <a:r>
              <a:rPr lang="es-ES" b="1" dirty="0" smtClean="0"/>
              <a:t>Chinos</a:t>
            </a:r>
            <a:endParaRPr lang="es-ES" b="1" dirty="0"/>
          </a:p>
        </p:txBody>
      </p:sp>
      <p:pic>
        <p:nvPicPr>
          <p:cNvPr id="4" name="3 Imagen" descr="ESCOrpion chin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302588"/>
            <a:ext cx="9144000" cy="4769618"/>
          </a:xfrm>
          <a:prstGeom prst="rect">
            <a:avLst/>
          </a:prstGeom>
        </p:spPr>
      </p:pic>
      <p:grpSp>
        <p:nvGrpSpPr>
          <p:cNvPr id="5" name="4 Grupo"/>
          <p:cNvGrpSpPr/>
          <p:nvPr/>
        </p:nvGrpSpPr>
        <p:grpSpPr>
          <a:xfrm>
            <a:off x="3786182" y="2571744"/>
            <a:ext cx="1571636" cy="2786082"/>
            <a:chOff x="3786182" y="2285992"/>
            <a:chExt cx="1571636" cy="2786082"/>
          </a:xfrm>
        </p:grpSpPr>
        <p:sp>
          <p:nvSpPr>
            <p:cNvPr id="6" name="5 Conector"/>
            <p:cNvSpPr/>
            <p:nvPr/>
          </p:nvSpPr>
          <p:spPr>
            <a:xfrm>
              <a:off x="4000496" y="2285992"/>
              <a:ext cx="285752" cy="285752"/>
            </a:xfrm>
            <a:prstGeom prst="flowChartConnector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7" name="6 Conector"/>
            <p:cNvSpPr/>
            <p:nvPr/>
          </p:nvSpPr>
          <p:spPr>
            <a:xfrm>
              <a:off x="3857620" y="2714620"/>
              <a:ext cx="285752" cy="285752"/>
            </a:xfrm>
            <a:prstGeom prst="flowChartConnector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8" name="7 Conector"/>
            <p:cNvSpPr/>
            <p:nvPr/>
          </p:nvSpPr>
          <p:spPr>
            <a:xfrm>
              <a:off x="4357686" y="2285992"/>
              <a:ext cx="285752" cy="285752"/>
            </a:xfrm>
            <a:prstGeom prst="flowChartConnector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9" name="8 Conector"/>
            <p:cNvSpPr/>
            <p:nvPr/>
          </p:nvSpPr>
          <p:spPr>
            <a:xfrm>
              <a:off x="3786182" y="3000372"/>
              <a:ext cx="285752" cy="285752"/>
            </a:xfrm>
            <a:prstGeom prst="flowChartConnector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0" name="9 Conector"/>
            <p:cNvSpPr/>
            <p:nvPr/>
          </p:nvSpPr>
          <p:spPr>
            <a:xfrm>
              <a:off x="4429124" y="3357562"/>
              <a:ext cx="285752" cy="285752"/>
            </a:xfrm>
            <a:prstGeom prst="flowChartConnector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1" name="10 Conector"/>
            <p:cNvSpPr/>
            <p:nvPr/>
          </p:nvSpPr>
          <p:spPr>
            <a:xfrm>
              <a:off x="4143372" y="3214686"/>
              <a:ext cx="285752" cy="285752"/>
            </a:xfrm>
            <a:prstGeom prst="flowChartConnector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2" name="11 Conector"/>
            <p:cNvSpPr/>
            <p:nvPr/>
          </p:nvSpPr>
          <p:spPr>
            <a:xfrm>
              <a:off x="4500562" y="4572008"/>
              <a:ext cx="285752" cy="285752"/>
            </a:xfrm>
            <a:prstGeom prst="flowChartConnector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" name="12 Conector"/>
            <p:cNvSpPr/>
            <p:nvPr/>
          </p:nvSpPr>
          <p:spPr>
            <a:xfrm>
              <a:off x="4786314" y="4714884"/>
              <a:ext cx="285752" cy="285752"/>
            </a:xfrm>
            <a:prstGeom prst="flowChartConnector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" name="13 Conector"/>
            <p:cNvSpPr/>
            <p:nvPr/>
          </p:nvSpPr>
          <p:spPr>
            <a:xfrm>
              <a:off x="5072066" y="4786322"/>
              <a:ext cx="285752" cy="285752"/>
            </a:xfrm>
            <a:prstGeom prst="flowChartConnector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15" name="14 Conector"/>
            <p:cNvSpPr/>
            <p:nvPr/>
          </p:nvSpPr>
          <p:spPr>
            <a:xfrm>
              <a:off x="4786314" y="4000504"/>
              <a:ext cx="285752" cy="285752"/>
            </a:xfrm>
            <a:prstGeom prst="flowChartConnector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6" name="15 Conector"/>
            <p:cNvSpPr/>
            <p:nvPr/>
          </p:nvSpPr>
          <p:spPr>
            <a:xfrm>
              <a:off x="4500562" y="2571744"/>
              <a:ext cx="285752" cy="285752"/>
            </a:xfrm>
            <a:prstGeom prst="flowChartConnector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928670"/>
            <a:ext cx="8229600" cy="1143000"/>
          </a:xfrm>
        </p:spPr>
        <p:txBody>
          <a:bodyPr/>
          <a:lstStyle/>
          <a:p>
            <a:r>
              <a:rPr lang="es-ES" b="1" dirty="0" smtClean="0"/>
              <a:t>Para profundizar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054485"/>
          </a:xfrm>
        </p:spPr>
        <p:txBody>
          <a:bodyPr/>
          <a:lstStyle/>
          <a:p>
            <a:pPr marL="0" indent="0">
              <a:buNone/>
            </a:pPr>
            <a:r>
              <a:rPr lang="es-ES" dirty="0" smtClean="0"/>
              <a:t>En esta página </a:t>
            </a:r>
            <a:r>
              <a:rPr lang="es-ES" dirty="0" smtClean="0">
                <a:hlinkClick r:id="rId2"/>
              </a:rPr>
              <a:t>http://www.cielosur.com/escorpion.php</a:t>
            </a:r>
            <a:endParaRPr lang="es-ES" dirty="0" smtClean="0"/>
          </a:p>
          <a:p>
            <a:pPr marL="0" indent="0">
              <a:buNone/>
            </a:pPr>
            <a:r>
              <a:rPr lang="es-ES" dirty="0"/>
              <a:t> </a:t>
            </a:r>
            <a:r>
              <a:rPr lang="es-ES" dirty="0" smtClean="0"/>
              <a:t>se encuentra una interesante reseña de la constelación en diferentes culturas: pueblos mesopotámicos, mesoamericanos, incas, y pueblos sudamericanos como los </a:t>
            </a:r>
            <a:r>
              <a:rPr lang="es-ES" dirty="0" err="1" smtClean="0"/>
              <a:t>chiriguanos</a:t>
            </a:r>
            <a:r>
              <a:rPr lang="es-ES" dirty="0" smtClean="0"/>
              <a:t> y los tobas.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928670"/>
            <a:ext cx="4471990" cy="1143000"/>
          </a:xfrm>
        </p:spPr>
        <p:txBody>
          <a:bodyPr/>
          <a:lstStyle/>
          <a:p>
            <a:r>
              <a:rPr lang="es-ES" b="1" dirty="0" smtClean="0"/>
              <a:t>Escorpión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928802"/>
            <a:ext cx="4143372" cy="4929198"/>
          </a:xfrm>
        </p:spPr>
        <p:txBody>
          <a:bodyPr>
            <a:normAutofit lnSpcReduction="10000"/>
          </a:bodyPr>
          <a:lstStyle/>
          <a:p>
            <a:r>
              <a:rPr lang="es-ES" dirty="0" smtClean="0"/>
              <a:t>En el cielo de invierno y primavera vemos desde el anochecer esta constelación. </a:t>
            </a:r>
          </a:p>
          <a:p>
            <a:r>
              <a:rPr lang="es-ES" dirty="0" smtClean="0"/>
              <a:t>La reconocerás por la estrella más brillante que tiene una tonalidad rojiza: Antares. </a:t>
            </a:r>
            <a:endParaRPr lang="es-ES" dirty="0"/>
          </a:p>
        </p:txBody>
      </p:sp>
      <p:pic>
        <p:nvPicPr>
          <p:cNvPr id="6" name="5 Marcador de contenido" descr="escorpion occidental.jpg"/>
          <p:cNvPicPr>
            <a:picLocks noChangeAspect="1"/>
          </p:cNvPicPr>
          <p:nvPr/>
        </p:nvPicPr>
        <p:blipFill>
          <a:blip r:embed="rId2" cstate="print"/>
          <a:srcRect l="27689" r="27689"/>
          <a:stretch>
            <a:fillRect/>
          </a:stretch>
        </p:blipFill>
        <p:spPr>
          <a:xfrm>
            <a:off x="4244036" y="1071546"/>
            <a:ext cx="4614244" cy="53710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11" name="10 Grupo"/>
          <p:cNvGrpSpPr/>
          <p:nvPr/>
        </p:nvGrpSpPr>
        <p:grpSpPr>
          <a:xfrm>
            <a:off x="5429256" y="4143380"/>
            <a:ext cx="1357322" cy="571504"/>
            <a:chOff x="5429256" y="4143380"/>
            <a:chExt cx="1357322" cy="571504"/>
          </a:xfrm>
        </p:grpSpPr>
        <p:cxnSp>
          <p:nvCxnSpPr>
            <p:cNvPr id="8" name="7 Conector recto de flecha"/>
            <p:cNvCxnSpPr/>
            <p:nvPr/>
          </p:nvCxnSpPr>
          <p:spPr>
            <a:xfrm>
              <a:off x="6215074" y="4500570"/>
              <a:ext cx="571504" cy="214314"/>
            </a:xfrm>
            <a:prstGeom prst="straightConnector1">
              <a:avLst/>
            </a:prstGeom>
            <a:ln>
              <a:solidFill>
                <a:schemeClr val="accent2">
                  <a:lumMod val="60000"/>
                  <a:lumOff val="4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9 CuadroTexto"/>
            <p:cNvSpPr txBox="1"/>
            <p:nvPr/>
          </p:nvSpPr>
          <p:spPr>
            <a:xfrm>
              <a:off x="5429256" y="4143380"/>
              <a:ext cx="107157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 smtClean="0">
                  <a:solidFill>
                    <a:schemeClr val="bg2">
                      <a:lumMod val="90000"/>
                    </a:schemeClr>
                  </a:solidFill>
                </a:rPr>
                <a:t>Antares</a:t>
              </a:r>
              <a:endParaRPr lang="es-ES" dirty="0">
                <a:solidFill>
                  <a:schemeClr val="bg2">
                    <a:lumMod val="90000"/>
                  </a:schemeClr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600px-Scorpius_constellation_map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0" y="2000240"/>
            <a:ext cx="4143404" cy="41434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5 Marcador de contenido" descr="escorpion occidental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 l="27689" r="27689"/>
          <a:stretch>
            <a:fillRect/>
          </a:stretch>
        </p:blipFill>
        <p:spPr>
          <a:xfrm>
            <a:off x="500034" y="2071678"/>
            <a:ext cx="3672233" cy="427456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4 CuadroTexto"/>
          <p:cNvSpPr txBox="1"/>
          <p:nvPr/>
        </p:nvSpPr>
        <p:spPr>
          <a:xfrm>
            <a:off x="4643438" y="6072206"/>
            <a:ext cx="4071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Autor de la imagen: </a:t>
            </a:r>
            <a:r>
              <a:rPr lang="es-ES" u="sng" dirty="0" err="1">
                <a:hlinkClick r:id="rId4" tooltip="en:User:Bronger"/>
              </a:rPr>
              <a:t>Torsten</a:t>
            </a:r>
            <a:r>
              <a:rPr lang="es-ES" u="sng" dirty="0">
                <a:hlinkClick r:id="rId4" tooltip="en:User:Bronger"/>
              </a:rPr>
              <a:t> </a:t>
            </a:r>
            <a:r>
              <a:rPr lang="es-ES" u="sng" dirty="0" err="1">
                <a:hlinkClick r:id="rId4" tooltip="en:User:Bronger"/>
              </a:rPr>
              <a:t>Bronger</a:t>
            </a:r>
            <a:r>
              <a:rPr lang="es-ES" dirty="0"/>
              <a:t>.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92867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Carta celeste de la constelación Escorpión</a:t>
            </a:r>
            <a:endParaRPr lang="es-E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7200000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85804" y="928670"/>
            <a:ext cx="8229600" cy="857256"/>
          </a:xfrm>
        </p:spPr>
        <p:txBody>
          <a:bodyPr/>
          <a:lstStyle/>
          <a:p>
            <a:r>
              <a:rPr lang="es-ES" b="1" dirty="0" smtClean="0"/>
              <a:t>En Stellarium</a:t>
            </a:r>
            <a:endParaRPr lang="es-ES" b="1" dirty="0"/>
          </a:p>
        </p:txBody>
      </p:sp>
      <p:pic>
        <p:nvPicPr>
          <p:cNvPr id="4" name="3 Marcador de contenido" descr="escorpion occidental dibu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t="10722"/>
          <a:stretch>
            <a:fillRect/>
          </a:stretch>
        </p:blipFill>
        <p:spPr>
          <a:xfrm>
            <a:off x="214282" y="1857364"/>
            <a:ext cx="8715436" cy="4018739"/>
          </a:xfrm>
        </p:spPr>
      </p:pic>
      <p:sp>
        <p:nvSpPr>
          <p:cNvPr id="5" name="4 CuadroTexto"/>
          <p:cNvSpPr txBox="1"/>
          <p:nvPr/>
        </p:nvSpPr>
        <p:spPr>
          <a:xfrm>
            <a:off x="214282" y="6072206"/>
            <a:ext cx="84296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Desde Montevideo, el 23 de setiembre de 2016 a las 23 hs se puede ver la constelación próxima al horizonte, cerca del oeste. 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857240"/>
            <a:ext cx="8229600" cy="1143000"/>
          </a:xfrm>
        </p:spPr>
        <p:txBody>
          <a:bodyPr/>
          <a:lstStyle/>
          <a:p>
            <a:r>
              <a:rPr lang="es-ES" b="1" dirty="0" smtClean="0"/>
              <a:t>En otras culturas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017721"/>
            <a:ext cx="8229600" cy="4268799"/>
          </a:xfrm>
        </p:spPr>
        <p:txBody>
          <a:bodyPr/>
          <a:lstStyle/>
          <a:p>
            <a:pPr marL="0" indent="0">
              <a:buNone/>
            </a:pPr>
            <a:r>
              <a:rPr lang="es-ES" dirty="0" smtClean="0"/>
              <a:t>Diferentes culturas veían en el cielo diferentes dibujos, diferentes constelaciones. </a:t>
            </a:r>
          </a:p>
          <a:p>
            <a:pPr marL="0" indent="0">
              <a:buNone/>
            </a:pPr>
            <a:r>
              <a:rPr lang="es-ES" dirty="0" smtClean="0"/>
              <a:t>Nosotros, al formar parte de la cultura occidental hablamos de constelaciones como: Escorpión, Cruz del Sur, Orión (con las tres Marías), Libra, etc. </a:t>
            </a:r>
          </a:p>
          <a:p>
            <a:pPr marL="0" indent="0">
              <a:buNone/>
            </a:pPr>
            <a:r>
              <a:rPr lang="es-ES" dirty="0" smtClean="0"/>
              <a:t>Veremos algunas otras constelaciones que otras culturas formaron con las estrellas de Escorpión. 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28662" y="142852"/>
            <a:ext cx="7758138" cy="1000132"/>
          </a:xfrm>
        </p:spPr>
        <p:txBody>
          <a:bodyPr/>
          <a:lstStyle/>
          <a:p>
            <a:r>
              <a:rPr lang="es-ES" b="1" dirty="0" smtClean="0"/>
              <a:t>Tupí Guaraní</a:t>
            </a:r>
            <a:endParaRPr lang="es-ES" b="1" dirty="0"/>
          </a:p>
        </p:txBody>
      </p:sp>
      <p:sp>
        <p:nvSpPr>
          <p:cNvPr id="5" name="4 CuadroTexto"/>
          <p:cNvSpPr txBox="1"/>
          <p:nvPr/>
        </p:nvSpPr>
        <p:spPr>
          <a:xfrm>
            <a:off x="2428860" y="3714752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bg2">
                    <a:lumMod val="90000"/>
                  </a:schemeClr>
                </a:solidFill>
              </a:rPr>
              <a:t>Avestruz blanco</a:t>
            </a:r>
            <a:endParaRPr lang="es-ES" b="1" dirty="0">
              <a:solidFill>
                <a:schemeClr val="bg2">
                  <a:lumMod val="90000"/>
                </a:schemeClr>
              </a:solidFill>
            </a:endParaRPr>
          </a:p>
        </p:txBody>
      </p:sp>
      <p:pic>
        <p:nvPicPr>
          <p:cNvPr id="9" name="8 Imagen" descr="guarani escorpi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066019"/>
            <a:ext cx="9144000" cy="4725962"/>
          </a:xfrm>
          <a:prstGeom prst="rect">
            <a:avLst/>
          </a:prstGeom>
        </p:spPr>
      </p:pic>
      <p:pic>
        <p:nvPicPr>
          <p:cNvPr id="10" name="9 Imagen" descr="escorpion occidental.jpg"/>
          <p:cNvPicPr>
            <a:picLocks noChangeAspect="1"/>
          </p:cNvPicPr>
          <p:nvPr/>
        </p:nvPicPr>
        <p:blipFill>
          <a:blip r:embed="rId3" cstate="print"/>
          <a:srcRect l="33227" r="33227"/>
          <a:stretch>
            <a:fillRect/>
          </a:stretch>
        </p:blipFill>
        <p:spPr>
          <a:xfrm>
            <a:off x="3038241" y="1054239"/>
            <a:ext cx="3067500" cy="474952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grpSp>
        <p:nvGrpSpPr>
          <p:cNvPr id="25" name="24 Grupo"/>
          <p:cNvGrpSpPr/>
          <p:nvPr/>
        </p:nvGrpSpPr>
        <p:grpSpPr>
          <a:xfrm>
            <a:off x="3786182" y="2285992"/>
            <a:ext cx="1571636" cy="2786082"/>
            <a:chOff x="3786182" y="2285992"/>
            <a:chExt cx="1571636" cy="2786082"/>
          </a:xfrm>
        </p:grpSpPr>
        <p:sp>
          <p:nvSpPr>
            <p:cNvPr id="11" name="10 Conector"/>
            <p:cNvSpPr/>
            <p:nvPr/>
          </p:nvSpPr>
          <p:spPr>
            <a:xfrm>
              <a:off x="4000496" y="2285992"/>
              <a:ext cx="285752" cy="285752"/>
            </a:xfrm>
            <a:prstGeom prst="flowChartConnector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2" name="11 Conector"/>
            <p:cNvSpPr/>
            <p:nvPr/>
          </p:nvSpPr>
          <p:spPr>
            <a:xfrm>
              <a:off x="3857620" y="2714620"/>
              <a:ext cx="285752" cy="285752"/>
            </a:xfrm>
            <a:prstGeom prst="flowChartConnector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" name="12 Conector"/>
            <p:cNvSpPr/>
            <p:nvPr/>
          </p:nvSpPr>
          <p:spPr>
            <a:xfrm>
              <a:off x="4357686" y="2285992"/>
              <a:ext cx="285752" cy="285752"/>
            </a:xfrm>
            <a:prstGeom prst="flowChartConnector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" name="13 Conector"/>
            <p:cNvSpPr/>
            <p:nvPr/>
          </p:nvSpPr>
          <p:spPr>
            <a:xfrm>
              <a:off x="3786182" y="3000372"/>
              <a:ext cx="285752" cy="285752"/>
            </a:xfrm>
            <a:prstGeom prst="flowChartConnector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5" name="14 Conector"/>
            <p:cNvSpPr/>
            <p:nvPr/>
          </p:nvSpPr>
          <p:spPr>
            <a:xfrm>
              <a:off x="4429124" y="3357562"/>
              <a:ext cx="285752" cy="285752"/>
            </a:xfrm>
            <a:prstGeom prst="flowChartConnector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6" name="15 Conector"/>
            <p:cNvSpPr/>
            <p:nvPr/>
          </p:nvSpPr>
          <p:spPr>
            <a:xfrm>
              <a:off x="4143372" y="3214686"/>
              <a:ext cx="285752" cy="285752"/>
            </a:xfrm>
            <a:prstGeom prst="flowChartConnector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7" name="16 Conector"/>
            <p:cNvSpPr/>
            <p:nvPr/>
          </p:nvSpPr>
          <p:spPr>
            <a:xfrm>
              <a:off x="4500562" y="4572008"/>
              <a:ext cx="285752" cy="285752"/>
            </a:xfrm>
            <a:prstGeom prst="flowChartConnector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8" name="17 Conector"/>
            <p:cNvSpPr/>
            <p:nvPr/>
          </p:nvSpPr>
          <p:spPr>
            <a:xfrm>
              <a:off x="4786314" y="4714884"/>
              <a:ext cx="285752" cy="285752"/>
            </a:xfrm>
            <a:prstGeom prst="flowChartConnector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9" name="18 Conector"/>
            <p:cNvSpPr/>
            <p:nvPr/>
          </p:nvSpPr>
          <p:spPr>
            <a:xfrm>
              <a:off x="5072066" y="4786322"/>
              <a:ext cx="285752" cy="285752"/>
            </a:xfrm>
            <a:prstGeom prst="flowChartConnector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0" name="19 Conector"/>
            <p:cNvSpPr/>
            <p:nvPr/>
          </p:nvSpPr>
          <p:spPr>
            <a:xfrm>
              <a:off x="4786314" y="4000504"/>
              <a:ext cx="285752" cy="285752"/>
            </a:xfrm>
            <a:prstGeom prst="flowChartConnector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1" name="20 Conector"/>
            <p:cNvSpPr/>
            <p:nvPr/>
          </p:nvSpPr>
          <p:spPr>
            <a:xfrm>
              <a:off x="4500562" y="2571744"/>
              <a:ext cx="285752" cy="285752"/>
            </a:xfrm>
            <a:prstGeom prst="flowChartConnector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4" name="23 CuadroTexto"/>
          <p:cNvSpPr txBox="1"/>
          <p:nvPr/>
        </p:nvSpPr>
        <p:spPr>
          <a:xfrm>
            <a:off x="285720" y="6000768"/>
            <a:ext cx="8143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i="1" dirty="0" smtClean="0"/>
              <a:t>Las estrellas señaladas son las que forman la constelación –occidental- Escorpión.</a:t>
            </a:r>
            <a:endParaRPr lang="es-ES" i="1" dirty="0"/>
          </a:p>
        </p:txBody>
      </p:sp>
      <p:sp>
        <p:nvSpPr>
          <p:cNvPr id="27" name="26 CuadroTexto"/>
          <p:cNvSpPr txBox="1"/>
          <p:nvPr/>
        </p:nvSpPr>
        <p:spPr>
          <a:xfrm>
            <a:off x="1500166" y="2928934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bg2">
                    <a:lumMod val="90000"/>
                  </a:schemeClr>
                </a:solidFill>
              </a:rPr>
              <a:t>Avestruz blanco</a:t>
            </a:r>
            <a:endParaRPr lang="es-ES" b="1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3929058" y="1428736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2">
                    <a:lumMod val="90000"/>
                  </a:schemeClr>
                </a:solidFill>
              </a:rPr>
              <a:t>Escorpión</a:t>
            </a:r>
            <a:endParaRPr lang="es-ES" dirty="0">
              <a:solidFill>
                <a:schemeClr val="bg2">
                  <a:lumMod val="9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2" grpId="0"/>
      <p:bldP spid="22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31 CuadroTexto"/>
          <p:cNvSpPr txBox="1"/>
          <p:nvPr/>
        </p:nvSpPr>
        <p:spPr>
          <a:xfrm>
            <a:off x="3000364" y="2928934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bg2">
                    <a:lumMod val="90000"/>
                  </a:schemeClr>
                </a:solidFill>
              </a:rPr>
              <a:t>Proa</a:t>
            </a:r>
            <a:endParaRPr lang="es-ES" b="1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1143000"/>
          </a:xfrm>
        </p:spPr>
        <p:txBody>
          <a:bodyPr/>
          <a:lstStyle/>
          <a:p>
            <a:r>
              <a:rPr lang="es-ES" b="1" dirty="0" smtClean="0"/>
              <a:t>Egipcios</a:t>
            </a:r>
            <a:endParaRPr lang="es-ES" b="1" dirty="0"/>
          </a:p>
        </p:txBody>
      </p:sp>
      <p:pic>
        <p:nvPicPr>
          <p:cNvPr id="4" name="3 Imagen" descr="escorpion egipci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106129"/>
            <a:ext cx="9144000" cy="4645742"/>
          </a:xfrm>
          <a:prstGeom prst="rect">
            <a:avLst/>
          </a:prstGeom>
        </p:spPr>
      </p:pic>
      <p:pic>
        <p:nvPicPr>
          <p:cNvPr id="5" name="4 Imagen" descr="escorpion occidental.jpg"/>
          <p:cNvPicPr>
            <a:picLocks noChangeAspect="1"/>
          </p:cNvPicPr>
          <p:nvPr/>
        </p:nvPicPr>
        <p:blipFill>
          <a:blip r:embed="rId3" cstate="print"/>
          <a:srcRect l="33227" r="33227"/>
          <a:stretch>
            <a:fillRect/>
          </a:stretch>
        </p:blipFill>
        <p:spPr>
          <a:xfrm>
            <a:off x="3038241" y="1108371"/>
            <a:ext cx="3067500" cy="474952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grpSp>
        <p:nvGrpSpPr>
          <p:cNvPr id="19" name="18 Grupo"/>
          <p:cNvGrpSpPr/>
          <p:nvPr/>
        </p:nvGrpSpPr>
        <p:grpSpPr>
          <a:xfrm>
            <a:off x="3786182" y="2357430"/>
            <a:ext cx="1571636" cy="2786082"/>
            <a:chOff x="3786182" y="2285992"/>
            <a:chExt cx="1571636" cy="2786082"/>
          </a:xfrm>
        </p:grpSpPr>
        <p:sp>
          <p:nvSpPr>
            <p:cNvPr id="20" name="19 Conector"/>
            <p:cNvSpPr/>
            <p:nvPr/>
          </p:nvSpPr>
          <p:spPr>
            <a:xfrm>
              <a:off x="4000496" y="2285992"/>
              <a:ext cx="285752" cy="285752"/>
            </a:xfrm>
            <a:prstGeom prst="flowChartConnector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1" name="20 Conector"/>
            <p:cNvSpPr/>
            <p:nvPr/>
          </p:nvSpPr>
          <p:spPr>
            <a:xfrm>
              <a:off x="3857620" y="2714620"/>
              <a:ext cx="285752" cy="285752"/>
            </a:xfrm>
            <a:prstGeom prst="flowChartConnector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2" name="21 Conector"/>
            <p:cNvSpPr/>
            <p:nvPr/>
          </p:nvSpPr>
          <p:spPr>
            <a:xfrm>
              <a:off x="4357686" y="2285992"/>
              <a:ext cx="285752" cy="285752"/>
            </a:xfrm>
            <a:prstGeom prst="flowChartConnector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3" name="22 Conector"/>
            <p:cNvSpPr/>
            <p:nvPr/>
          </p:nvSpPr>
          <p:spPr>
            <a:xfrm>
              <a:off x="3786182" y="3000372"/>
              <a:ext cx="285752" cy="285752"/>
            </a:xfrm>
            <a:prstGeom prst="flowChartConnector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" name="23 Conector"/>
            <p:cNvSpPr/>
            <p:nvPr/>
          </p:nvSpPr>
          <p:spPr>
            <a:xfrm>
              <a:off x="4429124" y="3357562"/>
              <a:ext cx="285752" cy="285752"/>
            </a:xfrm>
            <a:prstGeom prst="flowChartConnector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5" name="24 Conector"/>
            <p:cNvSpPr/>
            <p:nvPr/>
          </p:nvSpPr>
          <p:spPr>
            <a:xfrm>
              <a:off x="4143372" y="3214686"/>
              <a:ext cx="285752" cy="285752"/>
            </a:xfrm>
            <a:prstGeom prst="flowChartConnector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6" name="25 Conector"/>
            <p:cNvSpPr/>
            <p:nvPr/>
          </p:nvSpPr>
          <p:spPr>
            <a:xfrm>
              <a:off x="4500562" y="4572008"/>
              <a:ext cx="285752" cy="285752"/>
            </a:xfrm>
            <a:prstGeom prst="flowChartConnector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7" name="26 Conector"/>
            <p:cNvSpPr/>
            <p:nvPr/>
          </p:nvSpPr>
          <p:spPr>
            <a:xfrm>
              <a:off x="4786314" y="4714884"/>
              <a:ext cx="285752" cy="285752"/>
            </a:xfrm>
            <a:prstGeom prst="flowChartConnector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8" name="27 Conector"/>
            <p:cNvSpPr/>
            <p:nvPr/>
          </p:nvSpPr>
          <p:spPr>
            <a:xfrm>
              <a:off x="5072066" y="4786322"/>
              <a:ext cx="285752" cy="285752"/>
            </a:xfrm>
            <a:prstGeom prst="flowChartConnector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9" name="28 Conector"/>
            <p:cNvSpPr/>
            <p:nvPr/>
          </p:nvSpPr>
          <p:spPr>
            <a:xfrm>
              <a:off x="4786314" y="4000504"/>
              <a:ext cx="285752" cy="285752"/>
            </a:xfrm>
            <a:prstGeom prst="flowChartConnector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0" name="29 Conector"/>
            <p:cNvSpPr/>
            <p:nvPr/>
          </p:nvSpPr>
          <p:spPr>
            <a:xfrm>
              <a:off x="4500562" y="2571744"/>
              <a:ext cx="285752" cy="285752"/>
            </a:xfrm>
            <a:prstGeom prst="flowChartConnector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31" name="30 CuadroTexto"/>
          <p:cNvSpPr txBox="1"/>
          <p:nvPr/>
        </p:nvSpPr>
        <p:spPr>
          <a:xfrm>
            <a:off x="285720" y="6000768"/>
            <a:ext cx="8143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i="1" dirty="0" smtClean="0"/>
              <a:t>Las estrellas señaladas son las que forman la constelación –occidental- Escorpión.</a:t>
            </a:r>
            <a:endParaRPr lang="es-ES" i="1" dirty="0"/>
          </a:p>
        </p:txBody>
      </p:sp>
      <p:sp>
        <p:nvSpPr>
          <p:cNvPr id="33" name="32 CuadroTexto"/>
          <p:cNvSpPr txBox="1"/>
          <p:nvPr/>
        </p:nvSpPr>
        <p:spPr>
          <a:xfrm>
            <a:off x="3929058" y="1428736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2">
                    <a:lumMod val="90000"/>
                  </a:schemeClr>
                </a:solidFill>
              </a:rPr>
              <a:t>Escorpión</a:t>
            </a:r>
            <a:endParaRPr lang="es-ES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34" name="33 CuadroTexto"/>
          <p:cNvSpPr txBox="1"/>
          <p:nvPr/>
        </p:nvSpPr>
        <p:spPr>
          <a:xfrm>
            <a:off x="4000496" y="3488296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bg2">
                    <a:lumMod val="90000"/>
                  </a:schemeClr>
                </a:solidFill>
              </a:rPr>
              <a:t>Proa</a:t>
            </a:r>
            <a:endParaRPr lang="es-ES" b="1" dirty="0">
              <a:solidFill>
                <a:schemeClr val="bg2">
                  <a:lumMod val="9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3" grpId="0"/>
      <p:bldP spid="33" grpId="1"/>
      <p:bldP spid="3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939784"/>
          </a:xfrm>
        </p:spPr>
        <p:txBody>
          <a:bodyPr/>
          <a:lstStyle/>
          <a:p>
            <a:r>
              <a:rPr lang="es-ES" b="1" dirty="0" smtClean="0"/>
              <a:t>Aztecas</a:t>
            </a:r>
            <a:endParaRPr lang="es-ES" b="1" dirty="0"/>
          </a:p>
        </p:txBody>
      </p:sp>
      <p:pic>
        <p:nvPicPr>
          <p:cNvPr id="10" name="9 Imagen" descr="azteca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14414" y="1000108"/>
            <a:ext cx="6972300" cy="4724400"/>
          </a:xfrm>
          <a:prstGeom prst="rect">
            <a:avLst/>
          </a:prstGeom>
        </p:spPr>
      </p:pic>
      <p:sp>
        <p:nvSpPr>
          <p:cNvPr id="12" name="11 CuadroTexto"/>
          <p:cNvSpPr txBox="1"/>
          <p:nvPr/>
        </p:nvSpPr>
        <p:spPr>
          <a:xfrm>
            <a:off x="3143240" y="5857892"/>
            <a:ext cx="2857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 smtClean="0"/>
              <a:t>Llamada </a:t>
            </a:r>
            <a:r>
              <a:rPr lang="es-ES" sz="2400" dirty="0" err="1" smtClean="0"/>
              <a:t>Colotl</a:t>
            </a:r>
            <a:r>
              <a:rPr lang="es-ES" sz="2400" dirty="0" smtClean="0"/>
              <a:t> </a:t>
            </a:r>
            <a:r>
              <a:rPr lang="es-ES" sz="2400" dirty="0" err="1" smtClean="0"/>
              <a:t>Ixayac</a:t>
            </a:r>
            <a:r>
              <a:rPr lang="es-ES" sz="2400" dirty="0" smtClean="0"/>
              <a:t> (Cara de Escorpión)</a:t>
            </a:r>
            <a:endParaRPr lang="es-ES" sz="2400" dirty="0"/>
          </a:p>
        </p:txBody>
      </p:sp>
      <p:sp>
        <p:nvSpPr>
          <p:cNvPr id="5" name="4 CuadroTexto"/>
          <p:cNvSpPr txBox="1"/>
          <p:nvPr/>
        </p:nvSpPr>
        <p:spPr>
          <a:xfrm>
            <a:off x="1428728" y="4357694"/>
            <a:ext cx="30718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2">
                    <a:lumMod val="90000"/>
                  </a:schemeClr>
                </a:solidFill>
              </a:rPr>
              <a:t>Las mismas estrellas que nuestra constelación Escorpión</a:t>
            </a:r>
            <a:endParaRPr lang="es-ES" dirty="0">
              <a:solidFill>
                <a:schemeClr val="bg2">
                  <a:lumMod val="9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/>
          <a:lstStyle/>
          <a:p>
            <a:r>
              <a:rPr lang="es-ES" b="1" dirty="0" smtClean="0"/>
              <a:t>Aztecas</a:t>
            </a:r>
            <a:endParaRPr lang="es-ES" b="1" dirty="0"/>
          </a:p>
        </p:txBody>
      </p:sp>
      <p:pic>
        <p:nvPicPr>
          <p:cNvPr id="4" name="3 Marcador de contenido" descr="aztecas dibu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57290" y="1428736"/>
            <a:ext cx="6410439" cy="4525963"/>
          </a:xfrm>
        </p:spPr>
      </p:pic>
      <p:sp>
        <p:nvSpPr>
          <p:cNvPr id="5" name="4 CuadroTexto"/>
          <p:cNvSpPr txBox="1"/>
          <p:nvPr/>
        </p:nvSpPr>
        <p:spPr>
          <a:xfrm>
            <a:off x="3143240" y="5955589"/>
            <a:ext cx="2857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i="1" dirty="0" err="1" smtClean="0"/>
              <a:t>Colotl</a:t>
            </a:r>
            <a:r>
              <a:rPr lang="es-ES" sz="2400" b="1" i="1" dirty="0" smtClean="0"/>
              <a:t> </a:t>
            </a:r>
            <a:r>
              <a:rPr lang="es-ES" sz="2400" b="1" i="1" dirty="0" err="1" smtClean="0"/>
              <a:t>Ixayac</a:t>
            </a:r>
            <a:r>
              <a:rPr lang="es-ES" sz="2400" b="1" i="1" dirty="0" smtClean="0"/>
              <a:t> </a:t>
            </a:r>
          </a:p>
          <a:p>
            <a:r>
              <a:rPr lang="es-ES" sz="2400" dirty="0" smtClean="0"/>
              <a:t>Así era representado </a:t>
            </a:r>
            <a:endParaRPr lang="es-E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237</Words>
  <Application>Microsoft Office PowerPoint</Application>
  <PresentationFormat>Presentación en pantalla (4:3)</PresentationFormat>
  <Paragraphs>35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Tema de Office</vt:lpstr>
      <vt:lpstr>Constelación Escorpión</vt:lpstr>
      <vt:lpstr>Escorpión</vt:lpstr>
      <vt:lpstr>Carta celeste de la constelación Escorpión</vt:lpstr>
      <vt:lpstr>En Stellarium</vt:lpstr>
      <vt:lpstr>En otras culturas</vt:lpstr>
      <vt:lpstr>Tupí Guaraní</vt:lpstr>
      <vt:lpstr>Egipcios</vt:lpstr>
      <vt:lpstr>Aztecas</vt:lpstr>
      <vt:lpstr>Aztecas</vt:lpstr>
      <vt:lpstr>Chinos</vt:lpstr>
      <vt:lpstr>Para profundizar</vt:lpstr>
    </vt:vector>
  </TitlesOfParts>
  <Company>Windows XP Titan Ultimate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Constelaciones</dc:title>
  <dc:creator>User</dc:creator>
  <cp:lastModifiedBy>User</cp:lastModifiedBy>
  <cp:revision>7</cp:revision>
  <dcterms:created xsi:type="dcterms:W3CDTF">2016-08-27T00:12:07Z</dcterms:created>
  <dcterms:modified xsi:type="dcterms:W3CDTF">2016-08-30T21:16:06Z</dcterms:modified>
</cp:coreProperties>
</file>